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6" r:id="rId5"/>
    <p:sldId id="257" r:id="rId6"/>
    <p:sldId id="261" r:id="rId7"/>
    <p:sldId id="272" r:id="rId8"/>
    <p:sldId id="273" r:id="rId9"/>
    <p:sldId id="262" r:id="rId10"/>
    <p:sldId id="265" r:id="rId11"/>
    <p:sldId id="279" r:id="rId12"/>
    <p:sldId id="274" r:id="rId13"/>
    <p:sldId id="275" r:id="rId14"/>
    <p:sldId id="276" r:id="rId15"/>
    <p:sldId id="277" r:id="rId16"/>
    <p:sldId id="278" r:id="rId17"/>
    <p:sldId id="271"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44C0145-4F30-73C6-D009-2275CD461019}" name="Tiffany Lemmo" initials="TL" userId="4970cf328be4fa47" providerId="Windows Live"/>
  <p188:author id="{3F17A445-A99D-7F72-14A8-BB34A52B495E}" name="HORTON, JOLEEN S CIV DHRA DEOMI/HRC" initials="JOSH" userId="HORTON, JOLEEN S CIV DHRA DEOMI/HRC" providerId="None"/>
  <p188:author id="{2212618D-3D51-C14A-DB31-FCE2F60D4BAF}" name="Tiffany Lemmo" initials="TL" userId="S::tlemmo@jht.com::d6905c34-9a1c-4feb-81fe-be427dd251b7" providerId="AD"/>
  <p188:author id="{8E1542A8-318C-5FBC-A01F-7207D26972A3}" name="HARRIEL, KHADI SFC DHRA SSC DEOMI/MTD" initials="KH" userId="S::khadi.harriel@us.af.mil::d3b394e5-3a08-4674-8b93-0531d99699de" providerId="AD"/>
  <p188:author id="{7F710DC4-884B-74EC-4047-F624352DB64A}" name="Shaye Baine" initials="SB" userId="S::sbaine@jht.com::338a8345-7eda-4d9c-9a98-95ca5902a0f3" providerId="AD"/>
  <p188:author id="{BC8F35CB-006A-AF53-4643-9F788900E36C}" name="Tiffany" initials="T" userId="S::tlemmo@goprecise.com::09b55977-1610-4a8e-ac32-57f9711b5f5c" providerId="AD"/>
  <p188:author id="{6E7BE6F5-96E0-BEE5-11E2-CCAEBF03FD7E}" name="Kimberly Lester" initials="KL" userId="S::klester@jht.com::4b5369ca-d3be-4f6a-a7f3-4650025610a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7E79"/>
    <a:srgbClr val="FFAD9C"/>
    <a:srgbClr val="945200"/>
    <a:srgbClr val="212121"/>
    <a:srgbClr val="FFD579"/>
    <a:srgbClr val="FFFD78"/>
    <a:srgbClr val="4E8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35"/>
    <p:restoredTop sz="96182" autoAdjust="0"/>
  </p:normalViewPr>
  <p:slideViewPr>
    <p:cSldViewPr snapToGrid="0">
      <p:cViewPr varScale="1">
        <p:scale>
          <a:sx n="57" d="100"/>
          <a:sy n="57" d="100"/>
        </p:scale>
        <p:origin x="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6B1DC1A-EF4F-1E43-96A0-9DB9BD85C20C}" type="datetimeFigureOut">
              <a:rPr lang="en-US" smtClean="0"/>
              <a:t>7/22/2025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A178032-51C7-9E44-94DF-1FBE4C7CA70A}" type="slidenum">
              <a:rPr lang="en-US" smtClean="0"/>
              <a:t>‹#›</a:t>
            </a:fld>
            <a:endParaRPr lang="en-US"/>
          </a:p>
        </p:txBody>
      </p:sp>
    </p:spTree>
    <p:extLst>
      <p:ext uri="{BB962C8B-B14F-4D97-AF65-F5344CB8AC3E}">
        <p14:creationId xmlns:p14="http://schemas.microsoft.com/office/powerpoint/2010/main" val="410884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doi.org/10.1016/bs.pbr.2018.10.001" TargetMode="External"/><Relationship Id="rId13" Type="http://schemas.openxmlformats.org/officeDocument/2006/relationships/hyperlink" Target="https://doi.org/10.1007/s10826-020-01751-z" TargetMode="External"/><Relationship Id="rId3" Type="http://schemas.openxmlformats.org/officeDocument/2006/relationships/hyperlink" Target="https://openaccess.city.ac.uk/id/eprint/22198/" TargetMode="External"/><Relationship Id="rId7" Type="http://schemas.openxmlformats.org/officeDocument/2006/relationships/hyperlink" Target="https://doi.org/10.1177/0956797612459659" TargetMode="External"/><Relationship Id="rId12" Type="http://schemas.openxmlformats.org/officeDocument/2006/relationships/hyperlink" Target="https://doi.org/10.3389/fpsyg.2016.01385"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s://doi.org/10.1037/a0018438" TargetMode="External"/><Relationship Id="rId11" Type="http://schemas.openxmlformats.org/officeDocument/2006/relationships/hyperlink" Target="https://doi.org/10.1097/01.mlr.0000244635.61178.7a" TargetMode="External"/><Relationship Id="rId5" Type="http://schemas.openxmlformats.org/officeDocument/2006/relationships/hyperlink" Target="https://doi.org/10.1007/s10548-023-00938-z" TargetMode="External"/><Relationship Id="rId10" Type="http://schemas.openxmlformats.org/officeDocument/2006/relationships/hyperlink" Target="https://doi.org/10.1002/job.221" TargetMode="External"/><Relationship Id="rId4" Type="http://schemas.openxmlformats.org/officeDocument/2006/relationships/hyperlink" Target="https://doi.org/10.1016/j.concog.2012.02.014" TargetMode="External"/><Relationship Id="rId9" Type="http://schemas.openxmlformats.org/officeDocument/2006/relationships/hyperlink" Target="https://doi.org/10.1016/j.jbusres.2011.02.019" TargetMode="Externa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doi.org/10.1016/j.jretconser.2019.03.020" TargetMode="External"/><Relationship Id="rId3" Type="http://schemas.openxmlformats.org/officeDocument/2006/relationships/hyperlink" Target="https://doi.org/10.1177/0018726713487753" TargetMode="External"/><Relationship Id="rId7" Type="http://schemas.openxmlformats.org/officeDocument/2006/relationships/hyperlink" Target="https://doi.org/10.1177/00332941211069517"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doi.org/10.1037/a0037702" TargetMode="External"/><Relationship Id="rId5" Type="http://schemas.openxmlformats.org/officeDocument/2006/relationships/hyperlink" Target="https://doi.org/10.1111/j.1365-2869.2004.00418.x" TargetMode="External"/><Relationship Id="rId4" Type="http://schemas.openxmlformats.org/officeDocument/2006/relationships/hyperlink" Target="https://doi.org/10.1177/0091026021991581"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doi.org/10.1038/s41583-021-00428-w" TargetMode="External"/><Relationship Id="rId7" Type="http://schemas.openxmlformats.org/officeDocument/2006/relationships/hyperlink" Target="https://doi.org/10.1037/0003-066X.61.3.227"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s://doi.org/10.1146/annurev-clinpsy-021815-093423" TargetMode="External"/><Relationship Id="rId5" Type="http://schemas.openxmlformats.org/officeDocument/2006/relationships/hyperlink" Target="https://doi.org/10.1007/s12671-018-0889-0" TargetMode="External"/><Relationship Id="rId4" Type="http://schemas.openxmlformats.org/officeDocument/2006/relationships/hyperlink" Target="https://doi.org/10.1016/bs.pbr.2018.10.001"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178032-51C7-9E44-94DF-1FBE4C7CA70A}" type="slidenum">
              <a:rPr lang="en-US" smtClean="0"/>
              <a:t>2</a:t>
            </a:fld>
            <a:endParaRPr lang="en-US" dirty="0"/>
          </a:p>
        </p:txBody>
      </p:sp>
    </p:spTree>
    <p:extLst>
      <p:ext uri="{BB962C8B-B14F-4D97-AF65-F5344CB8AC3E}">
        <p14:creationId xmlns:p14="http://schemas.microsoft.com/office/powerpoint/2010/main" val="40780210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solidFill>
                  <a:srgbClr val="000000"/>
                </a:solidFill>
                <a:latin typeface="Arial" panose="020B0604020202020204" pitchFamily="34" charset="0"/>
                <a:cs typeface="Arial" panose="020B0604020202020204" pitchFamily="34" charset="0"/>
              </a:rPr>
              <a:t>Mindfulness-based mind fitness training addresses stressors in demanding roles.</a:t>
            </a:r>
          </a:p>
          <a:p>
            <a:pPr>
              <a:buFont typeface="Arial" panose="020B0604020202020204" pitchFamily="34" charset="0"/>
              <a:defRPr/>
            </a:pPr>
            <a:r>
              <a:rPr lang="en-US" sz="1800" dirty="0">
                <a:latin typeface="Times New Roman"/>
                <a:ea typeface="Times New Roman" panose="02020603050405020304" pitchFamily="18" charset="0"/>
                <a:cs typeface="Times New Roman"/>
              </a:rPr>
              <a:t>The practices for MMFT are a combination of methods from earlier mindfulness-based practices and body-based trauma therapies, sensorimotor psychotherapy, and somatic experiencing (Larsen &amp; Stanley, 2014)</a:t>
            </a:r>
            <a:r>
              <a:rPr lang="en-US" dirty="0">
                <a:effectLst/>
              </a:rPr>
              <a:t> </a:t>
            </a:r>
            <a:endParaRPr lang="en-US" b="1" i="0" u="sng" dirty="0">
              <a:solidFill>
                <a:srgbClr val="000000"/>
              </a:solidFill>
              <a:effectLst/>
              <a:highlight>
                <a:srgbClr val="FFFFFF"/>
              </a:highlight>
              <a:latin typeface="Times New Roman" panose="02020603050405020304" pitchFamily="18" charset="0"/>
              <a:cs typeface="Times New Roman" panose="02020603050405020304" pitchFamily="18" charset="0"/>
            </a:endParaRPr>
          </a:p>
          <a:p>
            <a:pPr defTabSz="931774">
              <a:defRPr/>
            </a:pPr>
            <a:r>
              <a:rPr lang="en-US" dirty="0">
                <a:solidFill>
                  <a:srgbClr val="000000"/>
                </a:solidFill>
                <a:latin typeface="Arial" panose="020B0604020202020204" pitchFamily="34" charset="0"/>
                <a:cs typeface="Arial" panose="020B0604020202020204" pitchFamily="34" charset="0"/>
              </a:rPr>
              <a:t>MMFT is specifically focused on reducing dysregulated responses to challenging environments or situations caused by high pressure or anxiety. Emotional regulation is facilitated by helping individuals improve recovery heart and respiratory (breathing) rate during times of stress.</a:t>
            </a:r>
            <a:endParaRPr lang="en-US" b="1" dirty="0">
              <a:latin typeface="Arial" panose="020B0604020202020204" pitchFamily="34" charset="0"/>
              <a:cs typeface="Arial" panose="020B0604020202020204" pitchFamily="34" charset="0"/>
            </a:endParaRPr>
          </a:p>
          <a:p>
            <a:pPr defTabSz="931774">
              <a:defRPr/>
            </a:pPr>
            <a:endParaRPr lang="en-US" b="1" i="0" u="sng" dirty="0">
              <a:solidFill>
                <a:srgbClr val="000000"/>
              </a:solidFill>
              <a:effectLst/>
              <a:highlight>
                <a:srgbClr val="FFFFFF"/>
              </a:highlight>
              <a:latin typeface="Times New Roman" panose="02020603050405020304" pitchFamily="18" charset="0"/>
            </a:endParaRPr>
          </a:p>
          <a:p>
            <a:pPr defTabSz="931774">
              <a:defRPr/>
            </a:pPr>
            <a:r>
              <a:rPr lang="en-US" b="1" i="0" u="sng" dirty="0">
                <a:solidFill>
                  <a:srgbClr val="000000"/>
                </a:solidFill>
                <a:effectLst/>
                <a:highlight>
                  <a:srgbClr val="FFFFFF"/>
                </a:highlight>
                <a:latin typeface="Times New Roman" panose="02020603050405020304" pitchFamily="18" charset="0"/>
              </a:rPr>
              <a:t>References:</a:t>
            </a:r>
          </a:p>
          <a:p>
            <a:pPr defTabSz="931774">
              <a:defRPr/>
            </a:pPr>
            <a:r>
              <a:rPr lang="en-US" sz="1800" dirty="0">
                <a:latin typeface="Calibri"/>
                <a:ea typeface="Calibri"/>
                <a:cs typeface="Calibri"/>
              </a:rPr>
              <a:t>Larsen, K. L., &amp; Stanley, E. A. (2019). Mindfulness-based mind fitness training. In I. </a:t>
            </a:r>
            <a:r>
              <a:rPr lang="en-US" sz="1800" dirty="0" err="1">
                <a:latin typeface="Calibri"/>
                <a:ea typeface="Calibri"/>
                <a:cs typeface="Calibri"/>
              </a:rPr>
              <a:t>Ivtzan</a:t>
            </a:r>
            <a:r>
              <a:rPr lang="en-US" sz="1800" dirty="0">
                <a:latin typeface="Calibri"/>
                <a:ea typeface="Calibri"/>
                <a:cs typeface="Calibri"/>
              </a:rPr>
              <a:t> (Ed.), </a:t>
            </a:r>
            <a:r>
              <a:rPr lang="en-US" sz="1800" i="1" dirty="0">
                <a:latin typeface="Calibri"/>
                <a:ea typeface="Calibri"/>
                <a:cs typeface="Calibri"/>
              </a:rPr>
              <a:t>Handbook of mindfulness-based </a:t>
            </a:r>
            <a:r>
              <a:rPr lang="en-US" sz="1800" i="1" dirty="0" err="1">
                <a:latin typeface="Calibri"/>
                <a:ea typeface="Calibri"/>
                <a:cs typeface="Calibri"/>
              </a:rPr>
              <a:t>programmes</a:t>
            </a:r>
            <a:r>
              <a:rPr lang="en-US" sz="1800" i="1" dirty="0">
                <a:latin typeface="Calibri"/>
                <a:ea typeface="Calibri"/>
                <a:cs typeface="Calibri"/>
              </a:rPr>
              <a:t>: Mindfulness interventions from education to health and therapy </a:t>
            </a:r>
            <a:r>
              <a:rPr lang="en-US" sz="1800" dirty="0">
                <a:latin typeface="Calibri"/>
                <a:ea typeface="Calibri"/>
                <a:cs typeface="Calibri"/>
              </a:rPr>
              <a:t>(1st ed.). Routledge. https://doi.org/10.4324/9781315265438-6  </a:t>
            </a:r>
          </a:p>
          <a:p>
            <a:pPr defTabSz="931774">
              <a:defRPr/>
            </a:pPr>
            <a:endParaRPr lang="en-US" b="0" i="0" u="none" dirty="0">
              <a:solidFill>
                <a:srgbClr val="000000"/>
              </a:solidFill>
              <a:effectLst/>
              <a:highlight>
                <a:srgbClr val="FFFFFF"/>
              </a:highligh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A178032-51C7-9E44-94DF-1FBE4C7CA70A}" type="slidenum">
              <a:rPr lang="en-US" smtClean="0"/>
              <a:t>11</a:t>
            </a:fld>
            <a:endParaRPr lang="en-US"/>
          </a:p>
        </p:txBody>
      </p:sp>
    </p:spTree>
    <p:extLst>
      <p:ext uri="{BB962C8B-B14F-4D97-AF65-F5344CB8AC3E}">
        <p14:creationId xmlns:p14="http://schemas.microsoft.com/office/powerpoint/2010/main" val="2961179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solidFill>
                  <a:srgbClr val="000000"/>
                </a:solidFill>
                <a:latin typeface="Arial"/>
                <a:cs typeface="Arial"/>
              </a:rPr>
              <a:t>Mindfulness-based stress reduction focuses on being aware but nonjudgmental of the present moment, allowing individuals to approach their experiences from a more mindful and compassionate perspective (Hoffman &amp; Gomez, 2017). Studies have shown that this may be used in military populations to help reduce posttraumatic stress disorder symptoms and depression (Davis et al., 2019).</a:t>
            </a:r>
            <a:endParaRPr lang="en-US" baseline="30000" dirty="0">
              <a:latin typeface="Arial"/>
              <a:cs typeface="Arial"/>
            </a:endParaRPr>
          </a:p>
          <a:p>
            <a:pPr defTabSz="931774">
              <a:defRPr/>
            </a:pPr>
            <a:endParaRPr lang="en-US" b="1" i="0" u="sng" dirty="0">
              <a:solidFill>
                <a:srgbClr val="000000"/>
              </a:solidFill>
              <a:effectLst/>
              <a:highlight>
                <a:srgbClr val="FFFFFF"/>
              </a:highlight>
              <a:latin typeface="Times New Roman" panose="02020603050405020304" pitchFamily="18" charset="0"/>
            </a:endParaRPr>
          </a:p>
          <a:p>
            <a:pPr defTabSz="931774">
              <a:defRPr/>
            </a:pPr>
            <a:endParaRPr lang="en-US" b="1" i="0" u="sng" dirty="0">
              <a:solidFill>
                <a:srgbClr val="000000"/>
              </a:solidFill>
              <a:effectLst/>
              <a:highlight>
                <a:srgbClr val="FFFFFF"/>
              </a:highlight>
              <a:latin typeface="Times New Roman" panose="02020603050405020304" pitchFamily="18" charset="0"/>
            </a:endParaRPr>
          </a:p>
          <a:p>
            <a:pPr defTabSz="931774">
              <a:defRPr/>
            </a:pPr>
            <a:r>
              <a:rPr lang="en-US" b="1" i="0" u="sng" dirty="0">
                <a:solidFill>
                  <a:srgbClr val="000000"/>
                </a:solidFill>
                <a:effectLst/>
                <a:highlight>
                  <a:srgbClr val="FFFFFF"/>
                </a:highlight>
                <a:latin typeface="Times New Roman" panose="02020603050405020304" pitchFamily="18" charset="0"/>
              </a:rPr>
              <a:t>References:</a:t>
            </a:r>
          </a:p>
          <a:p>
            <a:pPr>
              <a:lnSpc>
                <a:spcPct val="107000"/>
              </a:lnSpc>
            </a:pPr>
            <a:r>
              <a:rPr lang="en-US" sz="1800" dirty="0">
                <a:latin typeface="Calibri"/>
                <a:ea typeface="Calibri"/>
                <a:cs typeface="Calibri"/>
              </a:rPr>
              <a:t>Hofmann, S. G., &amp; Gómez, A. F. (2017). Mindfulness-based interventions for anxiety and depression. </a:t>
            </a:r>
            <a:r>
              <a:rPr lang="en-US" sz="1800" i="1" dirty="0">
                <a:latin typeface="Calibri"/>
                <a:ea typeface="Calibri"/>
                <a:cs typeface="Calibri"/>
              </a:rPr>
              <a:t>The Psychiatric Clinics of North America</a:t>
            </a:r>
            <a:r>
              <a:rPr lang="en-US" sz="1800" dirty="0">
                <a:latin typeface="Calibri"/>
                <a:ea typeface="Calibri"/>
                <a:cs typeface="Calibri"/>
              </a:rPr>
              <a:t>, </a:t>
            </a:r>
            <a:r>
              <a:rPr lang="en-US" sz="1800" i="1" dirty="0">
                <a:latin typeface="Calibri"/>
                <a:ea typeface="Calibri"/>
                <a:cs typeface="Calibri"/>
              </a:rPr>
              <a:t>40</a:t>
            </a:r>
            <a:r>
              <a:rPr lang="en-US" sz="1800" dirty="0">
                <a:latin typeface="Calibri"/>
                <a:ea typeface="Calibri"/>
                <a:cs typeface="Calibri"/>
              </a:rPr>
              <a:t>(4), 739–749. https://doi.org/10.1016/j.psc.2017.08.008 </a:t>
            </a:r>
          </a:p>
          <a:p>
            <a:pPr>
              <a:lnSpc>
                <a:spcPct val="107000"/>
              </a:lnSpc>
              <a:spcAft>
                <a:spcPts val="815"/>
              </a:spcAft>
            </a:pPr>
            <a:r>
              <a:rPr lang="en-US" sz="1800" dirty="0">
                <a:latin typeface="Calibri"/>
                <a:ea typeface="Calibri"/>
                <a:cs typeface="Calibri"/>
              </a:rPr>
              <a:t>34. Davis, L. L., Whetsell, C., Hamner, M. B., Carmody, J., Rothbaum, B. O., Allen, R. S., Bartolucci, A., Southwick, S. M., &amp; Bremner, J. D. (2019). A multisite randomized controlled trial of mindfulness-based stress reduction in the treatment of posttraumatic stress disorder. </a:t>
            </a:r>
            <a:r>
              <a:rPr lang="en-US" sz="1800" i="1" dirty="0">
                <a:latin typeface="Calibri"/>
                <a:ea typeface="Calibri"/>
                <a:cs typeface="Calibri"/>
              </a:rPr>
              <a:t>Psychiatric Research and Clinical Practice</a:t>
            </a:r>
            <a:r>
              <a:rPr lang="en-US" sz="1800" dirty="0">
                <a:latin typeface="Calibri"/>
                <a:ea typeface="Calibri"/>
                <a:cs typeface="Calibri"/>
              </a:rPr>
              <a:t>, </a:t>
            </a:r>
            <a:r>
              <a:rPr lang="en-US" sz="1800" i="1" dirty="0">
                <a:latin typeface="Calibri"/>
                <a:ea typeface="Calibri"/>
                <a:cs typeface="Calibri"/>
              </a:rPr>
              <a:t>1</a:t>
            </a:r>
            <a:r>
              <a:rPr lang="en-US" sz="1800" dirty="0">
                <a:latin typeface="Calibri"/>
                <a:ea typeface="Calibri"/>
                <a:cs typeface="Calibri"/>
              </a:rPr>
              <a:t>(2), 39–48. https://doi.org/10.1176/appi.prcp.20180002 </a:t>
            </a:r>
          </a:p>
          <a:p>
            <a:pPr defTabSz="931774">
              <a:defRPr/>
            </a:pPr>
            <a:endParaRPr lang="en-US" b="1" i="0" u="sng" dirty="0">
              <a:solidFill>
                <a:srgbClr val="000000"/>
              </a:solidFill>
              <a:effectLst/>
              <a:highlight>
                <a:srgbClr val="FFFFFF"/>
              </a:highligh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A178032-51C7-9E44-94DF-1FBE4C7CA70A}" type="slidenum">
              <a:rPr lang="en-US" smtClean="0"/>
              <a:t>12</a:t>
            </a:fld>
            <a:endParaRPr lang="en-US"/>
          </a:p>
        </p:txBody>
      </p:sp>
    </p:spTree>
    <p:extLst>
      <p:ext uri="{BB962C8B-B14F-4D97-AF65-F5344CB8AC3E}">
        <p14:creationId xmlns:p14="http://schemas.microsoft.com/office/powerpoint/2010/main" val="3136376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solidFill>
                  <a:srgbClr val="000000"/>
                </a:solidFill>
                <a:latin typeface="Arial"/>
                <a:cs typeface="Arial"/>
              </a:rPr>
              <a:t>Team mindfulness training promotes shared beliefs and practices that emphasize attention and nonjudgment in interactions to reduce conflict and antisocial behavior within teams </a:t>
            </a:r>
            <a:r>
              <a:rPr lang="en-US" dirty="0">
                <a:solidFill>
                  <a:srgbClr val="000000"/>
                </a:solidFill>
              </a:rPr>
              <a:t>(Carter &amp; Tobias Mortlock, 2019)</a:t>
            </a:r>
            <a:r>
              <a:rPr lang="en-US" dirty="0">
                <a:solidFill>
                  <a:srgbClr val="000000"/>
                </a:solidFill>
                <a:latin typeface="Arial"/>
                <a:cs typeface="Arial"/>
              </a:rPr>
              <a:t>.</a:t>
            </a:r>
            <a:r>
              <a:rPr lang="en-US" baseline="30000" dirty="0">
                <a:solidFill>
                  <a:srgbClr val="000000"/>
                </a:solidFill>
                <a:latin typeface="Arial"/>
                <a:cs typeface="Arial"/>
              </a:rPr>
              <a:t> </a:t>
            </a:r>
            <a:r>
              <a:rPr lang="en-US" dirty="0">
                <a:solidFill>
                  <a:srgbClr val="000000"/>
                </a:solidFill>
                <a:latin typeface="Arial"/>
                <a:cs typeface="Arial"/>
              </a:rPr>
              <a:t>It has shown a positive impact on team cohesion and effectiveness,</a:t>
            </a:r>
            <a:r>
              <a:rPr lang="en-US" baseline="30000" dirty="0">
                <a:solidFill>
                  <a:srgbClr val="000000"/>
                </a:solidFill>
                <a:latin typeface="Arial"/>
                <a:cs typeface="Arial"/>
              </a:rPr>
              <a:t> </a:t>
            </a:r>
            <a:r>
              <a:rPr lang="en-US" baseline="30000" dirty="0">
                <a:solidFill>
                  <a:srgbClr val="000000"/>
                </a:solidFill>
              </a:rPr>
              <a:t>(Carter &amp; Tobias Mortlock, 2019) </a:t>
            </a:r>
            <a:r>
              <a:rPr lang="en-US" baseline="30000" dirty="0">
                <a:solidFill>
                  <a:srgbClr val="000000"/>
                </a:solidFill>
                <a:latin typeface="Arial"/>
                <a:cs typeface="Arial"/>
              </a:rPr>
              <a:t>(</a:t>
            </a:r>
            <a:r>
              <a:rPr lang="en-US" baseline="30000" dirty="0">
                <a:solidFill>
                  <a:srgbClr val="000000"/>
                </a:solidFill>
              </a:rPr>
              <a:t>Tobias Mortlock et al., 2022)</a:t>
            </a:r>
            <a:r>
              <a:rPr lang="en-US" dirty="0">
                <a:solidFill>
                  <a:srgbClr val="000000"/>
                </a:solidFill>
                <a:latin typeface="Arial"/>
                <a:cs typeface="Arial"/>
              </a:rPr>
              <a:t>both of which are important for mission readiness and force lethality.</a:t>
            </a:r>
          </a:p>
          <a:p>
            <a:pPr defTabSz="931774">
              <a:defRPr/>
            </a:pPr>
            <a:endParaRPr lang="en-US" b="1" i="0" u="sng" dirty="0">
              <a:solidFill>
                <a:srgbClr val="000000"/>
              </a:solidFill>
              <a:effectLst/>
              <a:highlight>
                <a:srgbClr val="FFFFFF"/>
              </a:highlight>
              <a:latin typeface="Times New Roman" panose="02020603050405020304" pitchFamily="18" charset="0"/>
            </a:endParaRPr>
          </a:p>
          <a:p>
            <a:pPr defTabSz="931774">
              <a:defRPr/>
            </a:pPr>
            <a:endParaRPr lang="en-US" b="1" i="0" u="sng" dirty="0">
              <a:solidFill>
                <a:srgbClr val="000000"/>
              </a:solidFill>
              <a:effectLst/>
              <a:highlight>
                <a:srgbClr val="FFFFFF"/>
              </a:highlight>
              <a:latin typeface="Times New Roman" panose="02020603050405020304" pitchFamily="18" charset="0"/>
            </a:endParaRPr>
          </a:p>
          <a:p>
            <a:pPr defTabSz="931774">
              <a:defRPr/>
            </a:pPr>
            <a:r>
              <a:rPr lang="en-US" b="1" i="0" u="sng" dirty="0">
                <a:solidFill>
                  <a:srgbClr val="000000"/>
                </a:solidFill>
                <a:effectLst/>
                <a:highlight>
                  <a:srgbClr val="FFFFFF"/>
                </a:highlight>
                <a:latin typeface="Times New Roman" panose="02020603050405020304" pitchFamily="18" charset="0"/>
              </a:rPr>
              <a:t>References:</a:t>
            </a:r>
          </a:p>
          <a:p>
            <a:pPr defTabSz="931774">
              <a:defRPr/>
            </a:pPr>
            <a:r>
              <a:rPr lang="en-US" sz="1800" dirty="0">
                <a:latin typeface="Calibri"/>
                <a:ea typeface="Calibri"/>
                <a:cs typeface="Calibri"/>
              </a:rPr>
              <a:t>Carter, A., &amp; Tobias Mortlock, J. M. (2019). </a:t>
            </a:r>
            <a:r>
              <a:rPr lang="en-US" sz="1800" i="1" dirty="0">
                <a:latin typeface="Calibri"/>
                <a:ea typeface="Calibri"/>
                <a:cs typeface="Calibri"/>
              </a:rPr>
              <a:t>Mindfulness in the military: Improving mental fitness in the UK Armed Forces using next generation team mindfulness training</a:t>
            </a:r>
            <a:r>
              <a:rPr lang="en-US" sz="1800" dirty="0">
                <a:latin typeface="Calibri"/>
                <a:ea typeface="Calibri"/>
                <a:cs typeface="Calibri"/>
              </a:rPr>
              <a:t>. Institute of Employment Studies. https://openaccess.city.ac.uk/id/eprint/22198/ </a:t>
            </a:r>
          </a:p>
          <a:p>
            <a:pPr defTabSz="931774">
              <a:defRPr/>
            </a:pPr>
            <a:r>
              <a:rPr lang="en-US" sz="1800" dirty="0">
                <a:latin typeface="Calibri"/>
                <a:ea typeface="Calibri"/>
                <a:cs typeface="Calibri"/>
              </a:rPr>
              <a:t> Tobias Mortlock, J., Carter, A., &amp; </a:t>
            </a:r>
            <a:r>
              <a:rPr lang="en-US" sz="1800" dirty="0" err="1">
                <a:latin typeface="Calibri"/>
                <a:ea typeface="Calibri"/>
                <a:cs typeface="Calibri"/>
              </a:rPr>
              <a:t>Querstret</a:t>
            </a:r>
            <a:r>
              <a:rPr lang="en-US" sz="1800" dirty="0">
                <a:latin typeface="Calibri"/>
                <a:ea typeface="Calibri"/>
                <a:cs typeface="Calibri"/>
              </a:rPr>
              <a:t>, D. (2022). Extending the transformative potential of mindfulness through team mindfulness training, integrating individual with collective mindfulness, in a high-stress military setting. </a:t>
            </a:r>
            <a:r>
              <a:rPr lang="en-US" sz="1800" i="1" dirty="0">
                <a:latin typeface="Calibri"/>
                <a:ea typeface="Calibri"/>
                <a:cs typeface="Calibri"/>
              </a:rPr>
              <a:t>Frontiers in Psychology</a:t>
            </a:r>
            <a:r>
              <a:rPr lang="en-US" sz="1800" dirty="0">
                <a:latin typeface="Calibri"/>
                <a:ea typeface="Calibri"/>
                <a:cs typeface="Calibri"/>
              </a:rPr>
              <a:t>,</a:t>
            </a:r>
            <a:r>
              <a:rPr lang="en-US" sz="1800" i="1" dirty="0">
                <a:latin typeface="Calibri"/>
                <a:ea typeface="Calibri"/>
                <a:cs typeface="Calibri"/>
              </a:rPr>
              <a:t> 13</a:t>
            </a:r>
            <a:r>
              <a:rPr lang="en-US" sz="1800" dirty="0">
                <a:latin typeface="Calibri"/>
                <a:ea typeface="Calibri"/>
                <a:cs typeface="Calibri"/>
              </a:rPr>
              <a:t>, 2150. https://doi.org/10.3389/fpsyg.2022.867110 </a:t>
            </a:r>
          </a:p>
          <a:p>
            <a:pPr defTabSz="931774">
              <a:defRPr/>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defTabSz="931774">
              <a:defRPr/>
            </a:pPr>
            <a:endParaRPr lang="en-US" b="1" i="0" u="sng" dirty="0">
              <a:solidFill>
                <a:srgbClr val="000000"/>
              </a:solidFill>
              <a:effectLst/>
              <a:highlight>
                <a:srgbClr val="FFFFFF"/>
              </a:highligh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A178032-51C7-9E44-94DF-1FBE4C7CA70A}" type="slidenum">
              <a:rPr lang="en-US" smtClean="0"/>
              <a:t>13</a:t>
            </a:fld>
            <a:endParaRPr lang="en-US"/>
          </a:p>
        </p:txBody>
      </p:sp>
    </p:spTree>
    <p:extLst>
      <p:ext uri="{BB962C8B-B14F-4D97-AF65-F5344CB8AC3E}">
        <p14:creationId xmlns:p14="http://schemas.microsoft.com/office/powerpoint/2010/main" val="32820396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178032-51C7-9E44-94DF-1FBE4C7CA70A}" type="slidenum">
              <a:rPr lang="en-US" smtClean="0"/>
              <a:t>14</a:t>
            </a:fld>
            <a:endParaRPr lang="en-US"/>
          </a:p>
        </p:txBody>
      </p:sp>
    </p:spTree>
    <p:extLst>
      <p:ext uri="{BB962C8B-B14F-4D97-AF65-F5344CB8AC3E}">
        <p14:creationId xmlns:p14="http://schemas.microsoft.com/office/powerpoint/2010/main" val="1148067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u="sng" dirty="0">
                <a:solidFill>
                  <a:srgbClr val="000000"/>
                </a:solidFill>
                <a:latin typeface="Times New Roman" panose="02020603050405020304" pitchFamily="18" charset="0"/>
              </a:rPr>
              <a:t>References:</a:t>
            </a:r>
          </a:p>
          <a:p>
            <a:pPr defTabSz="931774">
              <a:defRPr/>
            </a:pPr>
            <a:r>
              <a:rPr lang="en-US" sz="1800" dirty="0">
                <a:latin typeface="Calibri" panose="020F0502020204030204" pitchFamily="34" charset="0"/>
                <a:ea typeface="Calibri" panose="020F0502020204030204" pitchFamily="34" charset="0"/>
                <a:cs typeface="Times New Roman" panose="02020603050405020304" pitchFamily="18" charset="0"/>
              </a:rPr>
              <a:t>Military OneSource (2021).  </a:t>
            </a:r>
            <a:r>
              <a:rPr lang="en-US" sz="1800" i="1" dirty="0">
                <a:latin typeface="Calibri" panose="020F0502020204030204" pitchFamily="34" charset="0"/>
                <a:ea typeface="Calibri" panose="020F0502020204030204" pitchFamily="34" charset="0"/>
                <a:cs typeface="Times New Roman" panose="02020603050405020304" pitchFamily="18" charset="0"/>
              </a:rPr>
              <a:t>Practicing Mindfulness During Deployment. </a:t>
            </a:r>
            <a:r>
              <a:rPr lang="en-US" sz="1800" dirty="0">
                <a:latin typeface="Calibri" panose="020F0502020204030204" pitchFamily="34" charset="0"/>
                <a:ea typeface="Calibri" panose="020F0502020204030204" pitchFamily="34" charset="0"/>
                <a:cs typeface="Times New Roman" panose="02020603050405020304" pitchFamily="18" charset="0"/>
              </a:rPr>
              <a:t> Plan My Deployment. https://planmydeployment.militaryonesource.mil/deployment/service-members/practicing-mindfulness-during-deployment/</a:t>
            </a:r>
          </a:p>
          <a:p>
            <a:pPr defTabSz="931774">
              <a:defRPr/>
            </a:pPr>
            <a:endParaRPr lang="en-US" dirty="0">
              <a:solidFill>
                <a:srgbClr val="000000"/>
              </a:solidFill>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A178032-51C7-9E44-94DF-1FBE4C7CA70A}" type="slidenum">
              <a:rPr lang="en-US" smtClean="0"/>
              <a:t>3</a:t>
            </a:fld>
            <a:endParaRPr lang="en-US" dirty="0"/>
          </a:p>
        </p:txBody>
      </p:sp>
    </p:spTree>
    <p:extLst>
      <p:ext uri="{BB962C8B-B14F-4D97-AF65-F5344CB8AC3E}">
        <p14:creationId xmlns:p14="http://schemas.microsoft.com/office/powerpoint/2010/main" val="2616773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base"/>
            <a:r>
              <a:rPr lang="en-US" b="0" i="0" dirty="0">
                <a:solidFill>
                  <a:srgbClr val="000000"/>
                </a:solidFill>
                <a:effectLst/>
                <a:latin typeface="Calibri"/>
                <a:ea typeface="Calibri"/>
                <a:cs typeface="Calibri"/>
              </a:rPr>
              <a:t>Performance refers to various individual aspects related to an individual’s work. This includes physical performance, such as in training or field work, and meeting the expectations of work, which vary based on an individual’s professional role.</a:t>
            </a:r>
          </a:p>
          <a:p>
            <a:pPr algn="l"/>
            <a:endParaRPr lang="en-US" b="0" i="0" dirty="0">
              <a:solidFill>
                <a:srgbClr val="000000"/>
              </a:solidFill>
              <a:effectLst/>
            </a:endParaRPr>
          </a:p>
          <a:p>
            <a:r>
              <a:rPr lang="en-US" dirty="0">
                <a:solidFill>
                  <a:srgbClr val="000000"/>
                </a:solidFill>
              </a:rPr>
              <a:t>Other positive impacts of mindfulness practice, as they relate to performance </a:t>
            </a:r>
            <a:r>
              <a:rPr lang="en-US" b="0" i="0" dirty="0">
                <a:solidFill>
                  <a:srgbClr val="000000"/>
                </a:solidFill>
                <a:effectLst/>
              </a:rPr>
              <a:t>are</a:t>
            </a:r>
            <a:r>
              <a:rPr lang="en-US" dirty="0">
                <a:solidFill>
                  <a:srgbClr val="000000"/>
                </a:solidFill>
              </a:rPr>
              <a:t>:</a:t>
            </a:r>
            <a:endParaRPr lang="en-US" dirty="0"/>
          </a:p>
          <a:p>
            <a:pPr marL="174708" indent="-174708">
              <a:buFont typeface="Arial,Sans-Serif"/>
              <a:buChar char="•"/>
            </a:pPr>
            <a:r>
              <a:rPr lang="en-US" b="0" i="0" dirty="0">
                <a:solidFill>
                  <a:srgbClr val="000000"/>
                </a:solidFill>
                <a:effectLst/>
              </a:rPr>
              <a:t>Better decision-making, problem-solving, and other </a:t>
            </a:r>
            <a:r>
              <a:rPr lang="en-US" dirty="0">
                <a:solidFill>
                  <a:srgbClr val="000000"/>
                </a:solidFill>
              </a:rPr>
              <a:t> </a:t>
            </a:r>
            <a:r>
              <a:rPr lang="en-US" b="0" i="0" dirty="0">
                <a:solidFill>
                  <a:srgbClr val="000000"/>
                </a:solidFill>
                <a:effectLst/>
              </a:rPr>
              <a:t>higher-level executive </a:t>
            </a:r>
            <a:r>
              <a:rPr lang="en-US" dirty="0">
                <a:solidFill>
                  <a:srgbClr val="000000"/>
                </a:solidFill>
              </a:rPr>
              <a:t>functioning (Carter &amp; Tobias Mortlock, 2019; Ostafin &amp; Kassman, 2012)</a:t>
            </a:r>
            <a:endParaRPr lang="en-US" b="0" i="0" dirty="0">
              <a:solidFill>
                <a:srgbClr val="000000"/>
              </a:solidFill>
              <a:effectLst/>
            </a:endParaRPr>
          </a:p>
          <a:p>
            <a:pPr marL="174708" indent="-174708">
              <a:buFont typeface="Arial,Sans-Serif"/>
              <a:buChar char="•"/>
            </a:pPr>
            <a:r>
              <a:rPr lang="en-US" b="0" i="0" dirty="0">
                <a:solidFill>
                  <a:srgbClr val="000000"/>
                </a:solidFill>
                <a:effectLst/>
              </a:rPr>
              <a:t>Positively influence cognitive </a:t>
            </a:r>
            <a:r>
              <a:rPr lang="en-US" dirty="0">
                <a:solidFill>
                  <a:srgbClr val="000000"/>
                </a:solidFill>
              </a:rPr>
              <a:t>abilities (Liu et al., 2023)</a:t>
            </a:r>
            <a:endParaRPr lang="en-US" b="0" i="0" dirty="0">
              <a:solidFill>
                <a:srgbClr val="000000"/>
              </a:solidFill>
              <a:effectLst/>
            </a:endParaRPr>
          </a:p>
          <a:p>
            <a:pPr marL="174708" indent="-174708">
              <a:buFont typeface="Arial,Sans-Serif"/>
              <a:buChar char="•"/>
            </a:pPr>
            <a:r>
              <a:rPr lang="en-US" dirty="0">
                <a:solidFill>
                  <a:srgbClr val="000000"/>
                </a:solidFill>
              </a:rPr>
              <a:t>Cognitive performance </a:t>
            </a:r>
            <a:r>
              <a:rPr lang="en-US" b="0" i="0" dirty="0">
                <a:solidFill>
                  <a:srgbClr val="000000"/>
                </a:solidFill>
                <a:effectLst/>
              </a:rPr>
              <a:t>under </a:t>
            </a:r>
            <a:r>
              <a:rPr lang="en-US" dirty="0">
                <a:solidFill>
                  <a:srgbClr val="000000"/>
                </a:solidFill>
              </a:rPr>
              <a:t>stress (Jha et al., 2010; Mrazek et al., 2013; Zanesco et al., 2019)</a:t>
            </a:r>
            <a:endParaRPr lang="en-US" b="0" i="0" dirty="0">
              <a:solidFill>
                <a:srgbClr val="000000"/>
              </a:solidFill>
              <a:effectLst/>
            </a:endParaRPr>
          </a:p>
          <a:p>
            <a:pPr marL="174708" indent="-174708">
              <a:buFont typeface="Arial,Sans-Serif"/>
              <a:buChar char="•"/>
            </a:pPr>
            <a:r>
              <a:rPr lang="en-US" b="0" i="0" dirty="0">
                <a:solidFill>
                  <a:srgbClr val="000000"/>
                </a:solidFill>
                <a:effectLst/>
              </a:rPr>
              <a:t>Greater client satisfaction and worker creativity; improved quality, safety, and reliability of the </a:t>
            </a:r>
            <a:r>
              <a:rPr lang="en-US" dirty="0">
                <a:solidFill>
                  <a:srgbClr val="000000"/>
                </a:solidFill>
              </a:rPr>
              <a:t>worker (Ndubisi, 2012; Vogus &amp; Welbourne, 2003; Vogus &amp; Sutcliffe, 2007)</a:t>
            </a:r>
            <a:endParaRPr lang="en-US" b="0" i="0" dirty="0">
              <a:solidFill>
                <a:srgbClr val="000000"/>
              </a:solidFill>
              <a:effectLst/>
            </a:endParaRPr>
          </a:p>
          <a:p>
            <a:pPr marL="174708" indent="-174708">
              <a:buFont typeface="Arial,Sans-Serif"/>
              <a:buChar char="•"/>
            </a:pPr>
            <a:r>
              <a:rPr lang="en-US" b="0" i="0" dirty="0">
                <a:solidFill>
                  <a:srgbClr val="000000"/>
                </a:solidFill>
                <a:effectLst/>
              </a:rPr>
              <a:t>More deliberate, effective responses, enhancing well-being and interpersonal communication and </a:t>
            </a:r>
            <a:r>
              <a:rPr lang="en-US" dirty="0">
                <a:solidFill>
                  <a:srgbClr val="000000"/>
                </a:solidFill>
              </a:rPr>
              <a:t>collaboration (Franco et al., 2016; Roux &amp; Philippot, 2020; Tobias Mortlock et al., 2022)</a:t>
            </a:r>
          </a:p>
          <a:p>
            <a:endParaRPr lang="en-US" dirty="0">
              <a:solidFill>
                <a:srgbClr val="000000"/>
              </a:solidFill>
            </a:endParaRPr>
          </a:p>
          <a:p>
            <a:r>
              <a:rPr lang="en-US" b="1" u="sng" dirty="0">
                <a:solidFill>
                  <a:srgbClr val="000000"/>
                </a:solidFill>
              </a:rPr>
              <a:t>References:</a:t>
            </a:r>
            <a:endParaRPr lang="en-US" dirty="0">
              <a:solidFill>
                <a:srgbClr val="000000"/>
              </a:solidFill>
            </a:endParaRPr>
          </a:p>
          <a:p>
            <a:pPr>
              <a:lnSpc>
                <a:spcPct val="107000"/>
              </a:lnSpc>
            </a:pPr>
            <a:r>
              <a:rPr lang="en-US" dirty="0">
                <a:solidFill>
                  <a:srgbClr val="000000"/>
                </a:solidFill>
              </a:rPr>
              <a:t>Cater, A., &amp; Tobias Mortlock, J. M. (2019). </a:t>
            </a:r>
            <a:r>
              <a:rPr lang="en-US" i="1" dirty="0">
                <a:solidFill>
                  <a:srgbClr val="000000"/>
                </a:solidFill>
              </a:rPr>
              <a:t>Mindfulness in the military: Improving mental fitness in the UK Armed Forces using next generation team mindfulness training</a:t>
            </a:r>
            <a:r>
              <a:rPr lang="en-US" dirty="0">
                <a:solidFill>
                  <a:srgbClr val="000000"/>
                </a:solidFill>
              </a:rPr>
              <a:t>. Institute of Employment Studies. </a:t>
            </a:r>
            <a:r>
              <a:rPr lang="en-US" dirty="0">
                <a:solidFill>
                  <a:srgbClr val="000000"/>
                </a:solidFill>
                <a:hlinkClick r:id="rId3"/>
              </a:rPr>
              <a:t>https://openaccess.city.ac.uk/id/eprint/22198/</a:t>
            </a:r>
            <a:r>
              <a:rPr lang="en-US" dirty="0">
                <a:solidFill>
                  <a:srgbClr val="000000"/>
                </a:solidFill>
              </a:rPr>
              <a:t> </a:t>
            </a:r>
          </a:p>
          <a:p>
            <a:pPr>
              <a:lnSpc>
                <a:spcPct val="107000"/>
              </a:lnSpc>
            </a:pPr>
            <a:r>
              <a:rPr lang="en-US" dirty="0">
                <a:solidFill>
                  <a:srgbClr val="000000"/>
                </a:solidFill>
              </a:rPr>
              <a:t>Ostafin, B. D., &amp; Kassman, K. T. (2012). Stepping out of history: Mindfulness improves insight problem solving. </a:t>
            </a:r>
            <a:r>
              <a:rPr lang="en-US" i="1" dirty="0">
                <a:solidFill>
                  <a:srgbClr val="000000"/>
                </a:solidFill>
              </a:rPr>
              <a:t>Consciousness and Cognition</a:t>
            </a:r>
            <a:r>
              <a:rPr lang="en-US" dirty="0">
                <a:solidFill>
                  <a:srgbClr val="000000"/>
                </a:solidFill>
              </a:rPr>
              <a:t>, </a:t>
            </a:r>
            <a:r>
              <a:rPr lang="en-US" i="1" dirty="0">
                <a:solidFill>
                  <a:srgbClr val="000000"/>
                </a:solidFill>
              </a:rPr>
              <a:t>21</a:t>
            </a:r>
            <a:r>
              <a:rPr lang="en-US" dirty="0">
                <a:solidFill>
                  <a:srgbClr val="000000"/>
                </a:solidFill>
              </a:rPr>
              <a:t>(2), 1031–1036. </a:t>
            </a:r>
            <a:r>
              <a:rPr lang="en-US" dirty="0">
                <a:solidFill>
                  <a:srgbClr val="000000"/>
                </a:solidFill>
                <a:hlinkClick r:id="rId4"/>
              </a:rPr>
              <a:t>https://doi.org/10.1016/j.concog.2012.02.014</a:t>
            </a:r>
            <a:r>
              <a:rPr lang="en-US" dirty="0">
                <a:solidFill>
                  <a:srgbClr val="000000"/>
                </a:solidFill>
              </a:rPr>
              <a:t> </a:t>
            </a:r>
            <a:endParaRPr lang="en-US" b="0" i="0" dirty="0">
              <a:solidFill>
                <a:srgbClr val="000000"/>
              </a:solidFill>
              <a:effectLst/>
            </a:endParaRPr>
          </a:p>
          <a:p>
            <a:pPr>
              <a:lnSpc>
                <a:spcPct val="107000"/>
              </a:lnSpc>
              <a:defRPr/>
            </a:pPr>
            <a:r>
              <a:rPr lang="en-US" dirty="0"/>
              <a:t>Liu, Y., Hou, Y., Quan, H., Zhao, D., Zhao, J., Cao, B., Pang, Y., Chen, H., Lei, X. &amp; Yuan, H. (2023). Mindfulness training improves attention: Evidence from behavioral and event-related potential analyses. </a:t>
            </a:r>
            <a:r>
              <a:rPr lang="en-US" i="1" dirty="0"/>
              <a:t>Brain </a:t>
            </a:r>
            <a:r>
              <a:rPr lang="en-US" i="1" dirty="0">
                <a:effectLst/>
              </a:rPr>
              <a:t>Topography</a:t>
            </a:r>
            <a:r>
              <a:rPr lang="en-US" dirty="0">
                <a:effectLst/>
              </a:rPr>
              <a:t>,</a:t>
            </a:r>
            <a:r>
              <a:rPr lang="en-US" dirty="0"/>
              <a:t> </a:t>
            </a:r>
            <a:r>
              <a:rPr lang="en-US" i="1" dirty="0">
                <a:effectLst/>
              </a:rPr>
              <a:t>36</a:t>
            </a:r>
            <a:r>
              <a:rPr lang="en-US" dirty="0">
                <a:effectLst/>
              </a:rPr>
              <a:t>(2), 243–254. </a:t>
            </a:r>
            <a:r>
              <a:rPr lang="en-US" dirty="0">
                <a:effectLst/>
                <a:hlinkClick r:id="rId5"/>
              </a:rPr>
              <a:t>https://doi.org/10.1007/s10548-023-00938-z</a:t>
            </a:r>
            <a:r>
              <a:rPr lang="en-US" dirty="0">
                <a:effectLst/>
              </a:rPr>
              <a:t> </a:t>
            </a:r>
          </a:p>
          <a:p>
            <a:pPr>
              <a:lnSpc>
                <a:spcPct val="107000"/>
              </a:lnSpc>
            </a:pPr>
            <a:r>
              <a:rPr lang="en-US" dirty="0"/>
              <a:t>Jha, A. P., Stanley, E. A., Kiyonaga, A., Wong, L., &amp; Gelfand, L. (2010). Examining the protective effects of mindfulness training on working memory capacity and affective experience. </a:t>
            </a:r>
            <a:r>
              <a:rPr lang="en-US" i="1" dirty="0"/>
              <a:t>Emotion</a:t>
            </a:r>
            <a:r>
              <a:rPr lang="en-US" dirty="0"/>
              <a:t>, </a:t>
            </a:r>
            <a:r>
              <a:rPr lang="en-US" i="1" dirty="0"/>
              <a:t>10</a:t>
            </a:r>
            <a:r>
              <a:rPr lang="en-US" dirty="0"/>
              <a:t>(1), 54–64. </a:t>
            </a:r>
            <a:r>
              <a:rPr lang="en-US" dirty="0">
                <a:hlinkClick r:id="rId6"/>
              </a:rPr>
              <a:t>https://doi.org/10.1037/a0018438</a:t>
            </a:r>
            <a:r>
              <a:rPr lang="en-US" dirty="0"/>
              <a:t> </a:t>
            </a:r>
          </a:p>
          <a:p>
            <a:pPr>
              <a:lnSpc>
                <a:spcPct val="107000"/>
              </a:lnSpc>
            </a:pPr>
            <a:r>
              <a:rPr lang="en-US" dirty="0"/>
              <a:t>Mrazek, M. D., Franklin, M. S., Phillips, D. T., Baird, B., &amp; Schooler, J. W. (2013). Mindfulness training improves working memory capacity and GRE performance while reducing mind wandering. </a:t>
            </a:r>
            <a:r>
              <a:rPr lang="en-US" i="1" dirty="0"/>
              <a:t>Psychological Science</a:t>
            </a:r>
            <a:r>
              <a:rPr lang="en-US" dirty="0"/>
              <a:t>, </a:t>
            </a:r>
            <a:r>
              <a:rPr lang="en-US" i="1" dirty="0"/>
              <a:t>24</a:t>
            </a:r>
            <a:r>
              <a:rPr lang="en-US" dirty="0"/>
              <a:t>(5), 776–781. </a:t>
            </a:r>
            <a:r>
              <a:rPr lang="en-US" dirty="0">
                <a:hlinkClick r:id="rId7"/>
              </a:rPr>
              <a:t>https://doi.org/10.1177/0956797612459659</a:t>
            </a:r>
            <a:r>
              <a:rPr lang="en-US" dirty="0"/>
              <a:t> </a:t>
            </a:r>
          </a:p>
          <a:p>
            <a:pPr>
              <a:lnSpc>
                <a:spcPct val="107000"/>
              </a:lnSpc>
            </a:pPr>
            <a:r>
              <a:rPr lang="en-US" dirty="0"/>
              <a:t>Zanesco, A. P., Denkova, E., Rogers, S. L., MacNulty, W. K., &amp; Jha, A. P. (2019). Mindfulness training as cognitive training in high-demand cohorts: An initial study in elite military servicemembers. </a:t>
            </a:r>
            <a:r>
              <a:rPr lang="en-US" i="1" dirty="0"/>
              <a:t>Progress in Brain Research</a:t>
            </a:r>
            <a:r>
              <a:rPr lang="en-US" dirty="0"/>
              <a:t>,</a:t>
            </a:r>
            <a:r>
              <a:rPr lang="en-US" i="1" dirty="0"/>
              <a:t> 244</a:t>
            </a:r>
            <a:r>
              <a:rPr lang="en-US" dirty="0"/>
              <a:t>, 323–354. </a:t>
            </a:r>
            <a:r>
              <a:rPr lang="en-US" dirty="0">
                <a:hlinkClick r:id="rId8"/>
              </a:rPr>
              <a:t>https://doi.org/10.1016/bs.pbr.2018.10.001</a:t>
            </a:r>
            <a:r>
              <a:rPr lang="en-US" dirty="0"/>
              <a:t>  </a:t>
            </a:r>
          </a:p>
          <a:p>
            <a:pPr>
              <a:lnSpc>
                <a:spcPct val="107000"/>
              </a:lnSpc>
            </a:pPr>
            <a:r>
              <a:rPr lang="en-US" dirty="0"/>
              <a:t>Ndubisi, N. O. (2012). Mindfulness, reliability, pre-emptive conflict handling, customer orientation and outcomes in Malaysia's healthcare sector. </a:t>
            </a:r>
            <a:r>
              <a:rPr lang="en-US" i="1" dirty="0"/>
              <a:t>Journal of Business Research</a:t>
            </a:r>
            <a:r>
              <a:rPr lang="en-US" dirty="0"/>
              <a:t>, </a:t>
            </a:r>
            <a:r>
              <a:rPr lang="en-US" i="1" dirty="0"/>
              <a:t>65</a:t>
            </a:r>
            <a:r>
              <a:rPr lang="en-US" dirty="0"/>
              <a:t>(4), 537-546. </a:t>
            </a:r>
            <a:r>
              <a:rPr lang="en-US" dirty="0">
                <a:hlinkClick r:id="rId9"/>
              </a:rPr>
              <a:t>https://doi.org/10.1016/j.jbusres.2011.02.019</a:t>
            </a:r>
            <a:r>
              <a:rPr lang="en-US" dirty="0"/>
              <a:t> </a:t>
            </a:r>
          </a:p>
          <a:p>
            <a:pPr>
              <a:lnSpc>
                <a:spcPct val="107000"/>
              </a:lnSpc>
            </a:pPr>
            <a:r>
              <a:rPr lang="en-US" dirty="0"/>
              <a:t>Vogus, T. J., &amp; Welbourne, T. M. (2003). Structuring for high reliability: HR practices and mindful processes in reliability‐seeking organizations. </a:t>
            </a:r>
            <a:r>
              <a:rPr lang="en-US" i="1" dirty="0"/>
              <a:t>Journal of Organizational Behavior: The International Journal of Industrial, </a:t>
            </a:r>
            <a:r>
              <a:rPr lang="en-US" i="1" dirty="0" err="1"/>
              <a:t>Occupatizonal</a:t>
            </a:r>
            <a:r>
              <a:rPr lang="en-US" i="1" dirty="0"/>
              <a:t> and Organizational Psychology and Behavior</a:t>
            </a:r>
            <a:r>
              <a:rPr lang="en-US" dirty="0"/>
              <a:t>, </a:t>
            </a:r>
            <a:r>
              <a:rPr lang="en-US" i="1" dirty="0"/>
              <a:t>24</a:t>
            </a:r>
            <a:r>
              <a:rPr lang="en-US" dirty="0"/>
              <a:t>(7), 877-903. </a:t>
            </a:r>
            <a:r>
              <a:rPr lang="en-US" dirty="0">
                <a:hlinkClick r:id="rId10"/>
              </a:rPr>
              <a:t>https://doi.org/10.1002/job.221</a:t>
            </a:r>
            <a:r>
              <a:rPr lang="en-US" dirty="0"/>
              <a:t> </a:t>
            </a:r>
          </a:p>
          <a:p>
            <a:pPr>
              <a:lnSpc>
                <a:spcPct val="107000"/>
              </a:lnSpc>
            </a:pPr>
            <a:r>
              <a:rPr lang="en-US" dirty="0"/>
              <a:t>Vogus, T. J., &amp; Sutcliffe, K. M. (2007). The Safety Organizing Scale: development and validation of a behavioral measure of safety culture in hospital nursing units. </a:t>
            </a:r>
            <a:r>
              <a:rPr lang="en-US" i="1" dirty="0"/>
              <a:t>Medical care</a:t>
            </a:r>
            <a:r>
              <a:rPr lang="en-US" dirty="0"/>
              <a:t>, </a:t>
            </a:r>
            <a:r>
              <a:rPr lang="en-US" i="1" dirty="0"/>
              <a:t>45</a:t>
            </a:r>
            <a:r>
              <a:rPr lang="en-US" dirty="0"/>
              <a:t>(1), 46-54. </a:t>
            </a:r>
            <a:r>
              <a:rPr lang="en-US" dirty="0">
                <a:hlinkClick r:id="rId11"/>
              </a:rPr>
              <a:t>https://doi.org/10.1097/01.mlr.0000244635.61178.7a</a:t>
            </a:r>
            <a:r>
              <a:rPr lang="en-US" dirty="0"/>
              <a:t>  </a:t>
            </a:r>
          </a:p>
          <a:p>
            <a:pPr>
              <a:lnSpc>
                <a:spcPct val="107000"/>
              </a:lnSpc>
            </a:pPr>
            <a:r>
              <a:rPr lang="es-US" dirty="0"/>
              <a:t>Franco, C., Amutio, A., López-González, L., Oriol, X., &amp; Martínez-Taboada, C. (2016). </a:t>
            </a:r>
            <a:r>
              <a:rPr lang="es-US" dirty="0" err="1"/>
              <a:t>Effect</a:t>
            </a:r>
            <a:r>
              <a:rPr lang="es-US" dirty="0"/>
              <a:t> </a:t>
            </a:r>
            <a:r>
              <a:rPr lang="es-US" dirty="0" err="1"/>
              <a:t>of</a:t>
            </a:r>
            <a:r>
              <a:rPr lang="es-US" dirty="0"/>
              <a:t> a mindfulness training </a:t>
            </a:r>
            <a:r>
              <a:rPr lang="es-US" dirty="0" err="1"/>
              <a:t>program</a:t>
            </a:r>
            <a:r>
              <a:rPr lang="es-US" dirty="0"/>
              <a:t> </a:t>
            </a:r>
            <a:r>
              <a:rPr lang="es-US" dirty="0" err="1"/>
              <a:t>on</a:t>
            </a:r>
            <a:r>
              <a:rPr lang="es-US" dirty="0"/>
              <a:t> </a:t>
            </a:r>
            <a:r>
              <a:rPr lang="es-US" dirty="0" err="1"/>
              <a:t>the</a:t>
            </a:r>
            <a:r>
              <a:rPr lang="es-US" dirty="0"/>
              <a:t> </a:t>
            </a:r>
            <a:r>
              <a:rPr lang="es-US" dirty="0" err="1"/>
              <a:t>impulsivity</a:t>
            </a:r>
            <a:r>
              <a:rPr lang="es-US" dirty="0"/>
              <a:t> and </a:t>
            </a:r>
            <a:r>
              <a:rPr lang="es-US" dirty="0" err="1"/>
              <a:t>aggression</a:t>
            </a:r>
            <a:r>
              <a:rPr lang="es-US" dirty="0"/>
              <a:t> </a:t>
            </a:r>
            <a:r>
              <a:rPr lang="es-US" dirty="0" err="1"/>
              <a:t>levels</a:t>
            </a:r>
            <a:r>
              <a:rPr lang="es-US" dirty="0"/>
              <a:t> </a:t>
            </a:r>
            <a:r>
              <a:rPr lang="es-US" dirty="0" err="1"/>
              <a:t>of</a:t>
            </a:r>
            <a:r>
              <a:rPr lang="es-US" dirty="0"/>
              <a:t> </a:t>
            </a:r>
            <a:r>
              <a:rPr lang="es-US" dirty="0" err="1"/>
              <a:t>adolescents</a:t>
            </a:r>
            <a:r>
              <a:rPr lang="es-US" dirty="0"/>
              <a:t> </a:t>
            </a:r>
            <a:r>
              <a:rPr lang="es-US" dirty="0" err="1"/>
              <a:t>with</a:t>
            </a:r>
            <a:r>
              <a:rPr lang="es-US" dirty="0"/>
              <a:t> </a:t>
            </a:r>
            <a:r>
              <a:rPr lang="es-US" dirty="0" err="1"/>
              <a:t>behavioral</a:t>
            </a:r>
            <a:r>
              <a:rPr lang="es-US" dirty="0"/>
              <a:t> </a:t>
            </a:r>
            <a:r>
              <a:rPr lang="es-US" dirty="0" err="1"/>
              <a:t>problems</a:t>
            </a:r>
            <a:r>
              <a:rPr lang="es-US" dirty="0"/>
              <a:t> in </a:t>
            </a:r>
            <a:r>
              <a:rPr lang="es-US" dirty="0" err="1"/>
              <a:t>the</a:t>
            </a:r>
            <a:r>
              <a:rPr lang="es-US" dirty="0"/>
              <a:t> </a:t>
            </a:r>
            <a:r>
              <a:rPr lang="es-US" dirty="0" err="1"/>
              <a:t>classroom</a:t>
            </a:r>
            <a:r>
              <a:rPr lang="es-US" dirty="0"/>
              <a:t>. </a:t>
            </a:r>
            <a:r>
              <a:rPr lang="es-US" i="1" dirty="0" err="1"/>
              <a:t>Frontiers</a:t>
            </a:r>
            <a:r>
              <a:rPr lang="es-US" i="1" dirty="0"/>
              <a:t> in </a:t>
            </a:r>
            <a:r>
              <a:rPr lang="es-US" i="1" dirty="0" err="1"/>
              <a:t>Psychology</a:t>
            </a:r>
            <a:r>
              <a:rPr lang="es-US" dirty="0"/>
              <a:t>, </a:t>
            </a:r>
            <a:r>
              <a:rPr lang="es-US" i="1" dirty="0"/>
              <a:t>7</a:t>
            </a:r>
            <a:r>
              <a:rPr lang="es-US" dirty="0"/>
              <a:t>. </a:t>
            </a:r>
            <a:r>
              <a:rPr lang="es-US" dirty="0">
                <a:hlinkClick r:id="rId12"/>
              </a:rPr>
              <a:t>https://doi.org/10.3389/fpsyg.2016.01385</a:t>
            </a:r>
            <a:r>
              <a:rPr lang="es-US" dirty="0"/>
              <a:t> </a:t>
            </a:r>
            <a:endParaRPr lang="en-US" dirty="0"/>
          </a:p>
          <a:p>
            <a:pPr>
              <a:lnSpc>
                <a:spcPct val="107000"/>
              </a:lnSpc>
              <a:spcAft>
                <a:spcPts val="815"/>
              </a:spcAft>
            </a:pPr>
            <a:r>
              <a:rPr lang="en-US" dirty="0"/>
              <a:t>Roux, B., &amp; Philippot, P. (2020). A mindfulness-based program among adolescent boys with behavior disorders: A quasi-experimental study. </a:t>
            </a:r>
            <a:r>
              <a:rPr lang="en-US" i="1" dirty="0"/>
              <a:t>Journal of Child and Family Studies</a:t>
            </a:r>
            <a:r>
              <a:rPr lang="en-US" dirty="0"/>
              <a:t>, </a:t>
            </a:r>
            <a:r>
              <a:rPr lang="en-US" i="1" dirty="0"/>
              <a:t>29</a:t>
            </a:r>
            <a:r>
              <a:rPr lang="en-US" dirty="0"/>
              <a:t>(8), 2186–2200. </a:t>
            </a:r>
            <a:r>
              <a:rPr lang="en-US" dirty="0">
                <a:hlinkClick r:id="rId13"/>
              </a:rPr>
              <a:t>https://doi.org/10.1007/s10826-020-01751-z</a:t>
            </a:r>
            <a:r>
              <a:rPr lang="en-US" dirty="0"/>
              <a:t> </a:t>
            </a:r>
          </a:p>
          <a:p>
            <a:r>
              <a:rPr lang="en-US" dirty="0"/>
              <a:t>Tobias Mortlock, J., Carter, A., &amp; </a:t>
            </a:r>
            <a:r>
              <a:rPr lang="en-US" dirty="0" err="1"/>
              <a:t>Querstret</a:t>
            </a:r>
            <a:r>
              <a:rPr lang="en-US" dirty="0"/>
              <a:t>, D. (2022). Extending the transformative potential of mindfulness through team mindfulness training, integrating individual with collective mindfulness, in a high-stress military setting. </a:t>
            </a:r>
            <a:r>
              <a:rPr lang="en-US" i="1" dirty="0"/>
              <a:t>Frontiers in Psychol</a:t>
            </a:r>
            <a:endParaRPr lang="en-US" dirty="0"/>
          </a:p>
        </p:txBody>
      </p:sp>
      <p:sp>
        <p:nvSpPr>
          <p:cNvPr id="4" name="Slide Number Placeholder 3"/>
          <p:cNvSpPr>
            <a:spLocks noGrp="1"/>
          </p:cNvSpPr>
          <p:nvPr>
            <p:ph type="sldNum" sz="quarter" idx="5"/>
          </p:nvPr>
        </p:nvSpPr>
        <p:spPr/>
        <p:txBody>
          <a:bodyPr/>
          <a:lstStyle/>
          <a:p>
            <a:fld id="{2A178032-51C7-9E44-94DF-1FBE4C7CA70A}" type="slidenum">
              <a:rPr lang="en-US" smtClean="0"/>
              <a:t>4</a:t>
            </a:fld>
            <a:endParaRPr lang="en-US"/>
          </a:p>
        </p:txBody>
      </p:sp>
    </p:spTree>
    <p:extLst>
      <p:ext uri="{BB962C8B-B14F-4D97-AF65-F5344CB8AC3E}">
        <p14:creationId xmlns:p14="http://schemas.microsoft.com/office/powerpoint/2010/main" val="1302262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fontAlgn="auto"/>
            <a:r>
              <a:rPr lang="en-US" b="0" i="0" dirty="0">
                <a:solidFill>
                  <a:srgbClr val="000000"/>
                </a:solidFill>
                <a:effectLst/>
                <a:latin typeface="Calibri" panose="020F0502020204030204" pitchFamily="34" charset="0"/>
              </a:rPr>
              <a:t>Well-being refers to factors of an individual’s quality of life, such as happiness, mental clarity, life satisfaction, and sense of purpose. An improved sense of well-being can help individuals to better cope with acute and chronic stress that can otherwise negatively impact aspects of performance.</a:t>
            </a:r>
          </a:p>
          <a:p>
            <a:pPr algn="l" rtl="0" fontAlgn="auto"/>
            <a:endParaRPr lang="en-US" b="0" i="0" dirty="0">
              <a:solidFill>
                <a:srgbClr val="000000"/>
              </a:solidFill>
              <a:effectLst/>
              <a:latin typeface="Calibri" panose="020F0502020204030204" pitchFamily="34" charset="0"/>
            </a:endParaRPr>
          </a:p>
          <a:p>
            <a:pPr algn="l" rtl="0" fontAlgn="base"/>
            <a:r>
              <a:rPr lang="en-US" b="0" i="0" dirty="0">
                <a:solidFill>
                  <a:srgbClr val="000000"/>
                </a:solidFill>
                <a:effectLst/>
                <a:latin typeface="Calibri"/>
                <a:ea typeface="Calibri"/>
                <a:cs typeface="Calibri"/>
              </a:rPr>
              <a:t>Other positive impacts of mindfulness practice, as they relate to increases in well-being are: </a:t>
            </a:r>
          </a:p>
          <a:p>
            <a:r>
              <a:rPr lang="en-US" b="0" i="0" dirty="0">
                <a:solidFill>
                  <a:srgbClr val="000000"/>
                </a:solidFill>
                <a:effectLst/>
              </a:rPr>
              <a:t>Improved morale; reduced absenteeism</a:t>
            </a:r>
            <a:r>
              <a:rPr lang="en-US" dirty="0">
                <a:solidFill>
                  <a:srgbClr val="000000"/>
                </a:solidFill>
              </a:rPr>
              <a:t> </a:t>
            </a:r>
            <a:r>
              <a:rPr lang="en-US" b="0" i="0" dirty="0">
                <a:solidFill>
                  <a:srgbClr val="000000"/>
                </a:solidFill>
                <a:effectLst/>
              </a:rPr>
              <a:t>and turnover </a:t>
            </a:r>
            <a:r>
              <a:rPr lang="en-US" dirty="0">
                <a:solidFill>
                  <a:srgbClr val="000000"/>
                </a:solidFill>
              </a:rPr>
              <a:t>rates (Dane &amp; Brummel, 2014; C.-Y. Lin et al., 2022)</a:t>
            </a:r>
            <a:endParaRPr lang="en-US" b="0" i="0" dirty="0">
              <a:solidFill>
                <a:srgbClr val="000000"/>
              </a:solidFill>
              <a:effectLst/>
            </a:endParaRPr>
          </a:p>
          <a:p>
            <a:r>
              <a:rPr lang="en-US" b="0" i="0" dirty="0">
                <a:solidFill>
                  <a:srgbClr val="000000"/>
                </a:solidFill>
                <a:effectLst/>
              </a:rPr>
              <a:t>Positive impact on quality of life, mood, mortality, work behavior, and </a:t>
            </a:r>
            <a:r>
              <a:rPr lang="en-US" dirty="0">
                <a:solidFill>
                  <a:srgbClr val="000000"/>
                </a:solidFill>
              </a:rPr>
              <a:t>performance (</a:t>
            </a:r>
            <a:r>
              <a:rPr lang="en-US" dirty="0" err="1">
                <a:solidFill>
                  <a:srgbClr val="000000"/>
                </a:solidFill>
              </a:rPr>
              <a:t>Groeger</a:t>
            </a:r>
            <a:r>
              <a:rPr lang="en-US" dirty="0">
                <a:solidFill>
                  <a:srgbClr val="000000"/>
                </a:solidFill>
              </a:rPr>
              <a:t> et al., 2004; </a:t>
            </a:r>
            <a:r>
              <a:rPr lang="en-US" dirty="0" err="1">
                <a:solidFill>
                  <a:srgbClr val="000000"/>
                </a:solidFill>
              </a:rPr>
              <a:t>Hülsheger</a:t>
            </a:r>
            <a:r>
              <a:rPr lang="en-US" dirty="0">
                <a:solidFill>
                  <a:srgbClr val="000000"/>
                </a:solidFill>
              </a:rPr>
              <a:t> et al., 2014)</a:t>
            </a:r>
            <a:endParaRPr lang="en-US" b="0" i="0" dirty="0">
              <a:solidFill>
                <a:srgbClr val="000000"/>
              </a:solidFill>
              <a:effectLst/>
            </a:endParaRPr>
          </a:p>
          <a:p>
            <a:r>
              <a:rPr lang="en-US" b="0" i="0" dirty="0">
                <a:solidFill>
                  <a:srgbClr val="000000"/>
                </a:solidFill>
                <a:effectLst/>
              </a:rPr>
              <a:t>Increased job </a:t>
            </a:r>
            <a:r>
              <a:rPr lang="en-US" dirty="0">
                <a:solidFill>
                  <a:srgbClr val="000000"/>
                </a:solidFill>
              </a:rPr>
              <a:t>performance (</a:t>
            </a:r>
            <a:r>
              <a:rPr lang="en-US" dirty="0" err="1">
                <a:solidFill>
                  <a:srgbClr val="000000"/>
                </a:solidFill>
              </a:rPr>
              <a:t>Jobbehdar</a:t>
            </a:r>
            <a:r>
              <a:rPr lang="en-US" dirty="0">
                <a:solidFill>
                  <a:srgbClr val="000000"/>
                </a:solidFill>
              </a:rPr>
              <a:t> </a:t>
            </a:r>
            <a:r>
              <a:rPr lang="en-US" dirty="0" err="1">
                <a:solidFill>
                  <a:srgbClr val="000000"/>
                </a:solidFill>
              </a:rPr>
              <a:t>Nourafkan</a:t>
            </a:r>
            <a:r>
              <a:rPr lang="en-US" dirty="0">
                <a:solidFill>
                  <a:srgbClr val="000000"/>
                </a:solidFill>
              </a:rPr>
              <a:t> et al., 2023</a:t>
            </a:r>
            <a:r>
              <a:rPr lang="en-US" dirty="0"/>
              <a:t>; Nguyen et al., 2019)</a:t>
            </a:r>
            <a:endParaRPr lang="en-US" b="0" i="0" dirty="0">
              <a:solidFill>
                <a:srgbClr val="000000"/>
              </a:solidFill>
              <a:effectLst/>
            </a:endParaRPr>
          </a:p>
          <a:p>
            <a:pPr defTabSz="931774">
              <a:defRPr/>
            </a:pPr>
            <a:endParaRPr lang="en-US" dirty="0"/>
          </a:p>
          <a:p>
            <a:pPr defTabSz="931774">
              <a:defRPr/>
            </a:pPr>
            <a:r>
              <a:rPr lang="en-US" b="1" u="sng" dirty="0"/>
              <a:t>References:</a:t>
            </a:r>
            <a:endParaRPr lang="en-US" dirty="0"/>
          </a:p>
          <a:p>
            <a:pPr>
              <a:lnSpc>
                <a:spcPct val="107000"/>
              </a:lnSpc>
            </a:pPr>
            <a:r>
              <a:rPr lang="en-US" dirty="0">
                <a:effectLst/>
              </a:rPr>
              <a:t>Dane, E., &amp; Brummel, B. J. (2014). Examining workplace mindfulness and its relations to job performance and turnover intention.</a:t>
            </a:r>
            <a:r>
              <a:rPr lang="en-US" dirty="0"/>
              <a:t> </a:t>
            </a:r>
            <a:r>
              <a:rPr lang="en-US" i="1" dirty="0">
                <a:effectLst/>
              </a:rPr>
              <a:t>Human Relations</a:t>
            </a:r>
            <a:r>
              <a:rPr lang="en-US" dirty="0">
                <a:effectLst/>
              </a:rPr>
              <a:t>,</a:t>
            </a:r>
            <a:r>
              <a:rPr lang="en-US" dirty="0"/>
              <a:t> </a:t>
            </a:r>
            <a:r>
              <a:rPr lang="en-US" i="1" dirty="0">
                <a:effectLst/>
              </a:rPr>
              <a:t>67</a:t>
            </a:r>
            <a:r>
              <a:rPr lang="en-US" dirty="0">
                <a:effectLst/>
              </a:rPr>
              <a:t>(1), 105–128. </a:t>
            </a:r>
            <a:r>
              <a:rPr lang="en-US" dirty="0">
                <a:effectLst/>
                <a:hlinkClick r:id="rId3"/>
              </a:rPr>
              <a:t>https://doi.org/10.1177/0018726713487753</a:t>
            </a:r>
            <a:r>
              <a:rPr lang="en-US" dirty="0">
                <a:effectLst/>
              </a:rPr>
              <a:t> </a:t>
            </a:r>
          </a:p>
          <a:p>
            <a:pPr>
              <a:lnSpc>
                <a:spcPct val="107000"/>
              </a:lnSpc>
            </a:pPr>
            <a:r>
              <a:rPr lang="en-US" dirty="0">
                <a:effectLst/>
              </a:rPr>
              <a:t>Lin, C.-Y., Huang, C.-K., Li, H.-X., Chang, T.-W., &amp; Hsu, Y.-C. (2022). Will they stay or leave? Interplay of organizational learning culture and workplace mindfulness on job satisfaction and turnover intentions.</a:t>
            </a:r>
            <a:r>
              <a:rPr lang="en-US" dirty="0"/>
              <a:t> </a:t>
            </a:r>
            <a:r>
              <a:rPr lang="en-US" i="1" dirty="0">
                <a:effectLst/>
              </a:rPr>
              <a:t>Public Personnel Management</a:t>
            </a:r>
            <a:r>
              <a:rPr lang="en-US" dirty="0">
                <a:effectLst/>
              </a:rPr>
              <a:t>,</a:t>
            </a:r>
            <a:r>
              <a:rPr lang="en-US" i="1" dirty="0"/>
              <a:t> </a:t>
            </a:r>
            <a:r>
              <a:rPr lang="en-US" i="1" dirty="0">
                <a:effectLst/>
              </a:rPr>
              <a:t>51</a:t>
            </a:r>
            <a:r>
              <a:rPr lang="en-US" dirty="0">
                <a:effectLst/>
              </a:rPr>
              <a:t>(1), 24–47. </a:t>
            </a:r>
            <a:r>
              <a:rPr lang="en-US" dirty="0">
                <a:effectLst/>
                <a:hlinkClick r:id="rId4"/>
              </a:rPr>
              <a:t>https://doi.org/10.1177/0091026021991581</a:t>
            </a:r>
            <a:r>
              <a:rPr lang="en-US" dirty="0">
                <a:effectLst/>
              </a:rPr>
              <a:t> </a:t>
            </a:r>
          </a:p>
          <a:p>
            <a:pPr>
              <a:lnSpc>
                <a:spcPct val="107000"/>
              </a:lnSpc>
            </a:pPr>
            <a:r>
              <a:rPr lang="en-US" dirty="0" err="1">
                <a:effectLst/>
              </a:rPr>
              <a:t>Groeger</a:t>
            </a:r>
            <a:r>
              <a:rPr lang="en-US" dirty="0">
                <a:effectLst/>
              </a:rPr>
              <a:t>, J. A., </a:t>
            </a:r>
            <a:r>
              <a:rPr lang="en-US" dirty="0" err="1">
                <a:effectLst/>
              </a:rPr>
              <a:t>Zijlstra</a:t>
            </a:r>
            <a:r>
              <a:rPr lang="en-US" dirty="0">
                <a:effectLst/>
              </a:rPr>
              <a:t>, F. R. H., &amp; Dijk, D. J. (2004). Sleep quantity, sleep difficulties and their perceived consequences in a representative sample of some 2000 British adults.</a:t>
            </a:r>
            <a:r>
              <a:rPr lang="en-US" dirty="0"/>
              <a:t> </a:t>
            </a:r>
            <a:r>
              <a:rPr lang="en-US" i="1" dirty="0">
                <a:effectLst/>
              </a:rPr>
              <a:t>Journal of sleep research</a:t>
            </a:r>
            <a:r>
              <a:rPr lang="en-US" dirty="0">
                <a:effectLst/>
              </a:rPr>
              <a:t>,</a:t>
            </a:r>
            <a:r>
              <a:rPr lang="en-US" dirty="0"/>
              <a:t> </a:t>
            </a:r>
            <a:r>
              <a:rPr lang="en-US" i="1" dirty="0">
                <a:effectLst/>
              </a:rPr>
              <a:t>13</a:t>
            </a:r>
            <a:r>
              <a:rPr lang="en-US" dirty="0">
                <a:effectLst/>
              </a:rPr>
              <a:t>(4), 359-371. </a:t>
            </a:r>
            <a:r>
              <a:rPr lang="en-US" dirty="0">
                <a:effectLst/>
                <a:hlinkClick r:id="rId5"/>
              </a:rPr>
              <a:t>https://doi.org/10.1111/j.1365-2869.2004.00418.x</a:t>
            </a:r>
            <a:r>
              <a:rPr lang="en-US" dirty="0">
                <a:effectLst/>
              </a:rPr>
              <a:t> </a:t>
            </a:r>
          </a:p>
          <a:p>
            <a:pPr>
              <a:lnSpc>
                <a:spcPct val="107000"/>
              </a:lnSpc>
            </a:pPr>
            <a:r>
              <a:rPr lang="en-US" dirty="0" err="1">
                <a:effectLst/>
              </a:rPr>
              <a:t>Hülsheger</a:t>
            </a:r>
            <a:r>
              <a:rPr lang="en-US" dirty="0">
                <a:effectLst/>
              </a:rPr>
              <a:t>, U. R., Lang, J. W., </a:t>
            </a:r>
            <a:r>
              <a:rPr lang="en-US" dirty="0" err="1">
                <a:effectLst/>
              </a:rPr>
              <a:t>Depenbrock</a:t>
            </a:r>
            <a:r>
              <a:rPr lang="en-US" dirty="0">
                <a:effectLst/>
              </a:rPr>
              <a:t>, F., </a:t>
            </a:r>
            <a:r>
              <a:rPr lang="en-US" dirty="0" err="1">
                <a:effectLst/>
              </a:rPr>
              <a:t>Fehrmann</a:t>
            </a:r>
            <a:r>
              <a:rPr lang="en-US" dirty="0">
                <a:effectLst/>
              </a:rPr>
              <a:t>, C., </a:t>
            </a:r>
            <a:r>
              <a:rPr lang="en-US" dirty="0" err="1">
                <a:effectLst/>
              </a:rPr>
              <a:t>Zijlstra</a:t>
            </a:r>
            <a:r>
              <a:rPr lang="en-US" dirty="0">
                <a:effectLst/>
              </a:rPr>
              <a:t>, F. R., &amp; Alberts, H. J. (2014). The power of presence: the role of mindfulness at work for daily levels and change trajectories of psychological detachment and sleep quality.</a:t>
            </a:r>
            <a:r>
              <a:rPr lang="en-US" dirty="0"/>
              <a:t> </a:t>
            </a:r>
            <a:r>
              <a:rPr lang="en-US" i="1" dirty="0">
                <a:effectLst/>
              </a:rPr>
              <a:t>Journal of Applied Psychology</a:t>
            </a:r>
            <a:r>
              <a:rPr lang="en-US" dirty="0">
                <a:effectLst/>
              </a:rPr>
              <a:t>,</a:t>
            </a:r>
            <a:r>
              <a:rPr lang="en-US" dirty="0"/>
              <a:t> </a:t>
            </a:r>
            <a:r>
              <a:rPr lang="en-US" i="1" dirty="0">
                <a:effectLst/>
              </a:rPr>
              <a:t>99</a:t>
            </a:r>
            <a:r>
              <a:rPr lang="en-US" dirty="0">
                <a:effectLst/>
              </a:rPr>
              <a:t>(6), 1113. </a:t>
            </a:r>
            <a:r>
              <a:rPr lang="en-US" dirty="0">
                <a:effectLst/>
                <a:hlinkClick r:id="rId6"/>
              </a:rPr>
              <a:t>https://doi.org/10.1037/a0037702</a:t>
            </a:r>
            <a:r>
              <a:rPr lang="en-US" dirty="0">
                <a:effectLst/>
              </a:rPr>
              <a:t> </a:t>
            </a:r>
          </a:p>
          <a:p>
            <a:pPr>
              <a:lnSpc>
                <a:spcPct val="107000"/>
              </a:lnSpc>
            </a:pPr>
            <a:r>
              <a:rPr lang="en-US" dirty="0" err="1">
                <a:effectLst/>
              </a:rPr>
              <a:t>Jobbehdar</a:t>
            </a:r>
            <a:r>
              <a:rPr lang="en-US" dirty="0"/>
              <a:t> </a:t>
            </a:r>
            <a:r>
              <a:rPr lang="en-US" dirty="0" err="1">
                <a:effectLst/>
              </a:rPr>
              <a:t>Nourafkan</a:t>
            </a:r>
            <a:r>
              <a:rPr lang="en-US" dirty="0">
                <a:effectLst/>
              </a:rPr>
              <a:t>, N., </a:t>
            </a:r>
            <a:r>
              <a:rPr lang="en-US" dirty="0" err="1">
                <a:effectLst/>
              </a:rPr>
              <a:t>Tanova</a:t>
            </a:r>
            <a:r>
              <a:rPr lang="en-US" dirty="0">
                <a:effectLst/>
              </a:rPr>
              <a:t>, C., &amp;</a:t>
            </a:r>
            <a:r>
              <a:rPr lang="en-US" dirty="0"/>
              <a:t> </a:t>
            </a:r>
            <a:r>
              <a:rPr lang="en-US" dirty="0" err="1">
                <a:effectLst/>
              </a:rPr>
              <a:t>Gokmenoglu</a:t>
            </a:r>
            <a:r>
              <a:rPr lang="en-US" dirty="0">
                <a:effectLst/>
              </a:rPr>
              <a:t>, K. K. (2023). Can mindfulness improve organizational citizenship and innovative behaviors through its impact on well-being among academics?</a:t>
            </a:r>
            <a:r>
              <a:rPr lang="en-US" dirty="0"/>
              <a:t> </a:t>
            </a:r>
            <a:r>
              <a:rPr lang="en-US" i="1" dirty="0">
                <a:effectLst/>
              </a:rPr>
              <a:t>Psychological reports</a:t>
            </a:r>
            <a:r>
              <a:rPr lang="en-US" dirty="0">
                <a:effectLst/>
              </a:rPr>
              <a:t>,</a:t>
            </a:r>
            <a:r>
              <a:rPr lang="en-US" dirty="0"/>
              <a:t> </a:t>
            </a:r>
            <a:r>
              <a:rPr lang="en-US" i="1" dirty="0">
                <a:effectLst/>
              </a:rPr>
              <a:t>126</a:t>
            </a:r>
            <a:r>
              <a:rPr lang="en-US" dirty="0">
                <a:effectLst/>
              </a:rPr>
              <a:t>(4), 2027-2048. </a:t>
            </a:r>
            <a:r>
              <a:rPr lang="en-US" dirty="0">
                <a:effectLst/>
                <a:hlinkClick r:id="rId7"/>
              </a:rPr>
              <a:t>https://doi.org/10.1177/00332941211069517</a:t>
            </a:r>
            <a:r>
              <a:rPr lang="en-US" dirty="0">
                <a:effectLst/>
              </a:rPr>
              <a:t> </a:t>
            </a:r>
          </a:p>
          <a:p>
            <a:pPr>
              <a:lnSpc>
                <a:spcPct val="107000"/>
              </a:lnSpc>
              <a:spcAft>
                <a:spcPts val="815"/>
              </a:spcAft>
            </a:pPr>
            <a:r>
              <a:rPr lang="en-US" dirty="0">
                <a:effectLst/>
              </a:rPr>
              <a:t>Nguyen, T. N. Q., Ngo, L. V., &amp;</a:t>
            </a:r>
            <a:r>
              <a:rPr lang="en-US" dirty="0"/>
              <a:t> </a:t>
            </a:r>
            <a:r>
              <a:rPr lang="en-US" dirty="0" err="1">
                <a:effectLst/>
              </a:rPr>
              <a:t>Surachartkumtonkun</a:t>
            </a:r>
            <a:r>
              <a:rPr lang="en-US" dirty="0">
                <a:effectLst/>
              </a:rPr>
              <a:t>, J. (2019). When do-good meets empathy and mindfulness.</a:t>
            </a:r>
            <a:r>
              <a:rPr lang="en-US" dirty="0"/>
              <a:t> </a:t>
            </a:r>
            <a:r>
              <a:rPr lang="en-US" i="1" dirty="0">
                <a:effectLst/>
              </a:rPr>
              <a:t>Journal of Retailing and Consumer Services</a:t>
            </a:r>
            <a:r>
              <a:rPr lang="en-US" dirty="0">
                <a:effectLst/>
              </a:rPr>
              <a:t>,</a:t>
            </a:r>
            <a:r>
              <a:rPr lang="en-US" dirty="0"/>
              <a:t> </a:t>
            </a:r>
            <a:r>
              <a:rPr lang="en-US" i="1" dirty="0">
                <a:effectLst/>
              </a:rPr>
              <a:t>50</a:t>
            </a:r>
            <a:r>
              <a:rPr lang="en-US" dirty="0">
                <a:effectLst/>
              </a:rPr>
              <a:t>, 22-29. </a:t>
            </a:r>
            <a:r>
              <a:rPr lang="en-US" dirty="0">
                <a:effectLst/>
                <a:hlinkClick r:id="rId8"/>
              </a:rPr>
              <a:t>https://doi.org/10.1016/j.jretconser.2019.03.020</a:t>
            </a:r>
            <a:r>
              <a:rPr lang="en-US" dirty="0">
                <a:effectLst/>
              </a:rPr>
              <a:t> </a:t>
            </a:r>
            <a:endParaRPr lang="en-US" dirty="0"/>
          </a:p>
          <a:p>
            <a:endParaRPr lang="en-US" dirty="0">
              <a:effectLst/>
            </a:endParaRPr>
          </a:p>
          <a:p>
            <a:pPr defTabSz="931774">
              <a:defRPr/>
            </a:pPr>
            <a:endParaRPr lang="en-US" dirty="0">
              <a:latin typeface="Calibri"/>
              <a:ea typeface="Calibri"/>
              <a:cs typeface="Calibri"/>
            </a:endParaRPr>
          </a:p>
        </p:txBody>
      </p:sp>
      <p:sp>
        <p:nvSpPr>
          <p:cNvPr id="4" name="Slide Number Placeholder 3"/>
          <p:cNvSpPr>
            <a:spLocks noGrp="1"/>
          </p:cNvSpPr>
          <p:nvPr>
            <p:ph type="sldNum" sz="quarter" idx="5"/>
          </p:nvPr>
        </p:nvSpPr>
        <p:spPr/>
        <p:txBody>
          <a:bodyPr/>
          <a:lstStyle/>
          <a:p>
            <a:fld id="{2A178032-51C7-9E44-94DF-1FBE4C7CA70A}" type="slidenum">
              <a:rPr lang="en-US" smtClean="0"/>
              <a:t>5</a:t>
            </a:fld>
            <a:endParaRPr lang="en-US"/>
          </a:p>
        </p:txBody>
      </p:sp>
    </p:spTree>
    <p:extLst>
      <p:ext uri="{BB962C8B-B14F-4D97-AF65-F5344CB8AC3E}">
        <p14:creationId xmlns:p14="http://schemas.microsoft.com/office/powerpoint/2010/main" val="37850812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military is an environment where quick decision-making is necessary, and situations of high stress often occur. Such situations are a prime opportunity for impulsive thinking that can lead to decisions with poor outcomes and even greater stress. Mindfulness increases intention in thought, reducing impulsivity and increasing more effective responses.</a:t>
            </a:r>
            <a:endParaRPr lang="en-US" b="1" u="sng" dirty="0"/>
          </a:p>
          <a:p>
            <a:endParaRPr lang="en-US" b="1" u="sng" dirty="0"/>
          </a:p>
          <a:p>
            <a:r>
              <a:rPr lang="en-US" b="1" u="sng" dirty="0"/>
              <a:t>Impulsivity: </a:t>
            </a:r>
            <a:r>
              <a:rPr lang="en-US" dirty="0"/>
              <a:t>The predisposition for spontaneous reactions to stimuli without consideration of the negative consequences (Chamberlain &amp; Sahakian, 2007)</a:t>
            </a:r>
          </a:p>
          <a:p>
            <a:r>
              <a:rPr lang="en-US" b="1" u="sng" dirty="0"/>
              <a:t>Cognitive Processes: </a:t>
            </a:r>
            <a:r>
              <a:rPr lang="en-US" dirty="0"/>
              <a:t>How information is perceived, consciously</a:t>
            </a:r>
          </a:p>
          <a:p>
            <a:r>
              <a:rPr lang="en-US" dirty="0"/>
              <a:t>processed (thought about), and understood (Shiffrin &amp; Schneider, 1977)</a:t>
            </a:r>
          </a:p>
          <a:p>
            <a:endParaRPr lang="en-US" b="1" u="sng" dirty="0"/>
          </a:p>
          <a:p>
            <a:r>
              <a:rPr lang="en-US" b="1" u="sng" dirty="0"/>
              <a:t>References:</a:t>
            </a:r>
            <a:endParaRPr lang="en-US" dirty="0"/>
          </a:p>
          <a:p>
            <a:r>
              <a:rPr lang="en-US" sz="1800" dirty="0">
                <a:latin typeface="Calibri"/>
                <a:ea typeface="Calibri"/>
                <a:cs typeface="Calibri"/>
              </a:rPr>
              <a:t>Chamberlain, S. R., &amp; Sahakian, B. J. (2007). The neuropsychiatry of impulsivity. </a:t>
            </a:r>
            <a:r>
              <a:rPr lang="en-US" sz="1800" i="1" dirty="0">
                <a:latin typeface="Calibri"/>
                <a:ea typeface="Calibri"/>
                <a:cs typeface="Calibri"/>
              </a:rPr>
              <a:t>Current Opinion in Psychiatry</a:t>
            </a:r>
            <a:r>
              <a:rPr lang="en-US" sz="1800" dirty="0">
                <a:latin typeface="Calibri"/>
                <a:ea typeface="Calibri"/>
                <a:cs typeface="Calibri"/>
              </a:rPr>
              <a:t>,</a:t>
            </a:r>
            <a:r>
              <a:rPr lang="en-US" sz="1800" i="1" dirty="0">
                <a:latin typeface="Calibri"/>
                <a:ea typeface="Calibri"/>
                <a:cs typeface="Calibri"/>
              </a:rPr>
              <a:t> 20</a:t>
            </a:r>
            <a:r>
              <a:rPr lang="en-US" sz="1800" dirty="0">
                <a:latin typeface="Calibri"/>
                <a:ea typeface="Calibri"/>
                <a:cs typeface="Calibri"/>
              </a:rPr>
              <a:t>(3), 255–261. https://doi.org/10.1097/yco.0b013e3280ba4989  </a:t>
            </a:r>
          </a:p>
          <a:p>
            <a:pPr>
              <a:lnSpc>
                <a:spcPct val="107000"/>
              </a:lnSpc>
              <a:spcAft>
                <a:spcPts val="815"/>
              </a:spcAft>
            </a:pPr>
            <a:r>
              <a:rPr lang="en-US" sz="1800" dirty="0">
                <a:latin typeface="Calibri"/>
                <a:ea typeface="Calibri"/>
                <a:cs typeface="Calibri"/>
              </a:rPr>
              <a:t>Shiffrin, R. M., &amp; Schneider, W. (1977). Controlled and automatic human information processing: II. Perceptual learning, automatic attending and a general theory. </a:t>
            </a:r>
            <a:r>
              <a:rPr lang="en-US" sz="1800" i="1" dirty="0">
                <a:latin typeface="Calibri"/>
                <a:ea typeface="Calibri"/>
                <a:cs typeface="Calibri"/>
              </a:rPr>
              <a:t>Psychological review</a:t>
            </a:r>
            <a:r>
              <a:rPr lang="en-US" sz="1800" dirty="0">
                <a:latin typeface="Calibri"/>
                <a:ea typeface="Calibri"/>
                <a:cs typeface="Calibri"/>
              </a:rPr>
              <a:t>, </a:t>
            </a:r>
            <a:r>
              <a:rPr lang="en-US" sz="1800" i="1" dirty="0">
                <a:latin typeface="Calibri"/>
                <a:ea typeface="Calibri"/>
                <a:cs typeface="Calibri"/>
              </a:rPr>
              <a:t>84</a:t>
            </a:r>
            <a:r>
              <a:rPr lang="en-US" sz="1800" dirty="0">
                <a:latin typeface="Calibri"/>
                <a:ea typeface="Calibri"/>
                <a:cs typeface="Calibri"/>
              </a:rPr>
              <a:t>(2), 127-190. https://doi.org/10.1037/0033-295X.84.2.127 </a:t>
            </a:r>
          </a:p>
          <a:p>
            <a:endParaRPr lang="en-US" b="1" u="sng" dirty="0"/>
          </a:p>
        </p:txBody>
      </p:sp>
      <p:sp>
        <p:nvSpPr>
          <p:cNvPr id="4" name="Slide Number Placeholder 3"/>
          <p:cNvSpPr>
            <a:spLocks noGrp="1"/>
          </p:cNvSpPr>
          <p:nvPr>
            <p:ph type="sldNum" sz="quarter" idx="5"/>
          </p:nvPr>
        </p:nvSpPr>
        <p:spPr/>
        <p:txBody>
          <a:bodyPr/>
          <a:lstStyle/>
          <a:p>
            <a:fld id="{2A178032-51C7-9E44-94DF-1FBE4C7CA70A}" type="slidenum">
              <a:rPr lang="en-US" smtClean="0"/>
              <a:t>6</a:t>
            </a:fld>
            <a:endParaRPr lang="en-US"/>
          </a:p>
        </p:txBody>
      </p:sp>
    </p:spTree>
    <p:extLst>
      <p:ext uri="{BB962C8B-B14F-4D97-AF65-F5344CB8AC3E}">
        <p14:creationId xmlns:p14="http://schemas.microsoft.com/office/powerpoint/2010/main" val="3944353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solidFill>
                  <a:srgbClr val="000000"/>
                </a:solidFill>
              </a:rPr>
              <a:t>*Cognitive training should be performed by a professional.</a:t>
            </a:r>
          </a:p>
          <a:p>
            <a:pPr>
              <a:defRPr/>
            </a:pPr>
            <a:r>
              <a:rPr lang="en-US" dirty="0">
                <a:solidFill>
                  <a:srgbClr val="000000"/>
                </a:solidFill>
              </a:rPr>
              <a:t>Cognitive training involves exercises to improve cognitive processes like attention, working memory, the ability to mentally adapt to new situations, and mental performance. (Uddin, 2021; </a:t>
            </a:r>
            <a:r>
              <a:rPr lang="en-US" dirty="0" err="1">
                <a:solidFill>
                  <a:srgbClr val="000000"/>
                </a:solidFill>
              </a:rPr>
              <a:t>Zanesco</a:t>
            </a:r>
            <a:r>
              <a:rPr lang="en-US" dirty="0">
                <a:solidFill>
                  <a:srgbClr val="000000"/>
                </a:solidFill>
              </a:rPr>
              <a:t> et al., 2019).  It aids individuals disengage from thoughts that are maladaptive or depression inducing and helps to develop cognitive flexibility, which allows individuals to adapt to new environments (</a:t>
            </a:r>
            <a:r>
              <a:rPr lang="en-US" dirty="0" err="1">
                <a:solidFill>
                  <a:srgbClr val="000000"/>
                </a:solidFill>
              </a:rPr>
              <a:t>Shapero</a:t>
            </a:r>
            <a:r>
              <a:rPr lang="en-US" dirty="0">
                <a:solidFill>
                  <a:srgbClr val="000000"/>
                </a:solidFill>
              </a:rPr>
              <a:t> et al., 2018).</a:t>
            </a:r>
          </a:p>
          <a:p>
            <a:pPr>
              <a:defRPr/>
            </a:pPr>
            <a:r>
              <a:rPr lang="en-US" dirty="0">
                <a:solidFill>
                  <a:srgbClr val="000000"/>
                </a:solidFill>
              </a:rPr>
              <a:t>Mindfulness meditation involves directing attention to the present moment, typically by focusing on the breath or bodily sensations (Wielgosz et al., 2019).  It helps develop present-moment awareness and a nonjudgmental attitude (Walsh  &amp; Shapiro, 2006).</a:t>
            </a:r>
          </a:p>
          <a:p>
            <a:pPr>
              <a:defRPr/>
            </a:pPr>
            <a:endParaRPr lang="en-US" dirty="0">
              <a:solidFill>
                <a:srgbClr val="000000"/>
              </a:solidFill>
            </a:endParaRPr>
          </a:p>
          <a:p>
            <a:pPr>
              <a:defRPr/>
            </a:pPr>
            <a:r>
              <a:rPr lang="en-US" b="1" u="sng" dirty="0">
                <a:solidFill>
                  <a:srgbClr val="000000"/>
                </a:solidFill>
              </a:rPr>
              <a:t>References:</a:t>
            </a:r>
            <a:endParaRPr lang="en-US" dirty="0">
              <a:solidFill>
                <a:srgbClr val="000000"/>
              </a:solidFill>
            </a:endParaRPr>
          </a:p>
          <a:p>
            <a:pPr>
              <a:defRPr/>
            </a:pPr>
            <a:r>
              <a:rPr lang="en-US" dirty="0" err="1">
                <a:solidFill>
                  <a:srgbClr val="000000"/>
                </a:solidFill>
              </a:rPr>
              <a:t>Udddin</a:t>
            </a:r>
            <a:r>
              <a:rPr lang="en-US" dirty="0">
                <a:solidFill>
                  <a:srgbClr val="000000"/>
                </a:solidFill>
              </a:rPr>
              <a:t>, L. Q. (2021). Cognitive and </a:t>
            </a:r>
            <a:r>
              <a:rPr lang="en-US" dirty="0" err="1">
                <a:solidFill>
                  <a:srgbClr val="000000"/>
                </a:solidFill>
              </a:rPr>
              <a:t>behavioural</a:t>
            </a:r>
            <a:r>
              <a:rPr lang="en-US" dirty="0">
                <a:solidFill>
                  <a:srgbClr val="000000"/>
                </a:solidFill>
              </a:rPr>
              <a:t> flexibility: Neural mechanisms and clinical considerations. </a:t>
            </a:r>
            <a:r>
              <a:rPr lang="en-US" i="1" dirty="0">
                <a:solidFill>
                  <a:srgbClr val="000000"/>
                </a:solidFill>
              </a:rPr>
              <a:t>National Reviews Neuroscience</a:t>
            </a:r>
            <a:r>
              <a:rPr lang="en-US" dirty="0">
                <a:solidFill>
                  <a:srgbClr val="000000"/>
                </a:solidFill>
              </a:rPr>
              <a:t>,</a:t>
            </a:r>
            <a:r>
              <a:rPr lang="en-US" i="1" dirty="0">
                <a:solidFill>
                  <a:srgbClr val="000000"/>
                </a:solidFill>
              </a:rPr>
              <a:t> 22</a:t>
            </a:r>
            <a:r>
              <a:rPr lang="en-US" dirty="0">
                <a:solidFill>
                  <a:srgbClr val="000000"/>
                </a:solidFill>
              </a:rPr>
              <a:t>, 167–179. </a:t>
            </a:r>
            <a:r>
              <a:rPr lang="en-US" dirty="0">
                <a:solidFill>
                  <a:srgbClr val="000000"/>
                </a:solidFill>
                <a:hlinkClick r:id="rId3"/>
              </a:rPr>
              <a:t>https://doi.org/10.1038/s41583-021-00428-w</a:t>
            </a:r>
            <a:r>
              <a:rPr lang="en-US" dirty="0">
                <a:solidFill>
                  <a:srgbClr val="000000"/>
                </a:solidFill>
              </a:rPr>
              <a:t> </a:t>
            </a:r>
          </a:p>
          <a:p>
            <a:pPr>
              <a:defRPr/>
            </a:pPr>
            <a:r>
              <a:rPr lang="en-US" dirty="0" err="1">
                <a:solidFill>
                  <a:srgbClr val="000000"/>
                </a:solidFill>
              </a:rPr>
              <a:t>Zanesco</a:t>
            </a:r>
            <a:r>
              <a:rPr lang="en-US" dirty="0">
                <a:solidFill>
                  <a:srgbClr val="000000"/>
                </a:solidFill>
              </a:rPr>
              <a:t>, A. P., </a:t>
            </a:r>
            <a:r>
              <a:rPr lang="en-US" dirty="0" err="1">
                <a:solidFill>
                  <a:srgbClr val="000000"/>
                </a:solidFill>
              </a:rPr>
              <a:t>Denkova</a:t>
            </a:r>
            <a:r>
              <a:rPr lang="en-US" dirty="0">
                <a:solidFill>
                  <a:srgbClr val="000000"/>
                </a:solidFill>
              </a:rPr>
              <a:t>, E., Rogers, S. L., MacNulty, W. K., &amp; Jha, A. P. (2019). Mindfulness training as cognitive training in high-demand cohorts: An initial study in elite military servicemembers. </a:t>
            </a:r>
            <a:r>
              <a:rPr lang="en-US" i="1" dirty="0">
                <a:solidFill>
                  <a:srgbClr val="000000"/>
                </a:solidFill>
              </a:rPr>
              <a:t>Progress in Brain Research</a:t>
            </a:r>
            <a:r>
              <a:rPr lang="en-US" dirty="0">
                <a:solidFill>
                  <a:srgbClr val="000000"/>
                </a:solidFill>
              </a:rPr>
              <a:t>,</a:t>
            </a:r>
            <a:r>
              <a:rPr lang="en-US" i="1" dirty="0">
                <a:solidFill>
                  <a:srgbClr val="000000"/>
                </a:solidFill>
              </a:rPr>
              <a:t> 244</a:t>
            </a:r>
            <a:r>
              <a:rPr lang="en-US" dirty="0">
                <a:solidFill>
                  <a:srgbClr val="000000"/>
                </a:solidFill>
              </a:rPr>
              <a:t>, 323–354. </a:t>
            </a:r>
            <a:r>
              <a:rPr lang="en-US" dirty="0">
                <a:solidFill>
                  <a:srgbClr val="000000"/>
                </a:solidFill>
                <a:hlinkClick r:id="rId4"/>
              </a:rPr>
              <a:t>https://doi.org/10.1016/bs.pbr.2018.10.001</a:t>
            </a:r>
            <a:r>
              <a:rPr lang="en-US" dirty="0">
                <a:solidFill>
                  <a:srgbClr val="000000"/>
                </a:solidFill>
              </a:rPr>
              <a:t>  </a:t>
            </a:r>
          </a:p>
          <a:p>
            <a:pPr>
              <a:defRPr/>
            </a:pPr>
            <a:r>
              <a:rPr lang="en-US" dirty="0" err="1">
                <a:solidFill>
                  <a:srgbClr val="000000"/>
                </a:solidFill>
              </a:rPr>
              <a:t>Shapero</a:t>
            </a:r>
            <a:r>
              <a:rPr lang="en-US" dirty="0">
                <a:solidFill>
                  <a:srgbClr val="000000"/>
                </a:solidFill>
              </a:rPr>
              <a:t>, B. G., Greenberg, J., </a:t>
            </a:r>
            <a:r>
              <a:rPr lang="en-US" dirty="0" err="1">
                <a:solidFill>
                  <a:srgbClr val="000000"/>
                </a:solidFill>
              </a:rPr>
              <a:t>Mischoulon</a:t>
            </a:r>
            <a:r>
              <a:rPr lang="en-US" dirty="0">
                <a:solidFill>
                  <a:srgbClr val="000000"/>
                </a:solidFill>
              </a:rPr>
              <a:t>, D., </a:t>
            </a:r>
            <a:r>
              <a:rPr lang="en-US" dirty="0" err="1">
                <a:solidFill>
                  <a:srgbClr val="000000"/>
                </a:solidFill>
              </a:rPr>
              <a:t>Pedrelli</a:t>
            </a:r>
            <a:r>
              <a:rPr lang="en-US" dirty="0">
                <a:solidFill>
                  <a:srgbClr val="000000"/>
                </a:solidFill>
              </a:rPr>
              <a:t>, P., Meade, K., &amp; Lazar, S. W. (2018). Mindfulness-based cognitive therapy improves cognitive functioning and flexibility among individuals with elevated depressive symptoms. </a:t>
            </a:r>
            <a:r>
              <a:rPr lang="en-US" i="1" dirty="0">
                <a:solidFill>
                  <a:srgbClr val="000000"/>
                </a:solidFill>
              </a:rPr>
              <a:t>Mindfulness</a:t>
            </a:r>
            <a:r>
              <a:rPr lang="en-US" dirty="0">
                <a:solidFill>
                  <a:srgbClr val="000000"/>
                </a:solidFill>
              </a:rPr>
              <a:t>, </a:t>
            </a:r>
            <a:r>
              <a:rPr lang="en-US" i="1" dirty="0">
                <a:solidFill>
                  <a:srgbClr val="000000"/>
                </a:solidFill>
              </a:rPr>
              <a:t>9</a:t>
            </a:r>
            <a:r>
              <a:rPr lang="en-US" dirty="0">
                <a:solidFill>
                  <a:srgbClr val="000000"/>
                </a:solidFill>
              </a:rPr>
              <a:t>(5), 1457–1469. </a:t>
            </a:r>
            <a:r>
              <a:rPr lang="en-US" dirty="0">
                <a:solidFill>
                  <a:srgbClr val="000000"/>
                </a:solidFill>
                <a:hlinkClick r:id="rId5"/>
              </a:rPr>
              <a:t>https://doi.org/10.1007/s12671-018-0889-0</a:t>
            </a:r>
            <a:r>
              <a:rPr lang="en-US" dirty="0">
                <a:solidFill>
                  <a:srgbClr val="000000"/>
                </a:solidFill>
              </a:rPr>
              <a:t>  </a:t>
            </a:r>
          </a:p>
          <a:p>
            <a:pPr>
              <a:lnSpc>
                <a:spcPct val="107000"/>
              </a:lnSpc>
              <a:defRPr/>
            </a:pPr>
            <a:r>
              <a:rPr lang="en-US" dirty="0">
                <a:solidFill>
                  <a:srgbClr val="000000"/>
                </a:solidFill>
              </a:rPr>
              <a:t>Wielgosz, J., Goldberg, S. B., </a:t>
            </a:r>
            <a:r>
              <a:rPr lang="en-US" dirty="0" err="1">
                <a:solidFill>
                  <a:srgbClr val="000000"/>
                </a:solidFill>
              </a:rPr>
              <a:t>Kral</a:t>
            </a:r>
            <a:r>
              <a:rPr lang="en-US" dirty="0">
                <a:solidFill>
                  <a:srgbClr val="000000"/>
                </a:solidFill>
              </a:rPr>
              <a:t>, T. R. A., Dunne, J. D., &amp; Davidson, R. J. (2019). Mindfulness Meditation and Psychopathology. </a:t>
            </a:r>
            <a:r>
              <a:rPr lang="en-US" i="1" dirty="0">
                <a:solidFill>
                  <a:srgbClr val="000000"/>
                </a:solidFill>
              </a:rPr>
              <a:t>Annual Review of Clinical Psychology</a:t>
            </a:r>
            <a:r>
              <a:rPr lang="en-US" dirty="0">
                <a:solidFill>
                  <a:srgbClr val="000000"/>
                </a:solidFill>
              </a:rPr>
              <a:t>, </a:t>
            </a:r>
            <a:r>
              <a:rPr lang="en-US" i="1" dirty="0">
                <a:solidFill>
                  <a:srgbClr val="000000"/>
                </a:solidFill>
              </a:rPr>
              <a:t>15</a:t>
            </a:r>
            <a:r>
              <a:rPr lang="en-US" dirty="0">
                <a:solidFill>
                  <a:srgbClr val="000000"/>
                </a:solidFill>
              </a:rPr>
              <a:t>, 285–316. </a:t>
            </a:r>
            <a:r>
              <a:rPr lang="en-US" dirty="0">
                <a:solidFill>
                  <a:srgbClr val="000000"/>
                </a:solidFill>
                <a:hlinkClick r:id="rId6"/>
              </a:rPr>
              <a:t>https://doi.org/10.1146/annurev-clinpsy-021815-093423</a:t>
            </a:r>
            <a:endParaRPr lang="en-US" dirty="0">
              <a:solidFill>
                <a:srgbClr val="000000"/>
              </a:solidFill>
            </a:endParaRPr>
          </a:p>
          <a:p>
            <a:pPr>
              <a:lnSpc>
                <a:spcPct val="107000"/>
              </a:lnSpc>
              <a:spcAft>
                <a:spcPts val="815"/>
              </a:spcAft>
              <a:defRPr/>
            </a:pPr>
            <a:r>
              <a:rPr lang="en-US" dirty="0">
                <a:solidFill>
                  <a:srgbClr val="000000"/>
                </a:solidFill>
              </a:rPr>
              <a:t>Walsh, R., &amp; Shapiro, S. L. (2006). The meeting of meditative disciplines and western psychology: A mutually enriching dialogue. </a:t>
            </a:r>
            <a:r>
              <a:rPr lang="en-US" i="1" dirty="0">
                <a:solidFill>
                  <a:srgbClr val="000000"/>
                </a:solidFill>
              </a:rPr>
              <a:t>American Psychologist</a:t>
            </a:r>
            <a:r>
              <a:rPr lang="en-US" dirty="0">
                <a:solidFill>
                  <a:srgbClr val="000000"/>
                </a:solidFill>
              </a:rPr>
              <a:t>,</a:t>
            </a:r>
            <a:r>
              <a:rPr lang="en-US" i="1" dirty="0">
                <a:solidFill>
                  <a:srgbClr val="000000"/>
                </a:solidFill>
              </a:rPr>
              <a:t> 61</a:t>
            </a:r>
            <a:r>
              <a:rPr lang="en-US" dirty="0">
                <a:solidFill>
                  <a:srgbClr val="000000"/>
                </a:solidFill>
              </a:rPr>
              <a:t>(3), 227–239. </a:t>
            </a:r>
            <a:r>
              <a:rPr lang="en-US" dirty="0">
                <a:solidFill>
                  <a:srgbClr val="000000"/>
                </a:solidFill>
                <a:hlinkClick r:id="rId7"/>
              </a:rPr>
              <a:t>https://doi.org/10.1037/0003-066X.61.3.227</a:t>
            </a:r>
            <a:r>
              <a:rPr lang="en-US" dirty="0">
                <a:solidFill>
                  <a:srgbClr val="000000"/>
                </a:solidFill>
              </a:rPr>
              <a:t> </a:t>
            </a:r>
          </a:p>
          <a:p>
            <a:pPr>
              <a:defRPr/>
            </a:pPr>
            <a:endParaRPr lang="en-US" dirty="0">
              <a:solidFill>
                <a:srgbClr val="000000"/>
              </a:solidFill>
            </a:endParaRPr>
          </a:p>
          <a:p>
            <a:pPr defTabSz="931774">
              <a:defRPr/>
            </a:pPr>
            <a:endParaRPr lang="en-US" sz="1800" dirty="0">
              <a:solidFill>
                <a:srgbClr val="000000"/>
              </a:solidFill>
              <a:latin typeface="Calibri" panose="020F0502020204030204" pitchFamily="34" charset="0"/>
              <a:ea typeface="Calibri" panose="020F0502020204030204" pitchFamily="34" charset="0"/>
              <a:cs typeface="Calibri"/>
            </a:endParaRPr>
          </a:p>
          <a:p>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defTabSz="931774">
              <a:defRPr/>
            </a:pPr>
            <a:endParaRPr lang="en-US" b="1" i="0" u="sng" dirty="0">
              <a:solidFill>
                <a:srgbClr val="000000"/>
              </a:solidFill>
              <a:effectLst/>
              <a:highlight>
                <a:srgbClr val="FFFFFF"/>
              </a:highligh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A178032-51C7-9E44-94DF-1FBE4C7CA70A}" type="slidenum">
              <a:rPr lang="en-US" smtClean="0"/>
              <a:t>7</a:t>
            </a:fld>
            <a:endParaRPr lang="en-US"/>
          </a:p>
        </p:txBody>
      </p:sp>
    </p:spTree>
    <p:extLst>
      <p:ext uri="{BB962C8B-B14F-4D97-AF65-F5344CB8AC3E}">
        <p14:creationId xmlns:p14="http://schemas.microsoft.com/office/powerpoint/2010/main" val="564631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many different recognized techniques for practicing mindfulness.  Each technique has a different focus related to a specific outcome or purpose. Understanding the intended goal of incorporating a mindfulness practice is an important component of choosing the most effective approach. </a:t>
            </a:r>
          </a:p>
        </p:txBody>
      </p:sp>
      <p:sp>
        <p:nvSpPr>
          <p:cNvPr id="4" name="Slide Number Placeholder 3"/>
          <p:cNvSpPr>
            <a:spLocks noGrp="1"/>
          </p:cNvSpPr>
          <p:nvPr>
            <p:ph type="sldNum" sz="quarter" idx="5"/>
          </p:nvPr>
        </p:nvSpPr>
        <p:spPr/>
        <p:txBody>
          <a:bodyPr/>
          <a:lstStyle/>
          <a:p>
            <a:fld id="{2A178032-51C7-9E44-94DF-1FBE4C7CA70A}" type="slidenum">
              <a:rPr lang="en-US" smtClean="0"/>
              <a:t>8</a:t>
            </a:fld>
            <a:endParaRPr lang="en-US"/>
          </a:p>
        </p:txBody>
      </p:sp>
    </p:spTree>
    <p:extLst>
      <p:ext uri="{BB962C8B-B14F-4D97-AF65-F5344CB8AC3E}">
        <p14:creationId xmlns:p14="http://schemas.microsoft.com/office/powerpoint/2010/main" val="778946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latin typeface="Arial"/>
                <a:cs typeface="Arial"/>
              </a:rPr>
              <a:t>Mindfulness-based attention training was developed for individuals in highly demanding military positions, (Zanesco, et. al, 2019) and it aims at keeping the mind from wandering during stressful situations, such as the intense training that Service members experience throughout their military careers (Roemer et.al, 2023).  This practice supports improvements in cognitive resilience and enhances psychological health.</a:t>
            </a:r>
            <a:endParaRPr lang="en-US" b="1" i="0" u="sng" dirty="0">
              <a:solidFill>
                <a:srgbClr val="000000"/>
              </a:solidFill>
              <a:effectLst/>
              <a:highlight>
                <a:srgbClr val="FFFFFF"/>
              </a:highlight>
              <a:latin typeface="Arial"/>
              <a:cs typeface="Arial"/>
            </a:endParaRPr>
          </a:p>
          <a:p>
            <a:pPr defTabSz="931774">
              <a:defRPr/>
            </a:pPr>
            <a:endParaRPr lang="en-US" b="1" i="0" u="sng" dirty="0">
              <a:solidFill>
                <a:srgbClr val="000000"/>
              </a:solidFill>
              <a:effectLst/>
              <a:highlight>
                <a:srgbClr val="FFFFFF"/>
              </a:highlight>
              <a:latin typeface="Times New Roman" panose="02020603050405020304" pitchFamily="18" charset="0"/>
            </a:endParaRPr>
          </a:p>
          <a:p>
            <a:pPr defTabSz="931774">
              <a:defRPr/>
            </a:pPr>
            <a:endParaRPr lang="en-US" b="1" i="0" u="sng" dirty="0">
              <a:solidFill>
                <a:srgbClr val="000000"/>
              </a:solidFill>
              <a:effectLst/>
              <a:highlight>
                <a:srgbClr val="FFFFFF"/>
              </a:highlight>
              <a:latin typeface="Times New Roman" panose="02020603050405020304" pitchFamily="18" charset="0"/>
            </a:endParaRPr>
          </a:p>
          <a:p>
            <a:pPr defTabSz="931774">
              <a:defRPr/>
            </a:pPr>
            <a:r>
              <a:rPr lang="en-US" b="1" i="0" u="sng" dirty="0">
                <a:solidFill>
                  <a:srgbClr val="000000"/>
                </a:solidFill>
                <a:effectLst/>
                <a:highlight>
                  <a:srgbClr val="FFFFFF"/>
                </a:highlight>
                <a:latin typeface="Times New Roman" panose="02020603050405020304" pitchFamily="18" charset="0"/>
              </a:rPr>
              <a:t>References:</a:t>
            </a:r>
          </a:p>
          <a:p>
            <a:pPr defTabSz="931774">
              <a:defRPr/>
            </a:pPr>
            <a:r>
              <a:rPr lang="en-US" sz="1800" dirty="0">
                <a:solidFill>
                  <a:srgbClr val="000000"/>
                </a:solidFill>
                <a:latin typeface="Calibri"/>
                <a:ea typeface="Calibri"/>
                <a:cs typeface="Calibri"/>
              </a:rPr>
              <a:t>Zanesco</a:t>
            </a:r>
            <a:r>
              <a:rPr lang="en-US" sz="1800" dirty="0">
                <a:latin typeface="Calibri"/>
                <a:ea typeface="Calibri"/>
                <a:cs typeface="Calibri"/>
              </a:rPr>
              <a:t>, A. P., </a:t>
            </a:r>
            <a:r>
              <a:rPr lang="en-US" sz="1800" dirty="0" err="1">
                <a:latin typeface="Calibri"/>
                <a:ea typeface="Calibri"/>
                <a:cs typeface="Calibri"/>
              </a:rPr>
              <a:t>Denkova</a:t>
            </a:r>
            <a:r>
              <a:rPr lang="en-US" sz="1800" dirty="0">
                <a:latin typeface="Calibri"/>
                <a:ea typeface="Calibri"/>
                <a:cs typeface="Calibri"/>
              </a:rPr>
              <a:t>, E., Rogers, S. L., MacNulty, W. K., &amp; Jha, A. P. (2019). Mindfulness training as cognitive training in high-demand cohorts: An initial study in elite military servicemembers. </a:t>
            </a:r>
            <a:r>
              <a:rPr lang="en-US" sz="1800" i="1" dirty="0">
                <a:latin typeface="Calibri"/>
                <a:ea typeface="Calibri"/>
                <a:cs typeface="Calibri"/>
              </a:rPr>
              <a:t>Progress in Brain Research</a:t>
            </a:r>
            <a:r>
              <a:rPr lang="en-US" sz="1800" dirty="0">
                <a:latin typeface="Calibri"/>
                <a:ea typeface="Calibri"/>
                <a:cs typeface="Calibri"/>
              </a:rPr>
              <a:t>,</a:t>
            </a:r>
            <a:r>
              <a:rPr lang="en-US" sz="1800" i="1" dirty="0">
                <a:latin typeface="Calibri"/>
                <a:ea typeface="Calibri"/>
                <a:cs typeface="Calibri"/>
              </a:rPr>
              <a:t> 244</a:t>
            </a:r>
            <a:r>
              <a:rPr lang="en-US" sz="1800" dirty="0">
                <a:latin typeface="Calibri"/>
                <a:ea typeface="Calibri"/>
                <a:cs typeface="Calibri"/>
              </a:rPr>
              <a:t>, 323–354. https://doi.org/10.1016/bs.pbr.2018.10.001  </a:t>
            </a:r>
          </a:p>
          <a:p>
            <a:pPr defTabSz="931774">
              <a:defRPr/>
            </a:pPr>
            <a:r>
              <a:rPr lang="en-US" sz="1800" dirty="0">
                <a:latin typeface="Calibri"/>
                <a:ea typeface="Calibri"/>
                <a:cs typeface="Calibri"/>
              </a:rPr>
              <a:t>Roemer, A., Sutton, A., Grimm, C., Kimber, S., &amp; Medvedev, O. N. (2023). Mindfulness-based attention training in the navy: A feasibility study. </a:t>
            </a:r>
            <a:r>
              <a:rPr lang="en-US" sz="1800" i="1" dirty="0">
                <a:latin typeface="Calibri"/>
                <a:ea typeface="Calibri"/>
                <a:cs typeface="Calibri"/>
              </a:rPr>
              <a:t>Psychological Reports</a:t>
            </a:r>
            <a:r>
              <a:rPr lang="en-US" sz="1800" dirty="0">
                <a:latin typeface="Calibri"/>
                <a:ea typeface="Calibri"/>
                <a:cs typeface="Calibri"/>
              </a:rPr>
              <a:t>, </a:t>
            </a:r>
            <a:r>
              <a:rPr lang="en-US" sz="1800" i="1" dirty="0">
                <a:latin typeface="Calibri"/>
                <a:ea typeface="Calibri"/>
                <a:cs typeface="Calibri"/>
              </a:rPr>
              <a:t>0</a:t>
            </a:r>
            <a:r>
              <a:rPr lang="en-US" sz="1800" dirty="0">
                <a:latin typeface="Calibri"/>
                <a:ea typeface="Calibri"/>
                <a:cs typeface="Calibri"/>
              </a:rPr>
              <a:t>(0), 1–14. https://doi.org/10.1177/00332941231154442 </a:t>
            </a:r>
          </a:p>
          <a:p>
            <a:pPr defTabSz="931774">
              <a:defRPr/>
            </a:pPr>
            <a:endParaRPr lang="en-US" b="0" i="0" u="none" dirty="0">
              <a:solidFill>
                <a:srgbClr val="000000"/>
              </a:solidFill>
              <a:effectLst>
                <a:outerShdw blurRad="38100" dist="38100" dir="2700000" algn="tl">
                  <a:srgbClr val="000000">
                    <a:alpha val="43137"/>
                  </a:srgbClr>
                </a:outerShdw>
              </a:effectLst>
              <a:highlight>
                <a:srgbClr val="FFFFFF"/>
              </a:highligh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A178032-51C7-9E44-94DF-1FBE4C7CA70A}" type="slidenum">
              <a:rPr lang="en-US" smtClean="0"/>
              <a:t>9</a:t>
            </a:fld>
            <a:endParaRPr lang="en-US"/>
          </a:p>
        </p:txBody>
      </p:sp>
    </p:spTree>
    <p:extLst>
      <p:ext uri="{BB962C8B-B14F-4D97-AF65-F5344CB8AC3E}">
        <p14:creationId xmlns:p14="http://schemas.microsoft.com/office/powerpoint/2010/main" val="1045301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solidFill>
                  <a:srgbClr val="000000"/>
                </a:solidFill>
                <a:latin typeface="Arial"/>
                <a:cs typeface="Arial"/>
              </a:rPr>
              <a:t>Mindfulness for pain and performance enhancement was designed to help recruits more effectively handle their pain and improve their performance on physical fitness tests.  It is a useful treatment program for Service members, which has shown improvement on measures of pain, mindfulness, depression, and anxiety (Udell </a:t>
            </a:r>
            <a:r>
              <a:rPr lang="en-US" dirty="0" err="1">
                <a:solidFill>
                  <a:srgbClr val="000000"/>
                </a:solidFill>
                <a:latin typeface="Arial"/>
                <a:cs typeface="Arial"/>
              </a:rPr>
              <a:t>et.,al</a:t>
            </a:r>
            <a:r>
              <a:rPr lang="en-US" dirty="0">
                <a:solidFill>
                  <a:srgbClr val="000000"/>
                </a:solidFill>
                <a:latin typeface="Arial"/>
                <a:cs typeface="Arial"/>
              </a:rPr>
              <a:t>, 2018)</a:t>
            </a:r>
            <a:endParaRPr lang="en-US" b="1" i="0" u="sng" dirty="0">
              <a:solidFill>
                <a:srgbClr val="000000"/>
              </a:solidFill>
              <a:effectLst/>
              <a:highlight>
                <a:srgbClr val="FFFFFF"/>
              </a:highlight>
              <a:latin typeface="Times New Roman" panose="02020603050405020304" pitchFamily="18" charset="0"/>
            </a:endParaRPr>
          </a:p>
          <a:p>
            <a:pPr defTabSz="931774">
              <a:defRPr/>
            </a:pPr>
            <a:endParaRPr lang="en-US" b="1" i="0" u="sng" dirty="0">
              <a:solidFill>
                <a:srgbClr val="000000"/>
              </a:solidFill>
              <a:effectLst/>
              <a:highlight>
                <a:srgbClr val="FFFFFF"/>
              </a:highlight>
              <a:latin typeface="Times New Roman" panose="02020603050405020304" pitchFamily="18" charset="0"/>
            </a:endParaRPr>
          </a:p>
          <a:p>
            <a:pPr defTabSz="931774">
              <a:defRPr/>
            </a:pPr>
            <a:r>
              <a:rPr lang="en-US" b="1" i="0" u="sng" dirty="0">
                <a:solidFill>
                  <a:srgbClr val="000000"/>
                </a:solidFill>
                <a:effectLst/>
                <a:highlight>
                  <a:srgbClr val="FFFFFF"/>
                </a:highlight>
                <a:latin typeface="Times New Roman" panose="02020603050405020304" pitchFamily="18" charset="0"/>
              </a:rPr>
              <a:t>References:</a:t>
            </a:r>
          </a:p>
          <a:p>
            <a:pPr defTabSz="931774">
              <a:defRPr/>
            </a:pPr>
            <a:r>
              <a:rPr lang="en-US" sz="1800" dirty="0" err="1">
                <a:latin typeface="Calibri"/>
                <a:ea typeface="Calibri"/>
                <a:cs typeface="Calibri"/>
              </a:rPr>
              <a:t>Udell</a:t>
            </a:r>
            <a:r>
              <a:rPr lang="en-US" sz="1800" dirty="0">
                <a:latin typeface="Calibri"/>
                <a:ea typeface="Calibri"/>
                <a:cs typeface="Calibri"/>
              </a:rPr>
              <a:t>, C. J., Ruddy, J. L., &amp; </a:t>
            </a:r>
            <a:r>
              <a:rPr lang="en-US" sz="1800" dirty="0" err="1">
                <a:latin typeface="Calibri"/>
                <a:ea typeface="Calibri"/>
                <a:cs typeface="Calibri"/>
              </a:rPr>
              <a:t>Procento</a:t>
            </a:r>
            <a:r>
              <a:rPr lang="en-US" sz="1800" dirty="0">
                <a:latin typeface="Calibri"/>
                <a:ea typeface="Calibri"/>
                <a:cs typeface="Calibri"/>
              </a:rPr>
              <a:t>, P. M. (2018). Effectiveness of acceptance and commitment therapy in increasing resilience and reducing attrition of injured US Navy recruits. </a:t>
            </a:r>
            <a:r>
              <a:rPr lang="en-US" sz="1800" i="1" dirty="0">
                <a:latin typeface="Calibri"/>
                <a:ea typeface="Calibri"/>
                <a:cs typeface="Calibri"/>
              </a:rPr>
              <a:t>Military medicine</a:t>
            </a:r>
            <a:r>
              <a:rPr lang="en-US" sz="1800" dirty="0">
                <a:latin typeface="Calibri"/>
                <a:ea typeface="Calibri"/>
                <a:cs typeface="Calibri"/>
              </a:rPr>
              <a:t>, </a:t>
            </a:r>
            <a:r>
              <a:rPr lang="en-US" sz="1800" i="1" dirty="0">
                <a:latin typeface="Calibri"/>
                <a:ea typeface="Calibri"/>
                <a:cs typeface="Calibri"/>
              </a:rPr>
              <a:t>183</a:t>
            </a:r>
            <a:r>
              <a:rPr lang="en-US" sz="1800" dirty="0">
                <a:latin typeface="Calibri"/>
                <a:ea typeface="Calibri"/>
                <a:cs typeface="Calibri"/>
              </a:rPr>
              <a:t>(9-10), e603-e611. https://doi.org/10.1093/milmed/usx </a:t>
            </a:r>
          </a:p>
          <a:p>
            <a:pPr defTabSz="931774">
              <a:defRPr/>
            </a:pPr>
            <a:endParaRPr lang="en-US" b="0" i="0" u="none" dirty="0">
              <a:solidFill>
                <a:srgbClr val="000000"/>
              </a:solidFill>
              <a:effectLst/>
              <a:highlight>
                <a:srgbClr val="FFFFFF"/>
              </a:highligh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2A178032-51C7-9E44-94DF-1FBE4C7CA70A}" type="slidenum">
              <a:rPr lang="en-US" smtClean="0"/>
              <a:t>10</a:t>
            </a:fld>
            <a:endParaRPr lang="en-US"/>
          </a:p>
        </p:txBody>
      </p:sp>
    </p:spTree>
    <p:extLst>
      <p:ext uri="{BB962C8B-B14F-4D97-AF65-F5344CB8AC3E}">
        <p14:creationId xmlns:p14="http://schemas.microsoft.com/office/powerpoint/2010/main" val="30833460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1F38E-98D8-41BC-916B-372359F4EFE1}"/>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7E3FA316-5CB4-4902-92CA-B4CC174984D3}"/>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88725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6FB64-D6B7-4CFC-AFF9-BC2750445F4C}"/>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Vertical Text Placeholder 2">
            <a:extLst>
              <a:ext uri="{FF2B5EF4-FFF2-40B4-BE49-F238E27FC236}">
                <a16:creationId xmlns:a16="http://schemas.microsoft.com/office/drawing/2014/main" id="{F9A43740-8AB7-48B3-9890-7FDE158F5DCA}"/>
              </a:ext>
            </a:extLst>
          </p:cNvPr>
          <p:cNvSpPr>
            <a:spLocks noGrp="1"/>
          </p:cNvSpPr>
          <p:nvPr>
            <p:ph type="body" orient="vert" idx="1"/>
          </p:nvPr>
        </p:nvSpPr>
        <p:spPr>
          <a:xfrm>
            <a:off x="838200" y="1957705"/>
            <a:ext cx="10515600" cy="43513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43418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04311-5243-4D07-89DC-E555D112E62B}"/>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1E93CE7D-B148-47C8-AB57-0608F2714DB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201535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CC56C-CE5C-4295-8109-ED9156E48AFC}"/>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F6994AA5-7AAE-41B9-A84A-7787EA758385}"/>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4824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3011F-9C59-4446-9D50-D7CA0B2A4903}"/>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92AB46C-8DBC-49EA-AD07-9AB9CE8632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A1C964-9778-4540-B52C-67B64C0A319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23873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E4D44-C708-40A4-A361-A92B819C3FE7}"/>
              </a:ext>
            </a:extLst>
          </p:cNvPr>
          <p:cNvSpPr>
            <a:spLocks noGrp="1"/>
          </p:cNvSpPr>
          <p:nvPr>
            <p:ph type="title"/>
          </p:nvPr>
        </p:nvSpPr>
        <p:spPr>
          <a:xfrm>
            <a:off x="839788" y="365125"/>
            <a:ext cx="10515600" cy="1325563"/>
          </a:xfrm>
        </p:spPr>
        <p:txBody>
          <a:bodyPr/>
          <a:lstStyle>
            <a:lvl1pPr>
              <a:defRPr>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F26643D1-F4E2-421C-98E4-58136B94D845}"/>
              </a:ext>
            </a:extLst>
          </p:cNvPr>
          <p:cNvSpPr>
            <a:spLocks noGrp="1"/>
          </p:cNvSpPr>
          <p:nvPr>
            <p:ph type="body" idx="1"/>
          </p:nvPr>
        </p:nvSpPr>
        <p:spPr>
          <a:xfrm>
            <a:off x="839788" y="1930399"/>
            <a:ext cx="5157787" cy="574675"/>
          </a:xfrm>
          <a:solidFill>
            <a:srgbClr val="12455D"/>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2FB5CA-E569-43F0-9648-0042D44A2B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CADADD-AE63-4F52-9D30-63BC2F16BEC7}"/>
              </a:ext>
            </a:extLst>
          </p:cNvPr>
          <p:cNvSpPr>
            <a:spLocks noGrp="1"/>
          </p:cNvSpPr>
          <p:nvPr>
            <p:ph type="body" sz="quarter" idx="3"/>
          </p:nvPr>
        </p:nvSpPr>
        <p:spPr>
          <a:xfrm>
            <a:off x="6172200" y="1930399"/>
            <a:ext cx="5183188" cy="574676"/>
          </a:xfrm>
          <a:solidFill>
            <a:srgbClr val="12455D"/>
          </a:solidFill>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31846-A676-4954-B7BE-E756FA8071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47280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F212D-F321-423F-A101-3DE63257EDD9}"/>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50082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0970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70D70-F31D-4033-84C6-1F5D0B2E7E3C}"/>
              </a:ext>
            </a:extLst>
          </p:cNvPr>
          <p:cNvSpPr>
            <a:spLocks noGrp="1"/>
          </p:cNvSpPr>
          <p:nvPr>
            <p:ph type="title"/>
          </p:nvPr>
        </p:nvSpPr>
        <p:spPr>
          <a:xfrm>
            <a:off x="836612" y="187325"/>
            <a:ext cx="3932237" cy="1600200"/>
          </a:xfrm>
        </p:spPr>
        <p:txBody>
          <a:bodyPr anchor="b"/>
          <a:lstStyle>
            <a:lvl1pPr>
              <a:defRPr sz="320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843FCF7B-F58A-4829-8E8E-ACC421553C28}"/>
              </a:ext>
            </a:extLst>
          </p:cNvPr>
          <p:cNvSpPr>
            <a:spLocks noGrp="1"/>
          </p:cNvSpPr>
          <p:nvPr>
            <p:ph idx="1"/>
          </p:nvPr>
        </p:nvSpPr>
        <p:spPr>
          <a:xfrm>
            <a:off x="5376228" y="198437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2627B1-777A-44D3-9952-058A1025D0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642104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A8BDF-2737-4D1C-B5F0-AE1B06990272}"/>
              </a:ext>
            </a:extLst>
          </p:cNvPr>
          <p:cNvSpPr>
            <a:spLocks noGrp="1"/>
          </p:cNvSpPr>
          <p:nvPr>
            <p:ph type="title"/>
          </p:nvPr>
        </p:nvSpPr>
        <p:spPr>
          <a:xfrm>
            <a:off x="836612" y="111760"/>
            <a:ext cx="3932237" cy="1600200"/>
          </a:xfrm>
        </p:spPr>
        <p:txBody>
          <a:bodyPr anchor="b"/>
          <a:lstStyle>
            <a:lvl1pPr>
              <a:defRPr sz="3200">
                <a:solidFill>
                  <a:schemeClr val="bg1"/>
                </a:solidFill>
              </a:defRPr>
            </a:lvl1pPr>
          </a:lstStyle>
          <a:p>
            <a:r>
              <a:rPr lang="en-US"/>
              <a:t>Click to edit Master title style</a:t>
            </a:r>
          </a:p>
        </p:txBody>
      </p:sp>
      <p:sp>
        <p:nvSpPr>
          <p:cNvPr id="3" name="Picture Placeholder 2">
            <a:extLst>
              <a:ext uri="{FF2B5EF4-FFF2-40B4-BE49-F238E27FC236}">
                <a16:creationId xmlns:a16="http://schemas.microsoft.com/office/drawing/2014/main" id="{DC5CA8A3-DA5C-4C49-9AD9-FFF329BF6F00}"/>
              </a:ext>
            </a:extLst>
          </p:cNvPr>
          <p:cNvSpPr>
            <a:spLocks noGrp="1"/>
          </p:cNvSpPr>
          <p:nvPr>
            <p:ph type="pic" idx="1"/>
          </p:nvPr>
        </p:nvSpPr>
        <p:spPr>
          <a:xfrm>
            <a:off x="5240972" y="188150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213F369-8E48-4D7A-A513-354BFEAFD4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20957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b="73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9C78B6-4027-43DE-9D1C-B59EEF5909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701088-6605-4AAD-911A-DEF6AD0FF3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4617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0.svg"/><Relationship Id="rId5" Type="http://schemas.openxmlformats.org/officeDocument/2006/relationships/image" Target="../media/image29.png"/><Relationship Id="rId10" Type="http://schemas.openxmlformats.org/officeDocument/2006/relationships/image" Target="../media/image34.svg"/><Relationship Id="rId4" Type="http://schemas.openxmlformats.org/officeDocument/2006/relationships/image" Target="../media/image28.svg"/><Relationship Id="rId9" Type="http://schemas.openxmlformats.org/officeDocument/2006/relationships/image" Target="../media/image33.png"/></Relationships>
</file>

<file path=ppt/slides/_rels/slide11.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35.png"/><Relationship Id="rId18" Type="http://schemas.openxmlformats.org/officeDocument/2006/relationships/image" Target="../media/image40.svg"/><Relationship Id="rId26" Type="http://schemas.openxmlformats.org/officeDocument/2006/relationships/image" Target="../media/image48.svg"/><Relationship Id="rId3" Type="http://schemas.openxmlformats.org/officeDocument/2006/relationships/image" Target="../media/image9.png"/><Relationship Id="rId21" Type="http://schemas.openxmlformats.org/officeDocument/2006/relationships/image" Target="../media/image43.png"/><Relationship Id="rId7" Type="http://schemas.openxmlformats.org/officeDocument/2006/relationships/image" Target="../media/image13.png"/><Relationship Id="rId12" Type="http://schemas.openxmlformats.org/officeDocument/2006/relationships/image" Target="../media/image18.svg"/><Relationship Id="rId17" Type="http://schemas.openxmlformats.org/officeDocument/2006/relationships/image" Target="../media/image39.png"/><Relationship Id="rId25" Type="http://schemas.openxmlformats.org/officeDocument/2006/relationships/image" Target="../media/image47.png"/><Relationship Id="rId2" Type="http://schemas.openxmlformats.org/officeDocument/2006/relationships/notesSlide" Target="../notesSlides/notesSlide10.xml"/><Relationship Id="rId16" Type="http://schemas.openxmlformats.org/officeDocument/2006/relationships/image" Target="../media/image38.svg"/><Relationship Id="rId20" Type="http://schemas.openxmlformats.org/officeDocument/2006/relationships/image" Target="../media/image42.svg"/><Relationship Id="rId1" Type="http://schemas.openxmlformats.org/officeDocument/2006/relationships/slideLayout" Target="../slideLayouts/slideLayout2.xml"/><Relationship Id="rId6" Type="http://schemas.openxmlformats.org/officeDocument/2006/relationships/image" Target="../media/image12.svg"/><Relationship Id="rId11" Type="http://schemas.openxmlformats.org/officeDocument/2006/relationships/image" Target="../media/image17.png"/><Relationship Id="rId24" Type="http://schemas.openxmlformats.org/officeDocument/2006/relationships/image" Target="../media/image46.svg"/><Relationship Id="rId5" Type="http://schemas.openxmlformats.org/officeDocument/2006/relationships/image" Target="../media/image11.png"/><Relationship Id="rId15" Type="http://schemas.openxmlformats.org/officeDocument/2006/relationships/image" Target="../media/image37.png"/><Relationship Id="rId23" Type="http://schemas.openxmlformats.org/officeDocument/2006/relationships/image" Target="../media/image45.png"/><Relationship Id="rId10" Type="http://schemas.openxmlformats.org/officeDocument/2006/relationships/image" Target="../media/image16.svg"/><Relationship Id="rId19" Type="http://schemas.openxmlformats.org/officeDocument/2006/relationships/image" Target="../media/image41.png"/><Relationship Id="rId4" Type="http://schemas.openxmlformats.org/officeDocument/2006/relationships/image" Target="../media/image10.svg"/><Relationship Id="rId9" Type="http://schemas.openxmlformats.org/officeDocument/2006/relationships/image" Target="../media/image15.png"/><Relationship Id="rId14" Type="http://schemas.openxmlformats.org/officeDocument/2006/relationships/image" Target="../media/image36.svg"/><Relationship Id="rId22" Type="http://schemas.openxmlformats.org/officeDocument/2006/relationships/image" Target="../media/image44.svg"/></Relationships>
</file>

<file path=ppt/slides/_rels/slide12.xml.rels><?xml version="1.0" encoding="UTF-8" standalone="yes"?>
<Relationships xmlns="http://schemas.openxmlformats.org/package/2006/relationships"><Relationship Id="rId8" Type="http://schemas.openxmlformats.org/officeDocument/2006/relationships/image" Target="../media/image44.svg"/><Relationship Id="rId13" Type="http://schemas.openxmlformats.org/officeDocument/2006/relationships/image" Target="../media/image55.png"/><Relationship Id="rId3" Type="http://schemas.openxmlformats.org/officeDocument/2006/relationships/image" Target="../media/image49.png"/><Relationship Id="rId7" Type="http://schemas.openxmlformats.org/officeDocument/2006/relationships/image" Target="../media/image43.png"/><Relationship Id="rId12" Type="http://schemas.openxmlformats.org/officeDocument/2006/relationships/image" Target="../media/image26.svg"/><Relationship Id="rId2" Type="http://schemas.openxmlformats.org/officeDocument/2006/relationships/notesSlide" Target="../notesSlides/notesSlide11.xml"/><Relationship Id="rId16" Type="http://schemas.openxmlformats.org/officeDocument/2006/relationships/image" Target="../media/image58.svg"/><Relationship Id="rId1" Type="http://schemas.openxmlformats.org/officeDocument/2006/relationships/slideLayout" Target="../slideLayouts/slideLayout2.xml"/><Relationship Id="rId6" Type="http://schemas.openxmlformats.org/officeDocument/2006/relationships/image" Target="../media/image52.svg"/><Relationship Id="rId11" Type="http://schemas.openxmlformats.org/officeDocument/2006/relationships/image" Target="../media/image25.png"/><Relationship Id="rId5" Type="http://schemas.openxmlformats.org/officeDocument/2006/relationships/image" Target="../media/image51.png"/><Relationship Id="rId15" Type="http://schemas.openxmlformats.org/officeDocument/2006/relationships/image" Target="../media/image57.png"/><Relationship Id="rId10" Type="http://schemas.openxmlformats.org/officeDocument/2006/relationships/image" Target="../media/image54.svg"/><Relationship Id="rId4" Type="http://schemas.openxmlformats.org/officeDocument/2006/relationships/image" Target="../media/image50.svg"/><Relationship Id="rId9" Type="http://schemas.openxmlformats.org/officeDocument/2006/relationships/image" Target="../media/image53.png"/><Relationship Id="rId14" Type="http://schemas.openxmlformats.org/officeDocument/2006/relationships/image" Target="../media/image56.svg"/></Relationships>
</file>

<file path=ppt/slides/_rels/slide13.xml.rels><?xml version="1.0" encoding="UTF-8" standalone="yes"?>
<Relationships xmlns="http://schemas.openxmlformats.org/package/2006/relationships"><Relationship Id="rId8" Type="http://schemas.openxmlformats.org/officeDocument/2006/relationships/image" Target="../media/image64.svg"/><Relationship Id="rId13" Type="http://schemas.openxmlformats.org/officeDocument/2006/relationships/image" Target="../media/image69.png"/><Relationship Id="rId18" Type="http://schemas.openxmlformats.org/officeDocument/2006/relationships/image" Target="../media/image74.svg"/><Relationship Id="rId3" Type="http://schemas.openxmlformats.org/officeDocument/2006/relationships/image" Target="../media/image59.png"/><Relationship Id="rId7" Type="http://schemas.openxmlformats.org/officeDocument/2006/relationships/image" Target="../media/image63.png"/><Relationship Id="rId12" Type="http://schemas.openxmlformats.org/officeDocument/2006/relationships/image" Target="../media/image68.svg"/><Relationship Id="rId17" Type="http://schemas.openxmlformats.org/officeDocument/2006/relationships/image" Target="../media/image73.png"/><Relationship Id="rId2" Type="http://schemas.openxmlformats.org/officeDocument/2006/relationships/notesSlide" Target="../notesSlides/notesSlide12.xml"/><Relationship Id="rId16" Type="http://schemas.openxmlformats.org/officeDocument/2006/relationships/image" Target="../media/image72.svg"/><Relationship Id="rId1" Type="http://schemas.openxmlformats.org/officeDocument/2006/relationships/slideLayout" Target="../slideLayouts/slideLayout2.xml"/><Relationship Id="rId6" Type="http://schemas.openxmlformats.org/officeDocument/2006/relationships/image" Target="../media/image62.svg"/><Relationship Id="rId11" Type="http://schemas.openxmlformats.org/officeDocument/2006/relationships/image" Target="../media/image67.png"/><Relationship Id="rId5" Type="http://schemas.openxmlformats.org/officeDocument/2006/relationships/image" Target="../media/image61.png"/><Relationship Id="rId15" Type="http://schemas.openxmlformats.org/officeDocument/2006/relationships/image" Target="../media/image71.png"/><Relationship Id="rId10" Type="http://schemas.openxmlformats.org/officeDocument/2006/relationships/image" Target="../media/image66.svg"/><Relationship Id="rId4" Type="http://schemas.openxmlformats.org/officeDocument/2006/relationships/image" Target="../media/image60.svg"/><Relationship Id="rId9" Type="http://schemas.openxmlformats.org/officeDocument/2006/relationships/image" Target="../media/image65.png"/><Relationship Id="rId14" Type="http://schemas.openxmlformats.org/officeDocument/2006/relationships/image" Target="../media/image70.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9.png"/><Relationship Id="rId18" Type="http://schemas.openxmlformats.org/officeDocument/2006/relationships/image" Target="../media/image2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17" Type="http://schemas.openxmlformats.org/officeDocument/2006/relationships/image" Target="../media/image23.png"/><Relationship Id="rId2" Type="http://schemas.openxmlformats.org/officeDocument/2006/relationships/notesSlide" Target="../notesSlides/notesSlide8.xml"/><Relationship Id="rId16" Type="http://schemas.openxmlformats.org/officeDocument/2006/relationships/image" Target="../media/image22.svg"/><Relationship Id="rId20" Type="http://schemas.openxmlformats.org/officeDocument/2006/relationships/image" Target="../media/image26.svg"/><Relationship Id="rId1" Type="http://schemas.openxmlformats.org/officeDocument/2006/relationships/slideLayout" Target="../slideLayouts/slideLayout2.xml"/><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5" Type="http://schemas.openxmlformats.org/officeDocument/2006/relationships/image" Target="../media/image21.png"/><Relationship Id="rId10" Type="http://schemas.openxmlformats.org/officeDocument/2006/relationships/image" Target="../media/image16.svg"/><Relationship Id="rId19" Type="http://schemas.openxmlformats.org/officeDocument/2006/relationships/image" Target="../media/image25.png"/><Relationship Id="rId4" Type="http://schemas.openxmlformats.org/officeDocument/2006/relationships/image" Target="../media/image10.svg"/><Relationship Id="rId9" Type="http://schemas.openxmlformats.org/officeDocument/2006/relationships/image" Target="../media/image15.png"/><Relationship Id="rId14" Type="http://schemas.openxmlformats.org/officeDocument/2006/relationships/image" Target="../media/image2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24815-9E7F-5B08-8BD3-AA5E6F550145}"/>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Mindfulness</a:t>
            </a:r>
          </a:p>
        </p:txBody>
      </p:sp>
      <p:sp>
        <p:nvSpPr>
          <p:cNvPr id="3" name="Subtitle 2">
            <a:extLst>
              <a:ext uri="{FF2B5EF4-FFF2-40B4-BE49-F238E27FC236}">
                <a16:creationId xmlns:a16="http://schemas.microsoft.com/office/drawing/2014/main" id="{9C613C0F-AD2D-153F-B798-8E07095D15BA}"/>
              </a:ext>
            </a:extLst>
          </p:cNvPr>
          <p:cNvSpPr>
            <a:spLocks noGrp="1"/>
          </p:cNvSpPr>
          <p:nvPr>
            <p:ph type="subTitle" idx="1"/>
          </p:nvPr>
        </p:nvSpPr>
        <p:spPr/>
        <p:txBody>
          <a:bodyPr/>
          <a:lstStyle/>
          <a:p>
            <a:r>
              <a:rPr lang="en-US" dirty="0">
                <a:latin typeface="Arial" panose="020B0604020202020204" pitchFamily="34" charset="0"/>
                <a:cs typeface="Arial" panose="020B0604020202020204" pitchFamily="34" charset="0"/>
              </a:rPr>
              <a:t>An Overview of Definitions, Impacts, and Promotion Methods</a:t>
            </a:r>
          </a:p>
        </p:txBody>
      </p:sp>
    </p:spTree>
    <p:extLst>
      <p:ext uri="{BB962C8B-B14F-4D97-AF65-F5344CB8AC3E}">
        <p14:creationId xmlns:p14="http://schemas.microsoft.com/office/powerpoint/2010/main" val="42568815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1035E-E1D7-DE26-A7A2-CA670C638F0A}"/>
              </a:ext>
            </a:extLst>
          </p:cNvPr>
          <p:cNvSpPr>
            <a:spLocks noGrp="1"/>
          </p:cNvSpPr>
          <p:nvPr>
            <p:ph type="title"/>
          </p:nvPr>
        </p:nvSpPr>
        <p:spPr>
          <a:xfrm>
            <a:off x="201118" y="664928"/>
            <a:ext cx="10515600" cy="1325563"/>
          </a:xfrm>
        </p:spPr>
        <p:txBody>
          <a:bodyPr/>
          <a:lstStyle/>
          <a:p>
            <a:r>
              <a:rPr lang="en-US" dirty="0">
                <a:latin typeface="Arial"/>
                <a:cs typeface="Arial"/>
              </a:rPr>
              <a:t>Intervention Techniques </a:t>
            </a:r>
            <a:r>
              <a:rPr lang="en-US" sz="3200" dirty="0">
                <a:latin typeface="Arial"/>
                <a:cs typeface="Arial"/>
              </a:rPr>
              <a:t>(2 of 5)</a:t>
            </a:r>
            <a:endParaRPr lang="en-US" dirty="0">
              <a:latin typeface="Arial"/>
              <a:cs typeface="Arial"/>
            </a:endParaRPr>
          </a:p>
        </p:txBody>
      </p:sp>
      <p:sp>
        <p:nvSpPr>
          <p:cNvPr id="6" name="Content Placeholder 5">
            <a:extLst>
              <a:ext uri="{FF2B5EF4-FFF2-40B4-BE49-F238E27FC236}">
                <a16:creationId xmlns:a16="http://schemas.microsoft.com/office/drawing/2014/main" id="{4929E3D8-2479-49D9-990A-73FA3FE7C0DA}"/>
              </a:ext>
            </a:extLst>
          </p:cNvPr>
          <p:cNvSpPr txBox="1">
            <a:spLocks/>
          </p:cNvSpPr>
          <p:nvPr/>
        </p:nvSpPr>
        <p:spPr>
          <a:xfrm>
            <a:off x="762275" y="2204601"/>
            <a:ext cx="10667445" cy="548640"/>
          </a:xfrm>
          <a:prstGeom prst="rect">
            <a:avLst/>
          </a:prstGeom>
        </p:spPr>
        <p:txBody>
          <a:bodyPr vert="horz" lIns="91440" tIns="45720" rIns="91440" bIns="45720" rtlCol="0">
            <a:no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a:lstStyle>
          <a:p>
            <a:pPr marL="45720" indent="0">
              <a:buFont typeface="Corbel" pitchFamily="34" charset="0"/>
              <a:buNone/>
            </a:pPr>
            <a:r>
              <a:rPr lang="en-US" sz="2800" b="1" i="0" dirty="0">
                <a:solidFill>
                  <a:srgbClr val="000000"/>
                </a:solidFill>
                <a:effectLst/>
                <a:latin typeface="Arial" panose="020B0604020202020204" pitchFamily="34" charset="0"/>
                <a:cs typeface="Arial" panose="020B0604020202020204" pitchFamily="34" charset="0"/>
              </a:rPr>
              <a:t>Mindfulness for Pain and Performance Enhancement</a:t>
            </a:r>
          </a:p>
        </p:txBody>
      </p:sp>
      <p:grpSp>
        <p:nvGrpSpPr>
          <p:cNvPr id="9" name="Group 8" descr="Bandaged sad face">
            <a:extLst>
              <a:ext uri="{FF2B5EF4-FFF2-40B4-BE49-F238E27FC236}">
                <a16:creationId xmlns:a16="http://schemas.microsoft.com/office/drawing/2014/main" id="{6A7163B4-697A-29FC-1165-8FBBA36442F5}"/>
              </a:ext>
            </a:extLst>
          </p:cNvPr>
          <p:cNvGrpSpPr/>
          <p:nvPr/>
        </p:nvGrpSpPr>
        <p:grpSpPr>
          <a:xfrm>
            <a:off x="1064784" y="3072438"/>
            <a:ext cx="3099758" cy="3157267"/>
            <a:chOff x="1064784" y="3072438"/>
            <a:chExt cx="3099758" cy="3157267"/>
          </a:xfrm>
        </p:grpSpPr>
        <p:pic>
          <p:nvPicPr>
            <p:cNvPr id="5" name="Graphic 4" descr="Crying face outline with solid fill">
              <a:extLst>
                <a:ext uri="{FF2B5EF4-FFF2-40B4-BE49-F238E27FC236}">
                  <a16:creationId xmlns:a16="http://schemas.microsoft.com/office/drawing/2014/main" id="{02051203-9DE4-BA4E-1833-7930A00CCEA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64784" y="3072438"/>
              <a:ext cx="3099758" cy="3157267"/>
            </a:xfrm>
            <a:prstGeom prst="rect">
              <a:avLst/>
            </a:prstGeom>
          </p:spPr>
        </p:pic>
        <p:pic>
          <p:nvPicPr>
            <p:cNvPr id="8" name="Graphic 7" descr="Adhesive Bandage outline">
              <a:extLst>
                <a:ext uri="{FF2B5EF4-FFF2-40B4-BE49-F238E27FC236}">
                  <a16:creationId xmlns:a16="http://schemas.microsoft.com/office/drawing/2014/main" id="{F0CA974B-611C-BDC6-E224-05F3E05731F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460938" y="3618186"/>
              <a:ext cx="914400" cy="914400"/>
            </a:xfrm>
            <a:prstGeom prst="rect">
              <a:avLst/>
            </a:prstGeom>
          </p:spPr>
        </p:pic>
      </p:grpSp>
      <p:sp>
        <p:nvSpPr>
          <p:cNvPr id="10" name="Chevron 9" descr="Arrow pointing to next image">
            <a:extLst>
              <a:ext uri="{FF2B5EF4-FFF2-40B4-BE49-F238E27FC236}">
                <a16:creationId xmlns:a16="http://schemas.microsoft.com/office/drawing/2014/main" id="{6EFC49D0-E7A9-F94A-38BB-12B53B5B1121}"/>
              </a:ext>
            </a:extLst>
          </p:cNvPr>
          <p:cNvSpPr/>
          <p:nvPr/>
        </p:nvSpPr>
        <p:spPr>
          <a:xfrm>
            <a:off x="4024133" y="4341244"/>
            <a:ext cx="583324" cy="685797"/>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3" name="Graphic 2" descr="Brain with cogs indicating it is working">
            <a:extLst>
              <a:ext uri="{FF2B5EF4-FFF2-40B4-BE49-F238E27FC236}">
                <a16:creationId xmlns:a16="http://schemas.microsoft.com/office/drawing/2014/main" id="{45F7A420-DD77-E0A3-9E3E-979171E2A02D}"/>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4826478" y="3429000"/>
            <a:ext cx="2539041" cy="2510286"/>
          </a:xfrm>
          <a:prstGeom prst="rect">
            <a:avLst/>
          </a:prstGeom>
        </p:spPr>
      </p:pic>
      <p:sp>
        <p:nvSpPr>
          <p:cNvPr id="11" name="Chevron 10" descr="Arrow pointing to next image">
            <a:extLst>
              <a:ext uri="{FF2B5EF4-FFF2-40B4-BE49-F238E27FC236}">
                <a16:creationId xmlns:a16="http://schemas.microsoft.com/office/drawing/2014/main" id="{A83B6234-2812-3762-32F2-C7ECAF41F5A4}"/>
              </a:ext>
            </a:extLst>
          </p:cNvPr>
          <p:cNvSpPr/>
          <p:nvPr/>
        </p:nvSpPr>
        <p:spPr>
          <a:xfrm>
            <a:off x="7225110" y="4341487"/>
            <a:ext cx="583324" cy="685797"/>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7" name="Graphic 6" descr="Smiling face">
            <a:extLst>
              <a:ext uri="{FF2B5EF4-FFF2-40B4-BE49-F238E27FC236}">
                <a16:creationId xmlns:a16="http://schemas.microsoft.com/office/drawing/2014/main" id="{5EFB24C7-4827-9E8F-A4C9-1719FEFAB96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7668024" y="2971797"/>
            <a:ext cx="3459192" cy="3358551"/>
          </a:xfrm>
          <a:prstGeom prst="rect">
            <a:avLst/>
          </a:prstGeom>
        </p:spPr>
      </p:pic>
    </p:spTree>
    <p:extLst>
      <p:ext uri="{BB962C8B-B14F-4D97-AF65-F5344CB8AC3E}">
        <p14:creationId xmlns:p14="http://schemas.microsoft.com/office/powerpoint/2010/main" val="2289165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1035E-E1D7-DE26-A7A2-CA670C638F0A}"/>
              </a:ext>
            </a:extLst>
          </p:cNvPr>
          <p:cNvSpPr>
            <a:spLocks noGrp="1"/>
          </p:cNvSpPr>
          <p:nvPr>
            <p:ph type="title"/>
          </p:nvPr>
        </p:nvSpPr>
        <p:spPr>
          <a:xfrm>
            <a:off x="201118" y="664928"/>
            <a:ext cx="10515600" cy="1325563"/>
          </a:xfrm>
        </p:spPr>
        <p:txBody>
          <a:bodyPr/>
          <a:lstStyle/>
          <a:p>
            <a:r>
              <a:rPr lang="en-US" dirty="0">
                <a:latin typeface="Arial"/>
                <a:cs typeface="Arial"/>
              </a:rPr>
              <a:t>Intervention Techniques </a:t>
            </a:r>
            <a:r>
              <a:rPr lang="en-US" sz="3200" dirty="0">
                <a:latin typeface="Arial"/>
                <a:cs typeface="Arial"/>
              </a:rPr>
              <a:t>(3 of 5)</a:t>
            </a:r>
            <a:endParaRPr lang="en-US" dirty="0">
              <a:latin typeface="Arial"/>
              <a:cs typeface="Arial"/>
            </a:endParaRPr>
          </a:p>
        </p:txBody>
      </p:sp>
      <p:sp>
        <p:nvSpPr>
          <p:cNvPr id="4" name="TextBox 3">
            <a:extLst>
              <a:ext uri="{FF2B5EF4-FFF2-40B4-BE49-F238E27FC236}">
                <a16:creationId xmlns:a16="http://schemas.microsoft.com/office/drawing/2014/main" id="{2F9B8F53-A6A1-4820-A766-3095D5652BDE}"/>
              </a:ext>
            </a:extLst>
          </p:cNvPr>
          <p:cNvSpPr txBox="1"/>
          <p:nvPr/>
        </p:nvSpPr>
        <p:spPr>
          <a:xfrm>
            <a:off x="768496" y="2100907"/>
            <a:ext cx="11122924" cy="523220"/>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Mindfulness-Based Fitness Training</a:t>
            </a:r>
          </a:p>
        </p:txBody>
      </p:sp>
      <p:sp>
        <p:nvSpPr>
          <p:cNvPr id="30" name="Freeform 29">
            <a:extLst>
              <a:ext uri="{FF2B5EF4-FFF2-40B4-BE49-F238E27FC236}">
                <a16:creationId xmlns:a16="http://schemas.microsoft.com/office/drawing/2014/main" id="{01208F03-4414-599E-D2F1-2D19D213714B}"/>
              </a:ext>
            </a:extLst>
          </p:cNvPr>
          <p:cNvSpPr/>
          <p:nvPr/>
        </p:nvSpPr>
        <p:spPr>
          <a:xfrm>
            <a:off x="768496" y="2529593"/>
            <a:ext cx="3160100" cy="1371594"/>
          </a:xfrm>
          <a:custGeom>
            <a:avLst/>
            <a:gdLst>
              <a:gd name="connsiteX0" fmla="*/ 0 w 3160100"/>
              <a:gd name="connsiteY0" fmla="*/ 0 h 1371594"/>
              <a:gd name="connsiteX1" fmla="*/ 3160100 w 3160100"/>
              <a:gd name="connsiteY1" fmla="*/ 0 h 1371594"/>
              <a:gd name="connsiteX2" fmla="*/ 3160100 w 3160100"/>
              <a:gd name="connsiteY2" fmla="*/ 1371594 h 1371594"/>
              <a:gd name="connsiteX3" fmla="*/ 0 w 3160100"/>
              <a:gd name="connsiteY3" fmla="*/ 1371594 h 1371594"/>
              <a:gd name="connsiteX4" fmla="*/ 0 w 3160100"/>
              <a:gd name="connsiteY4" fmla="*/ 0 h 1371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0100" h="1371594">
                <a:moveTo>
                  <a:pt x="0" y="0"/>
                </a:moveTo>
                <a:lnTo>
                  <a:pt x="3160100" y="0"/>
                </a:lnTo>
                <a:lnTo>
                  <a:pt x="3160100" y="1371594"/>
                </a:lnTo>
                <a:lnTo>
                  <a:pt x="0" y="1371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a:cs typeface="Arial"/>
              </a:rPr>
              <a:t>Stressful</a:t>
            </a:r>
            <a:br>
              <a:rPr lang="en-US" sz="2800" kern="1200" dirty="0">
                <a:latin typeface="Arial"/>
              </a:rPr>
            </a:br>
            <a:r>
              <a:rPr lang="en-US" sz="2800" kern="1200" dirty="0">
                <a:latin typeface="Arial"/>
                <a:cs typeface="Arial"/>
              </a:rPr>
              <a:t>demand</a:t>
            </a:r>
          </a:p>
        </p:txBody>
      </p:sp>
      <p:grpSp>
        <p:nvGrpSpPr>
          <p:cNvPr id="3" name="Group 2" descr="Indications of work place stress such as dangerous or intense situations of fire, explosions, biohazards, and flying crafts.">
            <a:extLst>
              <a:ext uri="{FF2B5EF4-FFF2-40B4-BE49-F238E27FC236}">
                <a16:creationId xmlns:a16="http://schemas.microsoft.com/office/drawing/2014/main" id="{70A3AC7B-6912-4603-AEFA-EB66715B8C86}"/>
              </a:ext>
            </a:extLst>
          </p:cNvPr>
          <p:cNvGrpSpPr/>
          <p:nvPr/>
        </p:nvGrpSpPr>
        <p:grpSpPr>
          <a:xfrm>
            <a:off x="976945" y="3859776"/>
            <a:ext cx="2743200" cy="2743200"/>
            <a:chOff x="976945" y="3859776"/>
            <a:chExt cx="2743200" cy="2743200"/>
          </a:xfrm>
        </p:grpSpPr>
        <p:sp>
          <p:nvSpPr>
            <p:cNvPr id="31" name="Oval 30">
              <a:extLst>
                <a:ext uri="{FF2B5EF4-FFF2-40B4-BE49-F238E27FC236}">
                  <a16:creationId xmlns:a16="http://schemas.microsoft.com/office/drawing/2014/main" id="{373D04EE-7259-C47E-3CA5-9E2676F38D72}"/>
                </a:ext>
              </a:extLst>
            </p:cNvPr>
            <p:cNvSpPr/>
            <p:nvPr/>
          </p:nvSpPr>
          <p:spPr>
            <a:xfrm>
              <a:off x="976945" y="3859776"/>
              <a:ext cx="2743200" cy="27432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pic>
          <p:nvPicPr>
            <p:cNvPr id="25" name="Graphic 24">
              <a:extLst>
                <a:ext uri="{FF2B5EF4-FFF2-40B4-BE49-F238E27FC236}">
                  <a16:creationId xmlns:a16="http://schemas.microsoft.com/office/drawing/2014/main" id="{BF518869-6173-086E-2DC7-6BB0E81E126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61943" y="5327008"/>
              <a:ext cx="914400" cy="914400"/>
            </a:xfrm>
            <a:prstGeom prst="rect">
              <a:avLst/>
            </a:prstGeom>
          </p:spPr>
        </p:pic>
        <p:pic>
          <p:nvPicPr>
            <p:cNvPr id="26" name="Graphic 25">
              <a:extLst>
                <a:ext uri="{FF2B5EF4-FFF2-40B4-BE49-F238E27FC236}">
                  <a16:creationId xmlns:a16="http://schemas.microsoft.com/office/drawing/2014/main" id="{8BAD1E49-6EB2-2542-30F4-6F18D5E9830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01005" y="4110682"/>
              <a:ext cx="914400" cy="914400"/>
            </a:xfrm>
            <a:prstGeom prst="rect">
              <a:avLst/>
            </a:prstGeom>
          </p:spPr>
        </p:pic>
        <p:pic>
          <p:nvPicPr>
            <p:cNvPr id="10" name="Graphic 9">
              <a:extLst>
                <a:ext uri="{FF2B5EF4-FFF2-40B4-BE49-F238E27FC236}">
                  <a16:creationId xmlns:a16="http://schemas.microsoft.com/office/drawing/2014/main" id="{2FC12F72-219D-0433-6C26-4690570DE56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887367" y="4567882"/>
              <a:ext cx="914400" cy="914400"/>
            </a:xfrm>
            <a:prstGeom prst="rect">
              <a:avLst/>
            </a:prstGeom>
          </p:spPr>
        </p:pic>
        <p:grpSp>
          <p:nvGrpSpPr>
            <p:cNvPr id="11" name="Group 10">
              <a:extLst>
                <a:ext uri="{FF2B5EF4-FFF2-40B4-BE49-F238E27FC236}">
                  <a16:creationId xmlns:a16="http://schemas.microsoft.com/office/drawing/2014/main" id="{8FC5C96D-AA0E-059E-E2EC-030E275A60F2}"/>
                </a:ext>
              </a:extLst>
            </p:cNvPr>
            <p:cNvGrpSpPr/>
            <p:nvPr/>
          </p:nvGrpSpPr>
          <p:grpSpPr>
            <a:xfrm>
              <a:off x="2481382" y="5321046"/>
              <a:ext cx="914400" cy="914400"/>
              <a:chOff x="4399964" y="3691583"/>
              <a:chExt cx="914400" cy="914400"/>
            </a:xfrm>
          </p:grpSpPr>
          <p:grpSp>
            <p:nvGrpSpPr>
              <p:cNvPr id="17" name="Group 16">
                <a:extLst>
                  <a:ext uri="{FF2B5EF4-FFF2-40B4-BE49-F238E27FC236}">
                    <a16:creationId xmlns:a16="http://schemas.microsoft.com/office/drawing/2014/main" id="{90B9D791-C662-C5A2-DBEE-CD690F9F7FB5}"/>
                  </a:ext>
                </a:extLst>
              </p:cNvPr>
              <p:cNvGrpSpPr/>
              <p:nvPr/>
            </p:nvGrpSpPr>
            <p:grpSpPr>
              <a:xfrm>
                <a:off x="4399964" y="3691583"/>
                <a:ext cx="914400" cy="914400"/>
                <a:chOff x="3747062" y="-5183"/>
                <a:chExt cx="914400" cy="914400"/>
              </a:xfrm>
            </p:grpSpPr>
            <p:pic>
              <p:nvPicPr>
                <p:cNvPr id="19" name="Graphic 18">
                  <a:extLst>
                    <a:ext uri="{FF2B5EF4-FFF2-40B4-BE49-F238E27FC236}">
                      <a16:creationId xmlns:a16="http://schemas.microsoft.com/office/drawing/2014/main" id="{9E9D6615-E393-A77C-B882-CE34EF27A51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747062" y="-5183"/>
                  <a:ext cx="914400" cy="914400"/>
                </a:xfrm>
                <a:prstGeom prst="rect">
                  <a:avLst/>
                </a:prstGeom>
              </p:spPr>
            </p:pic>
            <p:sp>
              <p:nvSpPr>
                <p:cNvPr id="20" name="Triangle 19">
                  <a:extLst>
                    <a:ext uri="{FF2B5EF4-FFF2-40B4-BE49-F238E27FC236}">
                      <a16:creationId xmlns:a16="http://schemas.microsoft.com/office/drawing/2014/main" id="{2EED1868-E681-11A0-D7DD-D3ECD7A5F745}"/>
                    </a:ext>
                  </a:extLst>
                </p:cNvPr>
                <p:cNvSpPr/>
                <p:nvPr/>
              </p:nvSpPr>
              <p:spPr>
                <a:xfrm>
                  <a:off x="3853346" y="178110"/>
                  <a:ext cx="669173" cy="546783"/>
                </a:xfrm>
                <a:prstGeom prst="triangl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8" name="Graphic 17">
                <a:extLst>
                  <a:ext uri="{FF2B5EF4-FFF2-40B4-BE49-F238E27FC236}">
                    <a16:creationId xmlns:a16="http://schemas.microsoft.com/office/drawing/2014/main" id="{709B05A2-84EF-8035-2CD5-4A399244D461}"/>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612234" y="4012345"/>
                <a:ext cx="457200" cy="457200"/>
              </a:xfrm>
              <a:prstGeom prst="rect">
                <a:avLst/>
              </a:prstGeom>
            </p:spPr>
          </p:pic>
        </p:grpSp>
        <p:grpSp>
          <p:nvGrpSpPr>
            <p:cNvPr id="12" name="Group 11">
              <a:extLst>
                <a:ext uri="{FF2B5EF4-FFF2-40B4-BE49-F238E27FC236}">
                  <a16:creationId xmlns:a16="http://schemas.microsoft.com/office/drawing/2014/main" id="{1A6A066B-06BC-F780-E3D9-2A619166FE93}"/>
                </a:ext>
              </a:extLst>
            </p:cNvPr>
            <p:cNvGrpSpPr/>
            <p:nvPr/>
          </p:nvGrpSpPr>
          <p:grpSpPr>
            <a:xfrm>
              <a:off x="2589295" y="4112298"/>
              <a:ext cx="914400" cy="914400"/>
              <a:chOff x="2691447" y="3430914"/>
              <a:chExt cx="914400" cy="914400"/>
            </a:xfrm>
          </p:grpSpPr>
          <p:grpSp>
            <p:nvGrpSpPr>
              <p:cNvPr id="13" name="Group 12">
                <a:extLst>
                  <a:ext uri="{FF2B5EF4-FFF2-40B4-BE49-F238E27FC236}">
                    <a16:creationId xmlns:a16="http://schemas.microsoft.com/office/drawing/2014/main" id="{073CF4E9-0E3F-F999-60FB-788EED4D1DD0}"/>
                  </a:ext>
                </a:extLst>
              </p:cNvPr>
              <p:cNvGrpSpPr/>
              <p:nvPr/>
            </p:nvGrpSpPr>
            <p:grpSpPr>
              <a:xfrm>
                <a:off x="2691447" y="3430914"/>
                <a:ext cx="914400" cy="914400"/>
                <a:chOff x="3747062" y="-5183"/>
                <a:chExt cx="914400" cy="914400"/>
              </a:xfrm>
            </p:grpSpPr>
            <p:pic>
              <p:nvPicPr>
                <p:cNvPr id="15" name="Graphic 14">
                  <a:extLst>
                    <a:ext uri="{FF2B5EF4-FFF2-40B4-BE49-F238E27FC236}">
                      <a16:creationId xmlns:a16="http://schemas.microsoft.com/office/drawing/2014/main" id="{8D363885-DDE5-AA61-79AC-478E75C8EF2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747062" y="-5183"/>
                  <a:ext cx="914400" cy="914400"/>
                </a:xfrm>
                <a:prstGeom prst="rect">
                  <a:avLst/>
                </a:prstGeom>
              </p:spPr>
            </p:pic>
            <p:sp>
              <p:nvSpPr>
                <p:cNvPr id="16" name="Triangle 15">
                  <a:extLst>
                    <a:ext uri="{FF2B5EF4-FFF2-40B4-BE49-F238E27FC236}">
                      <a16:creationId xmlns:a16="http://schemas.microsoft.com/office/drawing/2014/main" id="{8F7C163C-DB0F-7A96-173E-43D4FF4A5B99}"/>
                    </a:ext>
                  </a:extLst>
                </p:cNvPr>
                <p:cNvSpPr/>
                <p:nvPr/>
              </p:nvSpPr>
              <p:spPr>
                <a:xfrm>
                  <a:off x="3853346" y="178110"/>
                  <a:ext cx="669173" cy="546783"/>
                </a:xfrm>
                <a:prstGeom prst="triangl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4" name="Graphic 13">
                <a:extLst>
                  <a:ext uri="{FF2B5EF4-FFF2-40B4-BE49-F238E27FC236}">
                    <a16:creationId xmlns:a16="http://schemas.microsoft.com/office/drawing/2014/main" id="{459347A7-A3F7-C406-38F0-294949F8CD1B}"/>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919485" y="3750450"/>
                <a:ext cx="457200" cy="457200"/>
              </a:xfrm>
              <a:prstGeom prst="rect">
                <a:avLst/>
              </a:prstGeom>
            </p:spPr>
          </p:pic>
        </p:grpSp>
      </p:grpSp>
      <p:sp>
        <p:nvSpPr>
          <p:cNvPr id="7" name="Chevron 6" descr="Arrow pointing to next image">
            <a:extLst>
              <a:ext uri="{FF2B5EF4-FFF2-40B4-BE49-F238E27FC236}">
                <a16:creationId xmlns:a16="http://schemas.microsoft.com/office/drawing/2014/main" id="{F62D9E5F-360E-3301-3E2D-55DC7EACB962}"/>
              </a:ext>
              <a:ext uri="{C183D7F6-B498-43B3-948B-1728B52AA6E4}">
                <adec:decorative xmlns:adec="http://schemas.microsoft.com/office/drawing/2017/decorative" val="0"/>
              </a:ext>
            </a:extLst>
          </p:cNvPr>
          <p:cNvSpPr/>
          <p:nvPr/>
        </p:nvSpPr>
        <p:spPr>
          <a:xfrm>
            <a:off x="3869672" y="4867605"/>
            <a:ext cx="583324" cy="685797"/>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Freeform 31">
            <a:extLst>
              <a:ext uri="{FF2B5EF4-FFF2-40B4-BE49-F238E27FC236}">
                <a16:creationId xmlns:a16="http://schemas.microsoft.com/office/drawing/2014/main" id="{247077EA-747F-9927-871F-CD4A342B0F57}"/>
              </a:ext>
            </a:extLst>
          </p:cNvPr>
          <p:cNvSpPr/>
          <p:nvPr/>
        </p:nvSpPr>
        <p:spPr>
          <a:xfrm>
            <a:off x="4349284" y="2493414"/>
            <a:ext cx="3160100" cy="1371594"/>
          </a:xfrm>
          <a:custGeom>
            <a:avLst/>
            <a:gdLst>
              <a:gd name="connsiteX0" fmla="*/ 0 w 3160100"/>
              <a:gd name="connsiteY0" fmla="*/ 0 h 1371594"/>
              <a:gd name="connsiteX1" fmla="*/ 3160100 w 3160100"/>
              <a:gd name="connsiteY1" fmla="*/ 0 h 1371594"/>
              <a:gd name="connsiteX2" fmla="*/ 3160100 w 3160100"/>
              <a:gd name="connsiteY2" fmla="*/ 1371594 h 1371594"/>
              <a:gd name="connsiteX3" fmla="*/ 0 w 3160100"/>
              <a:gd name="connsiteY3" fmla="*/ 1371594 h 1371594"/>
              <a:gd name="connsiteX4" fmla="*/ 0 w 3160100"/>
              <a:gd name="connsiteY4" fmla="*/ 0 h 1371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0100" h="1371594">
                <a:moveTo>
                  <a:pt x="0" y="0"/>
                </a:moveTo>
                <a:lnTo>
                  <a:pt x="3160100" y="0"/>
                </a:lnTo>
                <a:lnTo>
                  <a:pt x="3160100" y="1371594"/>
                </a:lnTo>
                <a:lnTo>
                  <a:pt x="0" y="1371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a:cs typeface="Arial"/>
              </a:rPr>
              <a:t>Combination of practices</a:t>
            </a:r>
          </a:p>
        </p:txBody>
      </p:sp>
      <p:grpSp>
        <p:nvGrpSpPr>
          <p:cNvPr id="8" name="Group 7" descr="Human icons participating in talking, meditation, and yoga">
            <a:extLst>
              <a:ext uri="{FF2B5EF4-FFF2-40B4-BE49-F238E27FC236}">
                <a16:creationId xmlns:a16="http://schemas.microsoft.com/office/drawing/2014/main" id="{7A7D0DEA-8DA8-48A1-A55B-099A52E74390}"/>
              </a:ext>
            </a:extLst>
          </p:cNvPr>
          <p:cNvGrpSpPr/>
          <p:nvPr/>
        </p:nvGrpSpPr>
        <p:grpSpPr>
          <a:xfrm>
            <a:off x="4614958" y="3859776"/>
            <a:ext cx="2743200" cy="2743200"/>
            <a:chOff x="4614958" y="3859776"/>
            <a:chExt cx="2743200" cy="2743200"/>
          </a:xfrm>
        </p:grpSpPr>
        <p:sp>
          <p:nvSpPr>
            <p:cNvPr id="33" name="Oval 32" descr="Human icons participating in talking, meditation, and yoga">
              <a:extLst>
                <a:ext uri="{FF2B5EF4-FFF2-40B4-BE49-F238E27FC236}">
                  <a16:creationId xmlns:a16="http://schemas.microsoft.com/office/drawing/2014/main" id="{0C38D388-80B7-87AB-1AE5-BB9F4F5D08AF}"/>
                </a:ext>
              </a:extLst>
            </p:cNvPr>
            <p:cNvSpPr/>
            <p:nvPr/>
          </p:nvSpPr>
          <p:spPr>
            <a:xfrm>
              <a:off x="4614958" y="3859776"/>
              <a:ext cx="2743200" cy="27432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pic>
          <p:nvPicPr>
            <p:cNvPr id="37" name="Graphic 36">
              <a:extLst>
                <a:ext uri="{FF2B5EF4-FFF2-40B4-BE49-F238E27FC236}">
                  <a16:creationId xmlns:a16="http://schemas.microsoft.com/office/drawing/2014/main" id="{25049674-107F-ED38-0A33-DE9DE8AC7A13}"/>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388896" y="3948002"/>
              <a:ext cx="1188720" cy="1188720"/>
            </a:xfrm>
            <a:prstGeom prst="rect">
              <a:avLst/>
            </a:prstGeom>
          </p:spPr>
        </p:pic>
        <p:pic>
          <p:nvPicPr>
            <p:cNvPr id="39" name="Graphic 38">
              <a:extLst>
                <a:ext uri="{FF2B5EF4-FFF2-40B4-BE49-F238E27FC236}">
                  <a16:creationId xmlns:a16="http://schemas.microsoft.com/office/drawing/2014/main" id="{E3B3C737-62EA-D1FD-4A0A-E2CF64B9F259}"/>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937243" y="5136722"/>
              <a:ext cx="914400" cy="914400"/>
            </a:xfrm>
            <a:prstGeom prst="rect">
              <a:avLst/>
            </a:prstGeom>
          </p:spPr>
        </p:pic>
        <p:pic>
          <p:nvPicPr>
            <p:cNvPr id="41" name="Graphic 40">
              <a:extLst>
                <a:ext uri="{FF2B5EF4-FFF2-40B4-BE49-F238E27FC236}">
                  <a16:creationId xmlns:a16="http://schemas.microsoft.com/office/drawing/2014/main" id="{2087970C-8346-B295-EE01-4FD68CA787B3}"/>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6175260" y="5136722"/>
              <a:ext cx="914400" cy="914400"/>
            </a:xfrm>
            <a:prstGeom prst="rect">
              <a:avLst/>
            </a:prstGeom>
          </p:spPr>
        </p:pic>
      </p:grpSp>
      <p:sp>
        <p:nvSpPr>
          <p:cNvPr id="6" name="Chevron 5" descr="Arrow pointing to next image">
            <a:extLst>
              <a:ext uri="{FF2B5EF4-FFF2-40B4-BE49-F238E27FC236}">
                <a16:creationId xmlns:a16="http://schemas.microsoft.com/office/drawing/2014/main" id="{96BCFBC7-08A9-E363-B8DE-6278D050C1F8}"/>
              </a:ext>
              <a:ext uri="{C183D7F6-B498-43B3-948B-1728B52AA6E4}">
                <adec:decorative xmlns:adec="http://schemas.microsoft.com/office/drawing/2017/decorative" val="0"/>
              </a:ext>
            </a:extLst>
          </p:cNvPr>
          <p:cNvSpPr/>
          <p:nvPr/>
        </p:nvSpPr>
        <p:spPr>
          <a:xfrm>
            <a:off x="7474242" y="4889034"/>
            <a:ext cx="583324" cy="685797"/>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Freeform 33">
            <a:extLst>
              <a:ext uri="{FF2B5EF4-FFF2-40B4-BE49-F238E27FC236}">
                <a16:creationId xmlns:a16="http://schemas.microsoft.com/office/drawing/2014/main" id="{6C46D2F4-FA71-E361-1927-FEB82CFFDD3B}"/>
              </a:ext>
              <a:ext uri="{C183D7F6-B498-43B3-948B-1728B52AA6E4}">
                <adec:decorative xmlns:adec="http://schemas.microsoft.com/office/drawing/2017/decorative" val="0"/>
              </a:ext>
            </a:extLst>
          </p:cNvPr>
          <p:cNvSpPr/>
          <p:nvPr/>
        </p:nvSpPr>
        <p:spPr>
          <a:xfrm>
            <a:off x="7759061" y="2610484"/>
            <a:ext cx="3840480" cy="1371594"/>
          </a:xfrm>
          <a:custGeom>
            <a:avLst/>
            <a:gdLst>
              <a:gd name="connsiteX0" fmla="*/ 0 w 3160100"/>
              <a:gd name="connsiteY0" fmla="*/ 0 h 1371594"/>
              <a:gd name="connsiteX1" fmla="*/ 3160100 w 3160100"/>
              <a:gd name="connsiteY1" fmla="*/ 0 h 1371594"/>
              <a:gd name="connsiteX2" fmla="*/ 3160100 w 3160100"/>
              <a:gd name="connsiteY2" fmla="*/ 1371594 h 1371594"/>
              <a:gd name="connsiteX3" fmla="*/ 0 w 3160100"/>
              <a:gd name="connsiteY3" fmla="*/ 1371594 h 1371594"/>
              <a:gd name="connsiteX4" fmla="*/ 0 w 3160100"/>
              <a:gd name="connsiteY4" fmla="*/ 0 h 1371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0100" h="1371594">
                <a:moveTo>
                  <a:pt x="0" y="0"/>
                </a:moveTo>
                <a:lnTo>
                  <a:pt x="3160100" y="0"/>
                </a:lnTo>
                <a:lnTo>
                  <a:pt x="3160100" y="1371594"/>
                </a:lnTo>
                <a:lnTo>
                  <a:pt x="0" y="1371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a:cs typeface="Arial"/>
              </a:rPr>
              <a:t>Improved recovery </a:t>
            </a:r>
            <a:r>
              <a:rPr lang="en-US" sz="2800" dirty="0">
                <a:latin typeface="Arial"/>
                <a:cs typeface="Arial"/>
              </a:rPr>
              <a:t>r</a:t>
            </a:r>
            <a:r>
              <a:rPr lang="en-US" sz="2800" kern="1200" dirty="0">
                <a:latin typeface="Arial"/>
                <a:cs typeface="Arial"/>
              </a:rPr>
              <a:t>espiratory &amp; heartrate</a:t>
            </a:r>
          </a:p>
        </p:txBody>
      </p:sp>
      <p:grpSp>
        <p:nvGrpSpPr>
          <p:cNvPr id="5" name="Group 4" descr="Human heart, lungs, and human head silhouette with a peace sign.">
            <a:extLst>
              <a:ext uri="{FF2B5EF4-FFF2-40B4-BE49-F238E27FC236}">
                <a16:creationId xmlns:a16="http://schemas.microsoft.com/office/drawing/2014/main" id="{F5388204-05D8-4264-96AC-F8C86F6BCA67}"/>
              </a:ext>
            </a:extLst>
          </p:cNvPr>
          <p:cNvGrpSpPr/>
          <p:nvPr/>
        </p:nvGrpSpPr>
        <p:grpSpPr>
          <a:xfrm>
            <a:off x="8223104" y="3838904"/>
            <a:ext cx="2743200" cy="2743200"/>
            <a:chOff x="8223104" y="3838904"/>
            <a:chExt cx="2743200" cy="2743200"/>
          </a:xfrm>
        </p:grpSpPr>
        <p:sp>
          <p:nvSpPr>
            <p:cNvPr id="35" name="Oval 34">
              <a:extLst>
                <a:ext uri="{FF2B5EF4-FFF2-40B4-BE49-F238E27FC236}">
                  <a16:creationId xmlns:a16="http://schemas.microsoft.com/office/drawing/2014/main" id="{BDF43FB2-F57C-588D-E8F3-A2A24A9F2430}"/>
                </a:ext>
              </a:extLst>
            </p:cNvPr>
            <p:cNvSpPr/>
            <p:nvPr/>
          </p:nvSpPr>
          <p:spPr>
            <a:xfrm>
              <a:off x="8223104" y="3838904"/>
              <a:ext cx="2743200" cy="27432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pic>
          <p:nvPicPr>
            <p:cNvPr id="47" name="Graphic 46">
              <a:extLst>
                <a:ext uri="{FF2B5EF4-FFF2-40B4-BE49-F238E27FC236}">
                  <a16:creationId xmlns:a16="http://schemas.microsoft.com/office/drawing/2014/main" id="{D2529117-9048-43EB-75F4-B22BB202C0D5}"/>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8689934" y="5327008"/>
              <a:ext cx="1097280" cy="1097280"/>
            </a:xfrm>
            <a:prstGeom prst="rect">
              <a:avLst/>
            </a:prstGeom>
          </p:spPr>
        </p:pic>
        <p:pic>
          <p:nvPicPr>
            <p:cNvPr id="49" name="Graphic 48">
              <a:extLst>
                <a:ext uri="{FF2B5EF4-FFF2-40B4-BE49-F238E27FC236}">
                  <a16:creationId xmlns:a16="http://schemas.microsoft.com/office/drawing/2014/main" id="{DCD9A263-D0BE-3CC9-F333-A26C02B51FE4}"/>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8582021" y="4214386"/>
              <a:ext cx="1097280" cy="1097280"/>
            </a:xfrm>
            <a:prstGeom prst="rect">
              <a:avLst/>
            </a:prstGeom>
          </p:spPr>
        </p:pic>
        <p:grpSp>
          <p:nvGrpSpPr>
            <p:cNvPr id="56" name="Group 55">
              <a:extLst>
                <a:ext uri="{FF2B5EF4-FFF2-40B4-BE49-F238E27FC236}">
                  <a16:creationId xmlns:a16="http://schemas.microsoft.com/office/drawing/2014/main" id="{ACF57DC1-AC38-A43D-B560-10C5F784127D}"/>
                </a:ext>
              </a:extLst>
            </p:cNvPr>
            <p:cNvGrpSpPr/>
            <p:nvPr/>
          </p:nvGrpSpPr>
          <p:grpSpPr>
            <a:xfrm>
              <a:off x="9802318" y="4726130"/>
              <a:ext cx="1097280" cy="1097280"/>
              <a:chOff x="9802318" y="4726130"/>
              <a:chExt cx="1097280" cy="1097280"/>
            </a:xfrm>
          </p:grpSpPr>
          <p:grpSp>
            <p:nvGrpSpPr>
              <p:cNvPr id="55" name="Group 54">
                <a:extLst>
                  <a:ext uri="{FF2B5EF4-FFF2-40B4-BE49-F238E27FC236}">
                    <a16:creationId xmlns:a16="http://schemas.microsoft.com/office/drawing/2014/main" id="{F24E33AB-EE53-4477-FCC8-35FFB0171B65}"/>
                  </a:ext>
                </a:extLst>
              </p:cNvPr>
              <p:cNvGrpSpPr/>
              <p:nvPr/>
            </p:nvGrpSpPr>
            <p:grpSpPr>
              <a:xfrm>
                <a:off x="9802318" y="4726130"/>
                <a:ext cx="1097280" cy="1097280"/>
                <a:chOff x="9802318" y="4726130"/>
                <a:chExt cx="1097280" cy="1097280"/>
              </a:xfrm>
            </p:grpSpPr>
            <p:sp>
              <p:nvSpPr>
                <p:cNvPr id="52" name="Oval 51">
                  <a:extLst>
                    <a:ext uri="{FF2B5EF4-FFF2-40B4-BE49-F238E27FC236}">
                      <a16:creationId xmlns:a16="http://schemas.microsoft.com/office/drawing/2014/main" id="{D57CF22D-0F2C-0211-9784-7E6E8F337719}"/>
                    </a:ext>
                  </a:extLst>
                </p:cNvPr>
                <p:cNvSpPr/>
                <p:nvPr/>
              </p:nvSpPr>
              <p:spPr>
                <a:xfrm>
                  <a:off x="10030313" y="4865238"/>
                  <a:ext cx="548640" cy="548640"/>
                </a:xfrm>
                <a:prstGeom prst="ellips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 name="Graphic 50">
                  <a:extLst>
                    <a:ext uri="{FF2B5EF4-FFF2-40B4-BE49-F238E27FC236}">
                      <a16:creationId xmlns:a16="http://schemas.microsoft.com/office/drawing/2014/main" id="{E076F84D-14CB-E93B-1AD6-794EFF04806E}"/>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9802318" y="4726130"/>
                  <a:ext cx="1097280" cy="1097280"/>
                </a:xfrm>
                <a:prstGeom prst="rect">
                  <a:avLst/>
                </a:prstGeom>
              </p:spPr>
            </p:pic>
          </p:grpSp>
          <p:pic>
            <p:nvPicPr>
              <p:cNvPr id="43" name="Graphic 42">
                <a:extLst>
                  <a:ext uri="{FF2B5EF4-FFF2-40B4-BE49-F238E27FC236}">
                    <a16:creationId xmlns:a16="http://schemas.microsoft.com/office/drawing/2014/main" id="{429130AE-4705-C497-E6E0-B844015BC7CA}"/>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9920640" y="4799540"/>
                <a:ext cx="731520" cy="731520"/>
              </a:xfrm>
              <a:prstGeom prst="rect">
                <a:avLst/>
              </a:prstGeom>
            </p:spPr>
          </p:pic>
        </p:grpSp>
      </p:grpSp>
    </p:spTree>
    <p:extLst>
      <p:ext uri="{BB962C8B-B14F-4D97-AF65-F5344CB8AC3E}">
        <p14:creationId xmlns:p14="http://schemas.microsoft.com/office/powerpoint/2010/main" val="1625547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1035E-E1D7-DE26-A7A2-CA670C638F0A}"/>
              </a:ext>
            </a:extLst>
          </p:cNvPr>
          <p:cNvSpPr>
            <a:spLocks noGrp="1"/>
          </p:cNvSpPr>
          <p:nvPr>
            <p:ph type="title"/>
          </p:nvPr>
        </p:nvSpPr>
        <p:spPr>
          <a:xfrm>
            <a:off x="201118" y="664928"/>
            <a:ext cx="10515600" cy="1325563"/>
          </a:xfrm>
        </p:spPr>
        <p:txBody>
          <a:bodyPr/>
          <a:lstStyle/>
          <a:p>
            <a:r>
              <a:rPr lang="en-US" dirty="0">
                <a:latin typeface="Arial"/>
                <a:cs typeface="Arial"/>
              </a:rPr>
              <a:t>Intervention Techniques </a:t>
            </a:r>
            <a:r>
              <a:rPr lang="en-US" sz="3200" dirty="0">
                <a:latin typeface="Arial"/>
                <a:cs typeface="Arial"/>
              </a:rPr>
              <a:t>(4 of 5)</a:t>
            </a:r>
            <a:endParaRPr lang="en-US" dirty="0">
              <a:latin typeface="Arial"/>
              <a:cs typeface="Arial"/>
            </a:endParaRPr>
          </a:p>
        </p:txBody>
      </p:sp>
      <p:sp>
        <p:nvSpPr>
          <p:cNvPr id="4" name="TextBox 3">
            <a:extLst>
              <a:ext uri="{FF2B5EF4-FFF2-40B4-BE49-F238E27FC236}">
                <a16:creationId xmlns:a16="http://schemas.microsoft.com/office/drawing/2014/main" id="{2F9B8F53-A6A1-4820-A766-3095D5652BDE}"/>
              </a:ext>
            </a:extLst>
          </p:cNvPr>
          <p:cNvSpPr txBox="1"/>
          <p:nvPr/>
        </p:nvSpPr>
        <p:spPr>
          <a:xfrm>
            <a:off x="867958" y="1990491"/>
            <a:ext cx="11122924" cy="523220"/>
          </a:xfrm>
          <a:prstGeom prst="rect">
            <a:avLst/>
          </a:prstGeom>
          <a:noFill/>
        </p:spPr>
        <p:txBody>
          <a:bodyPr wrap="square" rtlCol="0">
            <a:spAutoFit/>
          </a:bodyPr>
          <a:lstStyle/>
          <a:p>
            <a:pPr algn="l" rtl="0" fontAlgn="base"/>
            <a:r>
              <a:rPr lang="en-US" sz="2800" b="1" i="0" u="none" strike="noStrike" dirty="0">
                <a:solidFill>
                  <a:srgbClr val="000000"/>
                </a:solidFill>
                <a:effectLst/>
                <a:latin typeface="Arial" panose="020B0604020202020204" pitchFamily="34" charset="0"/>
                <a:cs typeface="Arial" panose="020B0604020202020204" pitchFamily="34" charset="0"/>
              </a:rPr>
              <a:t>Mindfulness-Based Stress Reduction</a:t>
            </a:r>
            <a:r>
              <a:rPr lang="en-US" sz="2800" b="0" i="0" dirty="0">
                <a:solidFill>
                  <a:srgbClr val="000000"/>
                </a:solidFill>
                <a:effectLst/>
                <a:latin typeface="Arial" panose="020B0604020202020204" pitchFamily="34" charset="0"/>
                <a:cs typeface="Arial" panose="020B0604020202020204" pitchFamily="34" charset="0"/>
              </a:rPr>
              <a:t>​</a:t>
            </a:r>
          </a:p>
        </p:txBody>
      </p:sp>
      <p:sp>
        <p:nvSpPr>
          <p:cNvPr id="25" name="Freeform 24">
            <a:extLst>
              <a:ext uri="{FF2B5EF4-FFF2-40B4-BE49-F238E27FC236}">
                <a16:creationId xmlns:a16="http://schemas.microsoft.com/office/drawing/2014/main" id="{720A3BE4-AB6F-6459-2825-32BDD67143E8}"/>
              </a:ext>
            </a:extLst>
          </p:cNvPr>
          <p:cNvSpPr/>
          <p:nvPr/>
        </p:nvSpPr>
        <p:spPr>
          <a:xfrm>
            <a:off x="768496" y="2605195"/>
            <a:ext cx="3160100" cy="1371594"/>
          </a:xfrm>
          <a:custGeom>
            <a:avLst/>
            <a:gdLst>
              <a:gd name="connsiteX0" fmla="*/ 0 w 3160100"/>
              <a:gd name="connsiteY0" fmla="*/ 0 h 1371594"/>
              <a:gd name="connsiteX1" fmla="*/ 3160100 w 3160100"/>
              <a:gd name="connsiteY1" fmla="*/ 0 h 1371594"/>
              <a:gd name="connsiteX2" fmla="*/ 3160100 w 3160100"/>
              <a:gd name="connsiteY2" fmla="*/ 1371594 h 1371594"/>
              <a:gd name="connsiteX3" fmla="*/ 0 w 3160100"/>
              <a:gd name="connsiteY3" fmla="*/ 1371594 h 1371594"/>
              <a:gd name="connsiteX4" fmla="*/ 0 w 3160100"/>
              <a:gd name="connsiteY4" fmla="*/ 0 h 1371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0100" h="1371594">
                <a:moveTo>
                  <a:pt x="0" y="0"/>
                </a:moveTo>
                <a:lnTo>
                  <a:pt x="3160100" y="0"/>
                </a:lnTo>
                <a:lnTo>
                  <a:pt x="3160100" y="1371594"/>
                </a:lnTo>
                <a:lnTo>
                  <a:pt x="0" y="1371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a:cs typeface="Arial"/>
              </a:rPr>
              <a:t>Stress, high emotion, overwhelm</a:t>
            </a:r>
          </a:p>
        </p:txBody>
      </p:sp>
      <p:grpSp>
        <p:nvGrpSpPr>
          <p:cNvPr id="5" name="Group 4" descr="Stressed out face">
            <a:extLst>
              <a:ext uri="{FF2B5EF4-FFF2-40B4-BE49-F238E27FC236}">
                <a16:creationId xmlns:a16="http://schemas.microsoft.com/office/drawing/2014/main" id="{1C7C0FF1-0AB8-411B-8A23-C42A4BAC7E52}"/>
              </a:ext>
            </a:extLst>
          </p:cNvPr>
          <p:cNvGrpSpPr/>
          <p:nvPr/>
        </p:nvGrpSpPr>
        <p:grpSpPr>
          <a:xfrm>
            <a:off x="976945" y="3859776"/>
            <a:ext cx="2743200" cy="2743200"/>
            <a:chOff x="976945" y="3859776"/>
            <a:chExt cx="2743200" cy="2743200"/>
          </a:xfrm>
        </p:grpSpPr>
        <p:sp>
          <p:nvSpPr>
            <p:cNvPr id="26" name="Oval 25">
              <a:extLst>
                <a:ext uri="{FF2B5EF4-FFF2-40B4-BE49-F238E27FC236}">
                  <a16:creationId xmlns:a16="http://schemas.microsoft.com/office/drawing/2014/main" id="{E85B145F-A88D-C990-3450-70DA72346503}"/>
                </a:ext>
              </a:extLst>
            </p:cNvPr>
            <p:cNvSpPr/>
            <p:nvPr/>
          </p:nvSpPr>
          <p:spPr>
            <a:xfrm>
              <a:off x="976945" y="3859776"/>
              <a:ext cx="2743200" cy="27432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pic>
          <p:nvPicPr>
            <p:cNvPr id="3" name="Graphic 2">
              <a:extLst>
                <a:ext uri="{FF2B5EF4-FFF2-40B4-BE49-F238E27FC236}">
                  <a16:creationId xmlns:a16="http://schemas.microsoft.com/office/drawing/2014/main" id="{5BFD087C-4F78-F173-D2C9-CBACEC2DEEC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560266" y="4454130"/>
              <a:ext cx="1576557" cy="1554480"/>
            </a:xfrm>
            <a:prstGeom prst="rect">
              <a:avLst/>
            </a:prstGeom>
          </p:spPr>
        </p:pic>
      </p:grpSp>
      <p:sp>
        <p:nvSpPr>
          <p:cNvPr id="27" name="Freeform 26">
            <a:extLst>
              <a:ext uri="{FF2B5EF4-FFF2-40B4-BE49-F238E27FC236}">
                <a16:creationId xmlns:a16="http://schemas.microsoft.com/office/drawing/2014/main" id="{910AAE87-02E4-A664-82B3-34D5B431242B}"/>
              </a:ext>
            </a:extLst>
          </p:cNvPr>
          <p:cNvSpPr/>
          <p:nvPr/>
        </p:nvSpPr>
        <p:spPr>
          <a:xfrm>
            <a:off x="4406508" y="2409810"/>
            <a:ext cx="3160100" cy="1371594"/>
          </a:xfrm>
          <a:custGeom>
            <a:avLst/>
            <a:gdLst>
              <a:gd name="connsiteX0" fmla="*/ 0 w 3160100"/>
              <a:gd name="connsiteY0" fmla="*/ 0 h 1371594"/>
              <a:gd name="connsiteX1" fmla="*/ 3160100 w 3160100"/>
              <a:gd name="connsiteY1" fmla="*/ 0 h 1371594"/>
              <a:gd name="connsiteX2" fmla="*/ 3160100 w 3160100"/>
              <a:gd name="connsiteY2" fmla="*/ 1371594 h 1371594"/>
              <a:gd name="connsiteX3" fmla="*/ 0 w 3160100"/>
              <a:gd name="connsiteY3" fmla="*/ 1371594 h 1371594"/>
              <a:gd name="connsiteX4" fmla="*/ 0 w 3160100"/>
              <a:gd name="connsiteY4" fmla="*/ 0 h 1371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0100" h="1371594">
                <a:moveTo>
                  <a:pt x="0" y="0"/>
                </a:moveTo>
                <a:lnTo>
                  <a:pt x="3160100" y="0"/>
                </a:lnTo>
                <a:lnTo>
                  <a:pt x="3160100" y="1371594"/>
                </a:lnTo>
                <a:lnTo>
                  <a:pt x="0" y="1371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a:cs typeface="Arial"/>
              </a:rPr>
              <a:t>Compassion and non-judgment</a:t>
            </a:r>
          </a:p>
        </p:txBody>
      </p:sp>
      <p:sp>
        <p:nvSpPr>
          <p:cNvPr id="9" name="Chevron 8" descr="Arrow pointing to next image">
            <a:extLst>
              <a:ext uri="{FF2B5EF4-FFF2-40B4-BE49-F238E27FC236}">
                <a16:creationId xmlns:a16="http://schemas.microsoft.com/office/drawing/2014/main" id="{D05EC5D3-1056-B45A-3A73-D5F8A7A9CC8A}"/>
              </a:ext>
            </a:extLst>
          </p:cNvPr>
          <p:cNvSpPr/>
          <p:nvPr/>
        </p:nvSpPr>
        <p:spPr>
          <a:xfrm>
            <a:off x="3869672" y="4867605"/>
            <a:ext cx="583324" cy="685797"/>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6" name="Group 5" descr="Human hand holding a globe, human heart, and human brain.">
            <a:extLst>
              <a:ext uri="{FF2B5EF4-FFF2-40B4-BE49-F238E27FC236}">
                <a16:creationId xmlns:a16="http://schemas.microsoft.com/office/drawing/2014/main" id="{0D6AE9E6-1CC5-49B6-BA06-A6034FE7CC0D}"/>
              </a:ext>
            </a:extLst>
          </p:cNvPr>
          <p:cNvGrpSpPr/>
          <p:nvPr/>
        </p:nvGrpSpPr>
        <p:grpSpPr>
          <a:xfrm>
            <a:off x="4614958" y="3859776"/>
            <a:ext cx="2743200" cy="3096513"/>
            <a:chOff x="4614958" y="3859776"/>
            <a:chExt cx="2743200" cy="3096513"/>
          </a:xfrm>
        </p:grpSpPr>
        <p:sp>
          <p:nvSpPr>
            <p:cNvPr id="28" name="Oval 27">
              <a:extLst>
                <a:ext uri="{FF2B5EF4-FFF2-40B4-BE49-F238E27FC236}">
                  <a16:creationId xmlns:a16="http://schemas.microsoft.com/office/drawing/2014/main" id="{42567357-F6E0-02A5-2B33-F8BC482D45F8}"/>
                </a:ext>
              </a:extLst>
            </p:cNvPr>
            <p:cNvSpPr/>
            <p:nvPr/>
          </p:nvSpPr>
          <p:spPr>
            <a:xfrm>
              <a:off x="4614958" y="3859776"/>
              <a:ext cx="2743200" cy="27432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pic>
          <p:nvPicPr>
            <p:cNvPr id="32" name="Graphic 31">
              <a:extLst>
                <a:ext uri="{FF2B5EF4-FFF2-40B4-BE49-F238E27FC236}">
                  <a16:creationId xmlns:a16="http://schemas.microsoft.com/office/drawing/2014/main" id="{6090ABF1-DFC5-DFEE-27EF-C4194F9B579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776472" y="4670289"/>
              <a:ext cx="2286000" cy="2286000"/>
            </a:xfrm>
            <a:prstGeom prst="rect">
              <a:avLst/>
            </a:prstGeom>
          </p:spPr>
        </p:pic>
        <p:pic>
          <p:nvPicPr>
            <p:cNvPr id="34" name="Graphic 33">
              <a:extLst>
                <a:ext uri="{FF2B5EF4-FFF2-40B4-BE49-F238E27FC236}">
                  <a16:creationId xmlns:a16="http://schemas.microsoft.com/office/drawing/2014/main" id="{1AA91A91-23E8-7BBB-FAEE-0749C56DC88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532456" y="4226812"/>
              <a:ext cx="731520" cy="731520"/>
            </a:xfrm>
            <a:prstGeom prst="rect">
              <a:avLst/>
            </a:prstGeom>
          </p:spPr>
        </p:pic>
        <p:pic>
          <p:nvPicPr>
            <p:cNvPr id="36" name="Graphic 35">
              <a:extLst>
                <a:ext uri="{FF2B5EF4-FFF2-40B4-BE49-F238E27FC236}">
                  <a16:creationId xmlns:a16="http://schemas.microsoft.com/office/drawing/2014/main" id="{0EFF297E-73EF-AD21-844C-2DC983D38718}"/>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6072739" y="4734888"/>
              <a:ext cx="731520" cy="731520"/>
            </a:xfrm>
            <a:prstGeom prst="rect">
              <a:avLst/>
            </a:prstGeom>
          </p:spPr>
        </p:pic>
        <p:pic>
          <p:nvPicPr>
            <p:cNvPr id="38" name="Graphic 37">
              <a:extLst>
                <a:ext uri="{FF2B5EF4-FFF2-40B4-BE49-F238E27FC236}">
                  <a16:creationId xmlns:a16="http://schemas.microsoft.com/office/drawing/2014/main" id="{2DAAAF7E-B959-E129-1494-C181CACF237C}"/>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5317942" y="4861295"/>
              <a:ext cx="731520" cy="731520"/>
            </a:xfrm>
            <a:prstGeom prst="rect">
              <a:avLst/>
            </a:prstGeom>
          </p:spPr>
        </p:pic>
      </p:grpSp>
      <p:sp>
        <p:nvSpPr>
          <p:cNvPr id="29" name="Freeform 28">
            <a:extLst>
              <a:ext uri="{FF2B5EF4-FFF2-40B4-BE49-F238E27FC236}">
                <a16:creationId xmlns:a16="http://schemas.microsoft.com/office/drawing/2014/main" id="{560D2019-B8E0-FE1E-0366-43E783979B1B}"/>
              </a:ext>
            </a:extLst>
          </p:cNvPr>
          <p:cNvSpPr/>
          <p:nvPr/>
        </p:nvSpPr>
        <p:spPr>
          <a:xfrm>
            <a:off x="7910177" y="2605195"/>
            <a:ext cx="3657600" cy="1371594"/>
          </a:xfrm>
          <a:custGeom>
            <a:avLst/>
            <a:gdLst>
              <a:gd name="connsiteX0" fmla="*/ 0 w 3160100"/>
              <a:gd name="connsiteY0" fmla="*/ 0 h 1371594"/>
              <a:gd name="connsiteX1" fmla="*/ 3160100 w 3160100"/>
              <a:gd name="connsiteY1" fmla="*/ 0 h 1371594"/>
              <a:gd name="connsiteX2" fmla="*/ 3160100 w 3160100"/>
              <a:gd name="connsiteY2" fmla="*/ 1371594 h 1371594"/>
              <a:gd name="connsiteX3" fmla="*/ 0 w 3160100"/>
              <a:gd name="connsiteY3" fmla="*/ 1371594 h 1371594"/>
              <a:gd name="connsiteX4" fmla="*/ 0 w 3160100"/>
              <a:gd name="connsiteY4" fmla="*/ 0 h 1371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0100" h="1371594">
                <a:moveTo>
                  <a:pt x="0" y="0"/>
                </a:moveTo>
                <a:lnTo>
                  <a:pt x="3160100" y="0"/>
                </a:lnTo>
                <a:lnTo>
                  <a:pt x="3160100" y="1371594"/>
                </a:lnTo>
                <a:lnTo>
                  <a:pt x="0" y="1371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a:cs typeface="Arial"/>
              </a:rPr>
              <a:t>Reduced stress response to experience</a:t>
            </a:r>
          </a:p>
        </p:txBody>
      </p:sp>
      <p:sp>
        <p:nvSpPr>
          <p:cNvPr id="8" name="Chevron 7" descr="Arrow pointing to next image">
            <a:extLst>
              <a:ext uri="{FF2B5EF4-FFF2-40B4-BE49-F238E27FC236}">
                <a16:creationId xmlns:a16="http://schemas.microsoft.com/office/drawing/2014/main" id="{22327A39-C600-B967-5E62-D18FD039BAF6}"/>
              </a:ext>
            </a:extLst>
          </p:cNvPr>
          <p:cNvSpPr/>
          <p:nvPr/>
        </p:nvSpPr>
        <p:spPr>
          <a:xfrm>
            <a:off x="7474242" y="4889034"/>
            <a:ext cx="583324" cy="685797"/>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 name="Group 6" descr="In order from left to right, stressed face, somewhat anxious face, and happy face with arrow pointing to the right indicating a change from stressed to happy.">
            <a:extLst>
              <a:ext uri="{FF2B5EF4-FFF2-40B4-BE49-F238E27FC236}">
                <a16:creationId xmlns:a16="http://schemas.microsoft.com/office/drawing/2014/main" id="{AD7E5D24-AD0D-4027-9168-7E9676F64832}"/>
              </a:ext>
            </a:extLst>
          </p:cNvPr>
          <p:cNvGrpSpPr/>
          <p:nvPr/>
        </p:nvGrpSpPr>
        <p:grpSpPr>
          <a:xfrm>
            <a:off x="8223104" y="3838904"/>
            <a:ext cx="2743200" cy="2743200"/>
            <a:chOff x="8223104" y="3838904"/>
            <a:chExt cx="2743200" cy="2743200"/>
          </a:xfrm>
        </p:grpSpPr>
        <p:sp>
          <p:nvSpPr>
            <p:cNvPr id="30" name="Oval 29">
              <a:extLst>
                <a:ext uri="{FF2B5EF4-FFF2-40B4-BE49-F238E27FC236}">
                  <a16:creationId xmlns:a16="http://schemas.microsoft.com/office/drawing/2014/main" id="{B1E0CB04-6A35-1ABA-DFF1-F39C0A48AD22}"/>
                </a:ext>
              </a:extLst>
            </p:cNvPr>
            <p:cNvSpPr/>
            <p:nvPr/>
          </p:nvSpPr>
          <p:spPr>
            <a:xfrm>
              <a:off x="8223104" y="3838904"/>
              <a:ext cx="2743200" cy="27432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pic>
          <p:nvPicPr>
            <p:cNvPr id="41" name="Graphic 40">
              <a:extLst>
                <a:ext uri="{FF2B5EF4-FFF2-40B4-BE49-F238E27FC236}">
                  <a16:creationId xmlns:a16="http://schemas.microsoft.com/office/drawing/2014/main" id="{74BC5F9E-6B10-89C9-D05E-2742CBA1F0F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90789" y="4660431"/>
              <a:ext cx="914400" cy="914400"/>
            </a:xfrm>
            <a:prstGeom prst="rect">
              <a:avLst/>
            </a:prstGeom>
          </p:spPr>
        </p:pic>
        <p:pic>
          <p:nvPicPr>
            <p:cNvPr id="47" name="Graphic 46">
              <a:extLst>
                <a:ext uri="{FF2B5EF4-FFF2-40B4-BE49-F238E27FC236}">
                  <a16:creationId xmlns:a16="http://schemas.microsoft.com/office/drawing/2014/main" id="{8D533777-4A21-E6F8-603B-05B760D89E6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0002450" y="4657655"/>
              <a:ext cx="914400" cy="914400"/>
            </a:xfrm>
            <a:prstGeom prst="rect">
              <a:avLst/>
            </a:prstGeom>
          </p:spPr>
        </p:pic>
        <p:pic>
          <p:nvPicPr>
            <p:cNvPr id="49" name="Graphic 48">
              <a:extLst>
                <a:ext uri="{FF2B5EF4-FFF2-40B4-BE49-F238E27FC236}">
                  <a16:creationId xmlns:a16="http://schemas.microsoft.com/office/drawing/2014/main" id="{29221C02-6E74-3448-F908-850E8145B8CF}"/>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9137504" y="4662084"/>
              <a:ext cx="914400" cy="914400"/>
            </a:xfrm>
            <a:prstGeom prst="rect">
              <a:avLst/>
            </a:prstGeom>
          </p:spPr>
        </p:pic>
        <p:sp>
          <p:nvSpPr>
            <p:cNvPr id="50" name="Right Arrow 49">
              <a:extLst>
                <a:ext uri="{FF2B5EF4-FFF2-40B4-BE49-F238E27FC236}">
                  <a16:creationId xmlns:a16="http://schemas.microsoft.com/office/drawing/2014/main" id="{A1FEC53F-3125-75DA-8FDC-F0D64AB2D9D1}"/>
                </a:ext>
              </a:extLst>
            </p:cNvPr>
            <p:cNvSpPr/>
            <p:nvPr/>
          </p:nvSpPr>
          <p:spPr>
            <a:xfrm>
              <a:off x="8639272" y="5553402"/>
              <a:ext cx="1910864" cy="283779"/>
            </a:xfrm>
            <a:prstGeom prst="rightArrow">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14931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1035E-E1D7-DE26-A7A2-CA670C638F0A}"/>
              </a:ext>
            </a:extLst>
          </p:cNvPr>
          <p:cNvSpPr>
            <a:spLocks noGrp="1"/>
          </p:cNvSpPr>
          <p:nvPr>
            <p:ph type="title"/>
          </p:nvPr>
        </p:nvSpPr>
        <p:spPr>
          <a:xfrm>
            <a:off x="201118" y="664928"/>
            <a:ext cx="10515600" cy="1325563"/>
          </a:xfrm>
        </p:spPr>
        <p:txBody>
          <a:bodyPr/>
          <a:lstStyle/>
          <a:p>
            <a:r>
              <a:rPr lang="en-US" dirty="0">
                <a:latin typeface="Arial"/>
                <a:cs typeface="Arial"/>
              </a:rPr>
              <a:t>Intervention Techniques </a:t>
            </a:r>
            <a:r>
              <a:rPr lang="en-US" sz="3200" dirty="0">
                <a:latin typeface="Arial"/>
                <a:cs typeface="Arial"/>
              </a:rPr>
              <a:t>(5 of 5)</a:t>
            </a:r>
            <a:endParaRPr lang="en-US" dirty="0">
              <a:latin typeface="Arial"/>
              <a:cs typeface="Arial"/>
            </a:endParaRPr>
          </a:p>
        </p:txBody>
      </p:sp>
      <p:sp>
        <p:nvSpPr>
          <p:cNvPr id="4" name="TextBox 3">
            <a:extLst>
              <a:ext uri="{FF2B5EF4-FFF2-40B4-BE49-F238E27FC236}">
                <a16:creationId xmlns:a16="http://schemas.microsoft.com/office/drawing/2014/main" id="{2F9B8F53-A6A1-4820-A766-3095D5652BDE}"/>
              </a:ext>
            </a:extLst>
          </p:cNvPr>
          <p:cNvSpPr txBox="1"/>
          <p:nvPr/>
        </p:nvSpPr>
        <p:spPr>
          <a:xfrm>
            <a:off x="534538" y="2060935"/>
            <a:ext cx="7406640" cy="523220"/>
          </a:xfrm>
          <a:prstGeom prst="rect">
            <a:avLst/>
          </a:prstGeom>
          <a:noFill/>
        </p:spPr>
        <p:txBody>
          <a:bodyPr wrap="square" rtlCol="0">
            <a:spAutoFit/>
          </a:bodyPr>
          <a:lstStyle/>
          <a:p>
            <a:pPr algn="l" rtl="0" fontAlgn="base"/>
            <a:r>
              <a:rPr lang="en-US" sz="2800" b="1" i="0" u="none" strike="noStrike" dirty="0">
                <a:solidFill>
                  <a:srgbClr val="000000"/>
                </a:solidFill>
                <a:effectLst/>
                <a:latin typeface="Arial" panose="020B0604020202020204" pitchFamily="34" charset="0"/>
                <a:cs typeface="Arial" panose="020B0604020202020204" pitchFamily="34" charset="0"/>
              </a:rPr>
              <a:t>Team Mindfulness Training</a:t>
            </a:r>
            <a:r>
              <a:rPr lang="en-US" sz="2800" b="0" i="0" dirty="0">
                <a:solidFill>
                  <a:srgbClr val="000000"/>
                </a:solidFill>
                <a:effectLst/>
                <a:latin typeface="Arial" panose="020B0604020202020204" pitchFamily="34" charset="0"/>
                <a:cs typeface="Arial" panose="020B0604020202020204" pitchFamily="34" charset="0"/>
              </a:rPr>
              <a:t>​</a:t>
            </a:r>
          </a:p>
        </p:txBody>
      </p:sp>
      <p:sp>
        <p:nvSpPr>
          <p:cNvPr id="57" name="Freeform 56">
            <a:extLst>
              <a:ext uri="{FF2B5EF4-FFF2-40B4-BE49-F238E27FC236}">
                <a16:creationId xmlns:a16="http://schemas.microsoft.com/office/drawing/2014/main" id="{51B12F01-5C08-41C3-B1BB-6DB502AB7DA4}"/>
              </a:ext>
            </a:extLst>
          </p:cNvPr>
          <p:cNvSpPr/>
          <p:nvPr/>
        </p:nvSpPr>
        <p:spPr>
          <a:xfrm>
            <a:off x="696360" y="2492989"/>
            <a:ext cx="3160100" cy="1371594"/>
          </a:xfrm>
          <a:custGeom>
            <a:avLst/>
            <a:gdLst>
              <a:gd name="connsiteX0" fmla="*/ 0 w 3160100"/>
              <a:gd name="connsiteY0" fmla="*/ 0 h 1371594"/>
              <a:gd name="connsiteX1" fmla="*/ 3160100 w 3160100"/>
              <a:gd name="connsiteY1" fmla="*/ 0 h 1371594"/>
              <a:gd name="connsiteX2" fmla="*/ 3160100 w 3160100"/>
              <a:gd name="connsiteY2" fmla="*/ 1371594 h 1371594"/>
              <a:gd name="connsiteX3" fmla="*/ 0 w 3160100"/>
              <a:gd name="connsiteY3" fmla="*/ 1371594 h 1371594"/>
              <a:gd name="connsiteX4" fmla="*/ 0 w 3160100"/>
              <a:gd name="connsiteY4" fmla="*/ 0 h 1371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0100" h="1371594">
                <a:moveTo>
                  <a:pt x="0" y="0"/>
                </a:moveTo>
                <a:lnTo>
                  <a:pt x="3160100" y="0"/>
                </a:lnTo>
                <a:lnTo>
                  <a:pt x="3160100" y="1371594"/>
                </a:lnTo>
                <a:lnTo>
                  <a:pt x="0" y="1371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a:cs typeface="Arial"/>
              </a:rPr>
              <a:t>Shared beliefs and practices</a:t>
            </a:r>
          </a:p>
        </p:txBody>
      </p:sp>
      <p:grpSp>
        <p:nvGrpSpPr>
          <p:cNvPr id="3" name="Group 2" descr="Icons indicating various religions and spiritual beliefs including a tree, person dancing, clover, statue, constellation, and religious building.">
            <a:extLst>
              <a:ext uri="{FF2B5EF4-FFF2-40B4-BE49-F238E27FC236}">
                <a16:creationId xmlns:a16="http://schemas.microsoft.com/office/drawing/2014/main" id="{06115489-5F79-4C49-BDC9-FB0E38FAA9B4}"/>
              </a:ext>
            </a:extLst>
          </p:cNvPr>
          <p:cNvGrpSpPr/>
          <p:nvPr/>
        </p:nvGrpSpPr>
        <p:grpSpPr>
          <a:xfrm>
            <a:off x="904808" y="3913514"/>
            <a:ext cx="2743200" cy="2743200"/>
            <a:chOff x="904808" y="3913514"/>
            <a:chExt cx="2743200" cy="2743200"/>
          </a:xfrm>
        </p:grpSpPr>
        <p:sp>
          <p:nvSpPr>
            <p:cNvPr id="58" name="Oval 57">
              <a:extLst>
                <a:ext uri="{FF2B5EF4-FFF2-40B4-BE49-F238E27FC236}">
                  <a16:creationId xmlns:a16="http://schemas.microsoft.com/office/drawing/2014/main" id="{85F9F6D2-4486-D307-C945-5AD20EBD349A}"/>
                </a:ext>
              </a:extLst>
            </p:cNvPr>
            <p:cNvSpPr/>
            <p:nvPr/>
          </p:nvSpPr>
          <p:spPr>
            <a:xfrm>
              <a:off x="904808" y="3913514"/>
              <a:ext cx="2743200" cy="27432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pic>
          <p:nvPicPr>
            <p:cNvPr id="66" name="Graphic 65" descr="Dancing with solid fill">
              <a:extLst>
                <a:ext uri="{FF2B5EF4-FFF2-40B4-BE49-F238E27FC236}">
                  <a16:creationId xmlns:a16="http://schemas.microsoft.com/office/drawing/2014/main" id="{7F72D00E-93BD-0B3C-1D06-5BE4D207325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02482" y="4872542"/>
              <a:ext cx="731520" cy="731520"/>
            </a:xfrm>
            <a:prstGeom prst="rect">
              <a:avLst/>
            </a:prstGeom>
          </p:spPr>
        </p:pic>
        <p:pic>
          <p:nvPicPr>
            <p:cNvPr id="67" name="Graphic 66" descr="Buddha Silhouette with solid fill">
              <a:extLst>
                <a:ext uri="{FF2B5EF4-FFF2-40B4-BE49-F238E27FC236}">
                  <a16:creationId xmlns:a16="http://schemas.microsoft.com/office/drawing/2014/main" id="{429C6934-8FB5-9C05-D89C-A851BF4C5B7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092532" y="4056293"/>
              <a:ext cx="731520" cy="731520"/>
            </a:xfrm>
            <a:prstGeom prst="rect">
              <a:avLst/>
            </a:prstGeom>
          </p:spPr>
        </p:pic>
        <p:pic>
          <p:nvPicPr>
            <p:cNvPr id="68" name="Graphic 67" descr="Shamrock with solid fill">
              <a:extLst>
                <a:ext uri="{FF2B5EF4-FFF2-40B4-BE49-F238E27FC236}">
                  <a16:creationId xmlns:a16="http://schemas.microsoft.com/office/drawing/2014/main" id="{9C6947D6-CB67-CB97-8323-F026FDF23B5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883223" y="5055275"/>
              <a:ext cx="731520" cy="731520"/>
            </a:xfrm>
            <a:prstGeom prst="rect">
              <a:avLst/>
            </a:prstGeom>
          </p:spPr>
        </p:pic>
        <p:pic>
          <p:nvPicPr>
            <p:cNvPr id="69" name="Graphic 68" descr="Cathedral with solid fill">
              <a:extLst>
                <a:ext uri="{FF2B5EF4-FFF2-40B4-BE49-F238E27FC236}">
                  <a16:creationId xmlns:a16="http://schemas.microsoft.com/office/drawing/2014/main" id="{0EC5EDEE-0579-8179-6465-0BA5FB498A80}"/>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1137197" y="5382971"/>
              <a:ext cx="731520" cy="731520"/>
            </a:xfrm>
            <a:prstGeom prst="rect">
              <a:avLst/>
            </a:prstGeom>
          </p:spPr>
        </p:pic>
        <p:pic>
          <p:nvPicPr>
            <p:cNvPr id="70" name="Graphic 69" descr="Constellation with solid fill">
              <a:extLst>
                <a:ext uri="{FF2B5EF4-FFF2-40B4-BE49-F238E27FC236}">
                  <a16:creationId xmlns:a16="http://schemas.microsoft.com/office/drawing/2014/main" id="{C143AA92-C445-8DE0-97EA-80FB8CA3A120}"/>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1156004" y="4445113"/>
              <a:ext cx="731520" cy="731520"/>
            </a:xfrm>
            <a:prstGeom prst="rect">
              <a:avLst/>
            </a:prstGeom>
          </p:spPr>
        </p:pic>
        <p:pic>
          <p:nvPicPr>
            <p:cNvPr id="71" name="Graphic 70" descr="Tree With Roots with solid fill">
              <a:extLst>
                <a:ext uri="{FF2B5EF4-FFF2-40B4-BE49-F238E27FC236}">
                  <a16:creationId xmlns:a16="http://schemas.microsoft.com/office/drawing/2014/main" id="{CAC84095-EE26-1AFA-BE58-C64960D3B052}"/>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181644" y="5729513"/>
              <a:ext cx="731520" cy="731520"/>
            </a:xfrm>
            <a:prstGeom prst="rect">
              <a:avLst/>
            </a:prstGeom>
          </p:spPr>
        </p:pic>
      </p:grpSp>
      <p:sp>
        <p:nvSpPr>
          <p:cNvPr id="53" name="Chevron 52" descr="Arrow pointing to next image">
            <a:extLst>
              <a:ext uri="{FF2B5EF4-FFF2-40B4-BE49-F238E27FC236}">
                <a16:creationId xmlns:a16="http://schemas.microsoft.com/office/drawing/2014/main" id="{AF01FF0E-BBDC-860D-8DEC-054BA5CD9184}"/>
              </a:ext>
            </a:extLst>
          </p:cNvPr>
          <p:cNvSpPr/>
          <p:nvPr/>
        </p:nvSpPr>
        <p:spPr>
          <a:xfrm>
            <a:off x="3797535" y="4921343"/>
            <a:ext cx="583324" cy="685797"/>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9" name="Freeform 58">
            <a:extLst>
              <a:ext uri="{FF2B5EF4-FFF2-40B4-BE49-F238E27FC236}">
                <a16:creationId xmlns:a16="http://schemas.microsoft.com/office/drawing/2014/main" id="{1FD284E2-065B-4944-8A5E-00D31CAEA844}"/>
              </a:ext>
            </a:extLst>
          </p:cNvPr>
          <p:cNvSpPr/>
          <p:nvPr/>
        </p:nvSpPr>
        <p:spPr>
          <a:xfrm>
            <a:off x="4242005" y="2482113"/>
            <a:ext cx="3160100" cy="1371594"/>
          </a:xfrm>
          <a:custGeom>
            <a:avLst/>
            <a:gdLst>
              <a:gd name="connsiteX0" fmla="*/ 0 w 3160100"/>
              <a:gd name="connsiteY0" fmla="*/ 0 h 1371594"/>
              <a:gd name="connsiteX1" fmla="*/ 3160100 w 3160100"/>
              <a:gd name="connsiteY1" fmla="*/ 0 h 1371594"/>
              <a:gd name="connsiteX2" fmla="*/ 3160100 w 3160100"/>
              <a:gd name="connsiteY2" fmla="*/ 1371594 h 1371594"/>
              <a:gd name="connsiteX3" fmla="*/ 0 w 3160100"/>
              <a:gd name="connsiteY3" fmla="*/ 1371594 h 1371594"/>
              <a:gd name="connsiteX4" fmla="*/ 0 w 3160100"/>
              <a:gd name="connsiteY4" fmla="*/ 0 h 1371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0100" h="1371594">
                <a:moveTo>
                  <a:pt x="0" y="0"/>
                </a:moveTo>
                <a:lnTo>
                  <a:pt x="3160100" y="0"/>
                </a:lnTo>
                <a:lnTo>
                  <a:pt x="3160100" y="1371594"/>
                </a:lnTo>
                <a:lnTo>
                  <a:pt x="0" y="1371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a:cs typeface="Arial"/>
              </a:rPr>
              <a:t>Non-judgmental interactions</a:t>
            </a:r>
          </a:p>
        </p:txBody>
      </p:sp>
      <p:grpSp>
        <p:nvGrpSpPr>
          <p:cNvPr id="5" name="Group 4" descr="Two human hands holding hearts and a duel dialogue bubble indicating both parties thanking each other for sharing.">
            <a:extLst>
              <a:ext uri="{FF2B5EF4-FFF2-40B4-BE49-F238E27FC236}">
                <a16:creationId xmlns:a16="http://schemas.microsoft.com/office/drawing/2014/main" id="{E5D39EEF-65A6-4E81-BD7F-2D2AB2E1B910}"/>
              </a:ext>
            </a:extLst>
          </p:cNvPr>
          <p:cNvGrpSpPr/>
          <p:nvPr/>
        </p:nvGrpSpPr>
        <p:grpSpPr>
          <a:xfrm>
            <a:off x="4542821" y="3913514"/>
            <a:ext cx="2743200" cy="2743200"/>
            <a:chOff x="4542821" y="3913514"/>
            <a:chExt cx="2743200" cy="2743200"/>
          </a:xfrm>
        </p:grpSpPr>
        <p:sp>
          <p:nvSpPr>
            <p:cNvPr id="60" name="Oval 59">
              <a:extLst>
                <a:ext uri="{FF2B5EF4-FFF2-40B4-BE49-F238E27FC236}">
                  <a16:creationId xmlns:a16="http://schemas.microsoft.com/office/drawing/2014/main" id="{5ABE4C3A-7F4D-5FCE-525B-8762452A8C1D}"/>
                </a:ext>
              </a:extLst>
            </p:cNvPr>
            <p:cNvSpPr/>
            <p:nvPr/>
          </p:nvSpPr>
          <p:spPr>
            <a:xfrm>
              <a:off x="4542821" y="3913514"/>
              <a:ext cx="2743200" cy="27432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pic>
          <p:nvPicPr>
            <p:cNvPr id="47" name="Graphic 46" descr="Care with solid fill">
              <a:extLst>
                <a:ext uri="{FF2B5EF4-FFF2-40B4-BE49-F238E27FC236}">
                  <a16:creationId xmlns:a16="http://schemas.microsoft.com/office/drawing/2014/main" id="{D9B64C28-2C2B-01F8-8CBF-C7318DE5193D}"/>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4725701" y="5101186"/>
              <a:ext cx="1188720" cy="1188720"/>
            </a:xfrm>
            <a:prstGeom prst="rect">
              <a:avLst/>
            </a:prstGeom>
          </p:spPr>
        </p:pic>
        <p:pic>
          <p:nvPicPr>
            <p:cNvPr id="72" name="Graphic 71" descr="Care with solid fill">
              <a:extLst>
                <a:ext uri="{FF2B5EF4-FFF2-40B4-BE49-F238E27FC236}">
                  <a16:creationId xmlns:a16="http://schemas.microsoft.com/office/drawing/2014/main" id="{62FEF103-1B4C-9750-C447-943B33D55F1A}"/>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flipH="1">
              <a:off x="5901662" y="5101186"/>
              <a:ext cx="1188720" cy="1188720"/>
            </a:xfrm>
            <a:prstGeom prst="rect">
              <a:avLst/>
            </a:prstGeom>
          </p:spPr>
        </p:pic>
        <p:grpSp>
          <p:nvGrpSpPr>
            <p:cNvPr id="75" name="Group 74">
              <a:extLst>
                <a:ext uri="{FF2B5EF4-FFF2-40B4-BE49-F238E27FC236}">
                  <a16:creationId xmlns:a16="http://schemas.microsoft.com/office/drawing/2014/main" id="{B5887505-D7EF-71F5-E2A8-B67DF9A852D2}"/>
                </a:ext>
              </a:extLst>
            </p:cNvPr>
            <p:cNvGrpSpPr/>
            <p:nvPr/>
          </p:nvGrpSpPr>
          <p:grpSpPr>
            <a:xfrm>
              <a:off x="4965298" y="3987235"/>
              <a:ext cx="1872728" cy="1135162"/>
              <a:chOff x="3797535" y="6289906"/>
              <a:chExt cx="1872728" cy="1135162"/>
            </a:xfrm>
            <a:solidFill>
              <a:schemeClr val="bg1"/>
            </a:solidFill>
          </p:grpSpPr>
          <p:sp>
            <p:nvSpPr>
              <p:cNvPr id="73" name="Oval Callout 72">
                <a:extLst>
                  <a:ext uri="{FF2B5EF4-FFF2-40B4-BE49-F238E27FC236}">
                    <a16:creationId xmlns:a16="http://schemas.microsoft.com/office/drawing/2014/main" id="{2EB93114-FA6D-1533-3EC5-345AFD650DE8}"/>
                  </a:ext>
                </a:extLst>
              </p:cNvPr>
              <p:cNvSpPr/>
              <p:nvPr/>
            </p:nvSpPr>
            <p:spPr>
              <a:xfrm>
                <a:off x="3797535" y="6289906"/>
                <a:ext cx="1862286" cy="1104122"/>
              </a:xfrm>
              <a:prstGeom prst="wedgeEllipseCallout">
                <a:avLst>
                  <a:gd name="adj1" fmla="val -65701"/>
                  <a:gd name="adj2" fmla="val 63928"/>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Callout 73">
                <a:extLst>
                  <a:ext uri="{FF2B5EF4-FFF2-40B4-BE49-F238E27FC236}">
                    <a16:creationId xmlns:a16="http://schemas.microsoft.com/office/drawing/2014/main" id="{34BB57E2-83A7-8B15-A8CB-755FF3EED670}"/>
                  </a:ext>
                </a:extLst>
              </p:cNvPr>
              <p:cNvSpPr/>
              <p:nvPr/>
            </p:nvSpPr>
            <p:spPr>
              <a:xfrm flipH="1">
                <a:off x="3807977" y="6320946"/>
                <a:ext cx="1862286" cy="1104122"/>
              </a:xfrm>
              <a:prstGeom prst="wedgeEllipseCallout">
                <a:avLst>
                  <a:gd name="adj1" fmla="val -65701"/>
                  <a:gd name="adj2" fmla="val 55361"/>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dirty="0">
                    <a:solidFill>
                      <a:schemeClr val="accent1"/>
                    </a:solidFill>
                    <a:latin typeface="Arial"/>
                    <a:cs typeface="Arial"/>
                  </a:rPr>
                  <a:t>Thank you for sharing</a:t>
                </a:r>
              </a:p>
            </p:txBody>
          </p:sp>
        </p:grpSp>
      </p:grpSp>
      <p:sp>
        <p:nvSpPr>
          <p:cNvPr id="52" name="Chevron 51" descr="Arrow pointing to next image">
            <a:extLst>
              <a:ext uri="{FF2B5EF4-FFF2-40B4-BE49-F238E27FC236}">
                <a16:creationId xmlns:a16="http://schemas.microsoft.com/office/drawing/2014/main" id="{EC09D22E-C369-6431-F65C-3C7566C9C51C}"/>
              </a:ext>
            </a:extLst>
          </p:cNvPr>
          <p:cNvSpPr/>
          <p:nvPr/>
        </p:nvSpPr>
        <p:spPr>
          <a:xfrm>
            <a:off x="7402105" y="4942772"/>
            <a:ext cx="583324" cy="685797"/>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1" name="Freeform 60">
            <a:extLst>
              <a:ext uri="{FF2B5EF4-FFF2-40B4-BE49-F238E27FC236}">
                <a16:creationId xmlns:a16="http://schemas.microsoft.com/office/drawing/2014/main" id="{EB25B3D6-02A3-990F-08CD-E1A159540757}"/>
              </a:ext>
            </a:extLst>
          </p:cNvPr>
          <p:cNvSpPr/>
          <p:nvPr/>
        </p:nvSpPr>
        <p:spPr>
          <a:xfrm>
            <a:off x="7838040" y="2658933"/>
            <a:ext cx="3657600" cy="1371594"/>
          </a:xfrm>
          <a:custGeom>
            <a:avLst/>
            <a:gdLst>
              <a:gd name="connsiteX0" fmla="*/ 0 w 3160100"/>
              <a:gd name="connsiteY0" fmla="*/ 0 h 1371594"/>
              <a:gd name="connsiteX1" fmla="*/ 3160100 w 3160100"/>
              <a:gd name="connsiteY1" fmla="*/ 0 h 1371594"/>
              <a:gd name="connsiteX2" fmla="*/ 3160100 w 3160100"/>
              <a:gd name="connsiteY2" fmla="*/ 1371594 h 1371594"/>
              <a:gd name="connsiteX3" fmla="*/ 0 w 3160100"/>
              <a:gd name="connsiteY3" fmla="*/ 1371594 h 1371594"/>
              <a:gd name="connsiteX4" fmla="*/ 0 w 3160100"/>
              <a:gd name="connsiteY4" fmla="*/ 0 h 1371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0100" h="1371594">
                <a:moveTo>
                  <a:pt x="0" y="0"/>
                </a:moveTo>
                <a:lnTo>
                  <a:pt x="3160100" y="0"/>
                </a:lnTo>
                <a:lnTo>
                  <a:pt x="3160100" y="1371594"/>
                </a:lnTo>
                <a:lnTo>
                  <a:pt x="0" y="1371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a:cs typeface="Arial"/>
              </a:rPr>
              <a:t>Increased team cohesion and effectiveness</a:t>
            </a:r>
          </a:p>
        </p:txBody>
      </p:sp>
      <p:grpSp>
        <p:nvGrpSpPr>
          <p:cNvPr id="6" name="Group 5" descr="Group of persons holding hands in a celebratory manner">
            <a:extLst>
              <a:ext uri="{FF2B5EF4-FFF2-40B4-BE49-F238E27FC236}">
                <a16:creationId xmlns:a16="http://schemas.microsoft.com/office/drawing/2014/main" id="{9356E150-1665-44D0-A4FA-91FFF40FC5E7}"/>
              </a:ext>
            </a:extLst>
          </p:cNvPr>
          <p:cNvGrpSpPr/>
          <p:nvPr/>
        </p:nvGrpSpPr>
        <p:grpSpPr>
          <a:xfrm>
            <a:off x="8150967" y="3892642"/>
            <a:ext cx="2743200" cy="2743200"/>
            <a:chOff x="8150967" y="3892642"/>
            <a:chExt cx="2743200" cy="2743200"/>
          </a:xfrm>
        </p:grpSpPr>
        <p:sp>
          <p:nvSpPr>
            <p:cNvPr id="62" name="Oval 61">
              <a:extLst>
                <a:ext uri="{FF2B5EF4-FFF2-40B4-BE49-F238E27FC236}">
                  <a16:creationId xmlns:a16="http://schemas.microsoft.com/office/drawing/2014/main" id="{E0A036BE-4BB6-C3C0-D06C-91DC4D61EFFA}"/>
                </a:ext>
              </a:extLst>
            </p:cNvPr>
            <p:cNvSpPr/>
            <p:nvPr/>
          </p:nvSpPr>
          <p:spPr>
            <a:xfrm>
              <a:off x="8150967" y="3892642"/>
              <a:ext cx="2743200" cy="27432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pic>
          <p:nvPicPr>
            <p:cNvPr id="77" name="Graphic 76" descr="Group success with solid fill">
              <a:extLst>
                <a:ext uri="{FF2B5EF4-FFF2-40B4-BE49-F238E27FC236}">
                  <a16:creationId xmlns:a16="http://schemas.microsoft.com/office/drawing/2014/main" id="{2F714D01-4C74-06ED-1F67-9AA3994A86D4}"/>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8379567" y="4190184"/>
              <a:ext cx="2286000" cy="2286000"/>
            </a:xfrm>
            <a:prstGeom prst="rect">
              <a:avLst/>
            </a:prstGeom>
          </p:spPr>
        </p:pic>
      </p:grpSp>
    </p:spTree>
    <p:extLst>
      <p:ext uri="{BB962C8B-B14F-4D97-AF65-F5344CB8AC3E}">
        <p14:creationId xmlns:p14="http://schemas.microsoft.com/office/powerpoint/2010/main" val="4101963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36C72-C075-43A1-9F48-7B256AF32820}"/>
              </a:ext>
            </a:extLst>
          </p:cNvPr>
          <p:cNvSpPr>
            <a:spLocks noGrp="1"/>
          </p:cNvSpPr>
          <p:nvPr>
            <p:ph type="title"/>
          </p:nvPr>
        </p:nvSpPr>
        <p:spPr/>
        <p:txBody>
          <a:bodyPr/>
          <a:lstStyle/>
          <a:p>
            <a:r>
              <a:rPr lang="en-US">
                <a:latin typeface="Arial" panose="020B0604020202020204" pitchFamily="34" charset="0"/>
                <a:cs typeface="Arial" panose="020B0604020202020204" pitchFamily="34" charset="0"/>
              </a:rPr>
              <a:t>Summary</a:t>
            </a:r>
          </a:p>
        </p:txBody>
      </p:sp>
      <p:sp>
        <p:nvSpPr>
          <p:cNvPr id="4" name="Freeform: Shape 3">
            <a:extLst>
              <a:ext uri="{FF2B5EF4-FFF2-40B4-BE49-F238E27FC236}">
                <a16:creationId xmlns:a16="http://schemas.microsoft.com/office/drawing/2014/main" id="{88D97973-0BB2-4170-BBD7-D6C3DA9E15E3}"/>
              </a:ext>
            </a:extLst>
          </p:cNvPr>
          <p:cNvSpPr/>
          <p:nvPr/>
        </p:nvSpPr>
        <p:spPr>
          <a:xfrm>
            <a:off x="405411" y="2102637"/>
            <a:ext cx="4097224" cy="1057358"/>
          </a:xfrm>
          <a:custGeom>
            <a:avLst/>
            <a:gdLst>
              <a:gd name="connsiteX0" fmla="*/ 0 w 4097224"/>
              <a:gd name="connsiteY0" fmla="*/ 176230 h 1057358"/>
              <a:gd name="connsiteX1" fmla="*/ 176230 w 4097224"/>
              <a:gd name="connsiteY1" fmla="*/ 0 h 1057358"/>
              <a:gd name="connsiteX2" fmla="*/ 3920994 w 4097224"/>
              <a:gd name="connsiteY2" fmla="*/ 0 h 1057358"/>
              <a:gd name="connsiteX3" fmla="*/ 4097224 w 4097224"/>
              <a:gd name="connsiteY3" fmla="*/ 176230 h 1057358"/>
              <a:gd name="connsiteX4" fmla="*/ 4097224 w 4097224"/>
              <a:gd name="connsiteY4" fmla="*/ 881128 h 1057358"/>
              <a:gd name="connsiteX5" fmla="*/ 3920994 w 4097224"/>
              <a:gd name="connsiteY5" fmla="*/ 1057358 h 1057358"/>
              <a:gd name="connsiteX6" fmla="*/ 176230 w 4097224"/>
              <a:gd name="connsiteY6" fmla="*/ 1057358 h 1057358"/>
              <a:gd name="connsiteX7" fmla="*/ 0 w 4097224"/>
              <a:gd name="connsiteY7" fmla="*/ 881128 h 1057358"/>
              <a:gd name="connsiteX8" fmla="*/ 0 w 4097224"/>
              <a:gd name="connsiteY8" fmla="*/ 176230 h 1057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97224" h="1057358">
                <a:moveTo>
                  <a:pt x="0" y="176230"/>
                </a:moveTo>
                <a:cubicBezTo>
                  <a:pt x="0" y="78901"/>
                  <a:pt x="78901" y="0"/>
                  <a:pt x="176230" y="0"/>
                </a:cubicBezTo>
                <a:lnTo>
                  <a:pt x="3920994" y="0"/>
                </a:lnTo>
                <a:cubicBezTo>
                  <a:pt x="4018323" y="0"/>
                  <a:pt x="4097224" y="78901"/>
                  <a:pt x="4097224" y="176230"/>
                </a:cubicBezTo>
                <a:lnTo>
                  <a:pt x="4097224" y="881128"/>
                </a:lnTo>
                <a:cubicBezTo>
                  <a:pt x="4097224" y="978457"/>
                  <a:pt x="4018323" y="1057358"/>
                  <a:pt x="3920994" y="1057358"/>
                </a:cubicBezTo>
                <a:lnTo>
                  <a:pt x="176230" y="1057358"/>
                </a:lnTo>
                <a:cubicBezTo>
                  <a:pt x="78901" y="1057358"/>
                  <a:pt x="0" y="978457"/>
                  <a:pt x="0" y="881128"/>
                </a:cubicBezTo>
                <a:lnTo>
                  <a:pt x="0" y="17623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8776" tIns="120196" rIns="188776" bIns="120196"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Arial" panose="020B0604020202020204" pitchFamily="34" charset="0"/>
                <a:cs typeface="Arial" panose="020B0604020202020204" pitchFamily="34" charset="0"/>
              </a:rPr>
              <a:t>Define</a:t>
            </a:r>
          </a:p>
        </p:txBody>
      </p:sp>
      <p:sp>
        <p:nvSpPr>
          <p:cNvPr id="5" name="Freeform: Shape 4">
            <a:extLst>
              <a:ext uri="{FF2B5EF4-FFF2-40B4-BE49-F238E27FC236}">
                <a16:creationId xmlns:a16="http://schemas.microsoft.com/office/drawing/2014/main" id="{2D89015F-8D3B-4F21-8B79-8E7533341102}"/>
              </a:ext>
            </a:extLst>
          </p:cNvPr>
          <p:cNvSpPr/>
          <p:nvPr/>
        </p:nvSpPr>
        <p:spPr>
          <a:xfrm>
            <a:off x="4502634" y="2208373"/>
            <a:ext cx="7283954" cy="845887"/>
          </a:xfrm>
          <a:custGeom>
            <a:avLst/>
            <a:gdLst>
              <a:gd name="connsiteX0" fmla="*/ 140984 w 845886"/>
              <a:gd name="connsiteY0" fmla="*/ 0 h 7283953"/>
              <a:gd name="connsiteX1" fmla="*/ 704902 w 845886"/>
              <a:gd name="connsiteY1" fmla="*/ 0 h 7283953"/>
              <a:gd name="connsiteX2" fmla="*/ 845886 w 845886"/>
              <a:gd name="connsiteY2" fmla="*/ 140984 h 7283953"/>
              <a:gd name="connsiteX3" fmla="*/ 845886 w 845886"/>
              <a:gd name="connsiteY3" fmla="*/ 7283953 h 7283953"/>
              <a:gd name="connsiteX4" fmla="*/ 845886 w 845886"/>
              <a:gd name="connsiteY4" fmla="*/ 7283953 h 7283953"/>
              <a:gd name="connsiteX5" fmla="*/ 0 w 845886"/>
              <a:gd name="connsiteY5" fmla="*/ 7283953 h 7283953"/>
              <a:gd name="connsiteX6" fmla="*/ 0 w 845886"/>
              <a:gd name="connsiteY6" fmla="*/ 7283953 h 7283953"/>
              <a:gd name="connsiteX7" fmla="*/ 0 w 845886"/>
              <a:gd name="connsiteY7" fmla="*/ 140984 h 7283953"/>
              <a:gd name="connsiteX8" fmla="*/ 140984 w 845886"/>
              <a:gd name="connsiteY8" fmla="*/ 0 h 72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86" h="7283953">
                <a:moveTo>
                  <a:pt x="845886" y="1214021"/>
                </a:moveTo>
                <a:lnTo>
                  <a:pt x="845886" y="6069932"/>
                </a:lnTo>
                <a:cubicBezTo>
                  <a:pt x="845886" y="6740412"/>
                  <a:pt x="838556" y="7283949"/>
                  <a:pt x="829513" y="7283949"/>
                </a:cubicBezTo>
                <a:lnTo>
                  <a:pt x="0" y="7283949"/>
                </a:lnTo>
                <a:lnTo>
                  <a:pt x="0" y="7283949"/>
                </a:lnTo>
                <a:lnTo>
                  <a:pt x="0" y="4"/>
                </a:lnTo>
                <a:lnTo>
                  <a:pt x="0" y="4"/>
                </a:lnTo>
                <a:lnTo>
                  <a:pt x="829513" y="4"/>
                </a:lnTo>
                <a:cubicBezTo>
                  <a:pt x="838556" y="4"/>
                  <a:pt x="845886" y="543541"/>
                  <a:pt x="845886" y="121402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95251" tIns="88918" rIns="136543" bIns="88919" numCol="1" spcCol="1270" anchor="ctr" anchorCtr="0">
            <a:noAutofit/>
          </a:bodyPr>
          <a:lstStyle/>
          <a:p>
            <a:pPr marL="457200" lvl="2" defTabSz="1111250">
              <a:lnSpc>
                <a:spcPct val="90000"/>
              </a:lnSpc>
              <a:spcBef>
                <a:spcPct val="0"/>
              </a:spcBef>
              <a:spcAft>
                <a:spcPct val="15000"/>
              </a:spcAft>
            </a:pPr>
            <a:r>
              <a:rPr lang="en-US" sz="2500" kern="1200" dirty="0">
                <a:latin typeface="Arial" panose="020B0604020202020204" pitchFamily="34" charset="0"/>
                <a:cs typeface="Arial" panose="020B0604020202020204" pitchFamily="34" charset="0"/>
              </a:rPr>
              <a:t>Define mindfulness</a:t>
            </a:r>
          </a:p>
        </p:txBody>
      </p:sp>
      <p:sp>
        <p:nvSpPr>
          <p:cNvPr id="6" name="Freeform: Shape 5">
            <a:extLst>
              <a:ext uri="{FF2B5EF4-FFF2-40B4-BE49-F238E27FC236}">
                <a16:creationId xmlns:a16="http://schemas.microsoft.com/office/drawing/2014/main" id="{1CAC4F3A-4288-4C55-8074-E89E21A81C71}"/>
              </a:ext>
            </a:extLst>
          </p:cNvPr>
          <p:cNvSpPr/>
          <p:nvPr/>
        </p:nvSpPr>
        <p:spPr>
          <a:xfrm>
            <a:off x="405411" y="3212863"/>
            <a:ext cx="4097224" cy="1057358"/>
          </a:xfrm>
          <a:custGeom>
            <a:avLst/>
            <a:gdLst>
              <a:gd name="connsiteX0" fmla="*/ 0 w 4097224"/>
              <a:gd name="connsiteY0" fmla="*/ 176230 h 1057358"/>
              <a:gd name="connsiteX1" fmla="*/ 176230 w 4097224"/>
              <a:gd name="connsiteY1" fmla="*/ 0 h 1057358"/>
              <a:gd name="connsiteX2" fmla="*/ 3920994 w 4097224"/>
              <a:gd name="connsiteY2" fmla="*/ 0 h 1057358"/>
              <a:gd name="connsiteX3" fmla="*/ 4097224 w 4097224"/>
              <a:gd name="connsiteY3" fmla="*/ 176230 h 1057358"/>
              <a:gd name="connsiteX4" fmla="*/ 4097224 w 4097224"/>
              <a:gd name="connsiteY4" fmla="*/ 881128 h 1057358"/>
              <a:gd name="connsiteX5" fmla="*/ 3920994 w 4097224"/>
              <a:gd name="connsiteY5" fmla="*/ 1057358 h 1057358"/>
              <a:gd name="connsiteX6" fmla="*/ 176230 w 4097224"/>
              <a:gd name="connsiteY6" fmla="*/ 1057358 h 1057358"/>
              <a:gd name="connsiteX7" fmla="*/ 0 w 4097224"/>
              <a:gd name="connsiteY7" fmla="*/ 881128 h 1057358"/>
              <a:gd name="connsiteX8" fmla="*/ 0 w 4097224"/>
              <a:gd name="connsiteY8" fmla="*/ 176230 h 1057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97224" h="1057358">
                <a:moveTo>
                  <a:pt x="0" y="176230"/>
                </a:moveTo>
                <a:cubicBezTo>
                  <a:pt x="0" y="78901"/>
                  <a:pt x="78901" y="0"/>
                  <a:pt x="176230" y="0"/>
                </a:cubicBezTo>
                <a:lnTo>
                  <a:pt x="3920994" y="0"/>
                </a:lnTo>
                <a:cubicBezTo>
                  <a:pt x="4018323" y="0"/>
                  <a:pt x="4097224" y="78901"/>
                  <a:pt x="4097224" y="176230"/>
                </a:cubicBezTo>
                <a:lnTo>
                  <a:pt x="4097224" y="881128"/>
                </a:lnTo>
                <a:cubicBezTo>
                  <a:pt x="4097224" y="978457"/>
                  <a:pt x="4018323" y="1057358"/>
                  <a:pt x="3920994" y="1057358"/>
                </a:cubicBezTo>
                <a:lnTo>
                  <a:pt x="176230" y="1057358"/>
                </a:lnTo>
                <a:cubicBezTo>
                  <a:pt x="78901" y="1057358"/>
                  <a:pt x="0" y="978457"/>
                  <a:pt x="0" y="881128"/>
                </a:cubicBezTo>
                <a:lnTo>
                  <a:pt x="0" y="17623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8776" tIns="120196" rIns="188776" bIns="120196"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Arial" panose="020B0604020202020204" pitchFamily="34" charset="0"/>
                <a:cs typeface="Arial" panose="020B0604020202020204" pitchFamily="34" charset="0"/>
              </a:rPr>
              <a:t>Understand</a:t>
            </a:r>
          </a:p>
        </p:txBody>
      </p:sp>
      <p:sp>
        <p:nvSpPr>
          <p:cNvPr id="7" name="Freeform: Shape 6">
            <a:extLst>
              <a:ext uri="{FF2B5EF4-FFF2-40B4-BE49-F238E27FC236}">
                <a16:creationId xmlns:a16="http://schemas.microsoft.com/office/drawing/2014/main" id="{3885B629-906A-43D7-82AB-4F00B58B7975}"/>
              </a:ext>
            </a:extLst>
          </p:cNvPr>
          <p:cNvSpPr/>
          <p:nvPr/>
        </p:nvSpPr>
        <p:spPr>
          <a:xfrm>
            <a:off x="4502634" y="3318600"/>
            <a:ext cx="7283954" cy="845887"/>
          </a:xfrm>
          <a:custGeom>
            <a:avLst/>
            <a:gdLst>
              <a:gd name="connsiteX0" fmla="*/ 140984 w 845886"/>
              <a:gd name="connsiteY0" fmla="*/ 0 h 7283953"/>
              <a:gd name="connsiteX1" fmla="*/ 704902 w 845886"/>
              <a:gd name="connsiteY1" fmla="*/ 0 h 7283953"/>
              <a:gd name="connsiteX2" fmla="*/ 845886 w 845886"/>
              <a:gd name="connsiteY2" fmla="*/ 140984 h 7283953"/>
              <a:gd name="connsiteX3" fmla="*/ 845886 w 845886"/>
              <a:gd name="connsiteY3" fmla="*/ 7283953 h 7283953"/>
              <a:gd name="connsiteX4" fmla="*/ 845886 w 845886"/>
              <a:gd name="connsiteY4" fmla="*/ 7283953 h 7283953"/>
              <a:gd name="connsiteX5" fmla="*/ 0 w 845886"/>
              <a:gd name="connsiteY5" fmla="*/ 7283953 h 7283953"/>
              <a:gd name="connsiteX6" fmla="*/ 0 w 845886"/>
              <a:gd name="connsiteY6" fmla="*/ 7283953 h 7283953"/>
              <a:gd name="connsiteX7" fmla="*/ 0 w 845886"/>
              <a:gd name="connsiteY7" fmla="*/ 140984 h 7283953"/>
              <a:gd name="connsiteX8" fmla="*/ 140984 w 845886"/>
              <a:gd name="connsiteY8" fmla="*/ 0 h 72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86" h="7283953">
                <a:moveTo>
                  <a:pt x="845886" y="1214021"/>
                </a:moveTo>
                <a:lnTo>
                  <a:pt x="845886" y="6069932"/>
                </a:lnTo>
                <a:cubicBezTo>
                  <a:pt x="845886" y="6740412"/>
                  <a:pt x="838556" y="7283949"/>
                  <a:pt x="829513" y="7283949"/>
                </a:cubicBezTo>
                <a:lnTo>
                  <a:pt x="0" y="7283949"/>
                </a:lnTo>
                <a:lnTo>
                  <a:pt x="0" y="7283949"/>
                </a:lnTo>
                <a:lnTo>
                  <a:pt x="0" y="4"/>
                </a:lnTo>
                <a:lnTo>
                  <a:pt x="0" y="4"/>
                </a:lnTo>
                <a:lnTo>
                  <a:pt x="829513" y="4"/>
                </a:lnTo>
                <a:cubicBezTo>
                  <a:pt x="838556" y="4"/>
                  <a:pt x="845886" y="543541"/>
                  <a:pt x="845886" y="121402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95251" tIns="88918" rIns="136543" bIns="88919" numCol="1" spcCol="1270" anchor="ctr" anchorCtr="0">
            <a:noAutofit/>
          </a:bodyPr>
          <a:lstStyle/>
          <a:p>
            <a:pPr marL="457200" lvl="2" defTabSz="1111250">
              <a:lnSpc>
                <a:spcPct val="90000"/>
              </a:lnSpc>
              <a:spcBef>
                <a:spcPct val="0"/>
              </a:spcBef>
              <a:spcAft>
                <a:spcPct val="15000"/>
              </a:spcAft>
            </a:pPr>
            <a:r>
              <a:rPr lang="en-US" sz="2500" dirty="0">
                <a:latin typeface="Arial" panose="020B0604020202020204" pitchFamily="34" charset="0"/>
                <a:cs typeface="Arial" panose="020B0604020202020204" pitchFamily="34" charset="0"/>
              </a:rPr>
              <a:t>Understand the positive impacts of mindfulness</a:t>
            </a:r>
          </a:p>
        </p:txBody>
      </p:sp>
      <p:sp>
        <p:nvSpPr>
          <p:cNvPr id="8" name="Freeform: Shape 7">
            <a:extLst>
              <a:ext uri="{FF2B5EF4-FFF2-40B4-BE49-F238E27FC236}">
                <a16:creationId xmlns:a16="http://schemas.microsoft.com/office/drawing/2014/main" id="{FC86B3F1-8371-4456-A88A-A6ADD355D446}"/>
              </a:ext>
            </a:extLst>
          </p:cNvPr>
          <p:cNvSpPr/>
          <p:nvPr/>
        </p:nvSpPr>
        <p:spPr>
          <a:xfrm>
            <a:off x="405411" y="4323090"/>
            <a:ext cx="4097224" cy="1057358"/>
          </a:xfrm>
          <a:custGeom>
            <a:avLst/>
            <a:gdLst>
              <a:gd name="connsiteX0" fmla="*/ 0 w 4097224"/>
              <a:gd name="connsiteY0" fmla="*/ 176230 h 1057358"/>
              <a:gd name="connsiteX1" fmla="*/ 176230 w 4097224"/>
              <a:gd name="connsiteY1" fmla="*/ 0 h 1057358"/>
              <a:gd name="connsiteX2" fmla="*/ 3920994 w 4097224"/>
              <a:gd name="connsiteY2" fmla="*/ 0 h 1057358"/>
              <a:gd name="connsiteX3" fmla="*/ 4097224 w 4097224"/>
              <a:gd name="connsiteY3" fmla="*/ 176230 h 1057358"/>
              <a:gd name="connsiteX4" fmla="*/ 4097224 w 4097224"/>
              <a:gd name="connsiteY4" fmla="*/ 881128 h 1057358"/>
              <a:gd name="connsiteX5" fmla="*/ 3920994 w 4097224"/>
              <a:gd name="connsiteY5" fmla="*/ 1057358 h 1057358"/>
              <a:gd name="connsiteX6" fmla="*/ 176230 w 4097224"/>
              <a:gd name="connsiteY6" fmla="*/ 1057358 h 1057358"/>
              <a:gd name="connsiteX7" fmla="*/ 0 w 4097224"/>
              <a:gd name="connsiteY7" fmla="*/ 881128 h 1057358"/>
              <a:gd name="connsiteX8" fmla="*/ 0 w 4097224"/>
              <a:gd name="connsiteY8" fmla="*/ 176230 h 1057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97224" h="1057358">
                <a:moveTo>
                  <a:pt x="0" y="176230"/>
                </a:moveTo>
                <a:cubicBezTo>
                  <a:pt x="0" y="78901"/>
                  <a:pt x="78901" y="0"/>
                  <a:pt x="176230" y="0"/>
                </a:cubicBezTo>
                <a:lnTo>
                  <a:pt x="3920994" y="0"/>
                </a:lnTo>
                <a:cubicBezTo>
                  <a:pt x="4018323" y="0"/>
                  <a:pt x="4097224" y="78901"/>
                  <a:pt x="4097224" y="176230"/>
                </a:cubicBezTo>
                <a:lnTo>
                  <a:pt x="4097224" y="881128"/>
                </a:lnTo>
                <a:cubicBezTo>
                  <a:pt x="4097224" y="978457"/>
                  <a:pt x="4018323" y="1057358"/>
                  <a:pt x="3920994" y="1057358"/>
                </a:cubicBezTo>
                <a:lnTo>
                  <a:pt x="176230" y="1057358"/>
                </a:lnTo>
                <a:cubicBezTo>
                  <a:pt x="78901" y="1057358"/>
                  <a:pt x="0" y="978457"/>
                  <a:pt x="0" y="881128"/>
                </a:cubicBezTo>
                <a:lnTo>
                  <a:pt x="0" y="17623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8776" tIns="120196" rIns="188776" bIns="120196"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Arial" panose="020B0604020202020204" pitchFamily="34" charset="0"/>
                <a:cs typeface="Arial" panose="020B0604020202020204" pitchFamily="34" charset="0"/>
              </a:rPr>
              <a:t>Explore</a:t>
            </a:r>
          </a:p>
        </p:txBody>
      </p:sp>
      <p:sp>
        <p:nvSpPr>
          <p:cNvPr id="9" name="Freeform: Shape 8">
            <a:extLst>
              <a:ext uri="{FF2B5EF4-FFF2-40B4-BE49-F238E27FC236}">
                <a16:creationId xmlns:a16="http://schemas.microsoft.com/office/drawing/2014/main" id="{87E10E3F-F253-4B46-A106-330098EBB21C}"/>
              </a:ext>
            </a:extLst>
          </p:cNvPr>
          <p:cNvSpPr/>
          <p:nvPr/>
        </p:nvSpPr>
        <p:spPr>
          <a:xfrm>
            <a:off x="4502634" y="4428826"/>
            <a:ext cx="7283954" cy="845887"/>
          </a:xfrm>
          <a:custGeom>
            <a:avLst/>
            <a:gdLst>
              <a:gd name="connsiteX0" fmla="*/ 140984 w 845886"/>
              <a:gd name="connsiteY0" fmla="*/ 0 h 7283953"/>
              <a:gd name="connsiteX1" fmla="*/ 704902 w 845886"/>
              <a:gd name="connsiteY1" fmla="*/ 0 h 7283953"/>
              <a:gd name="connsiteX2" fmla="*/ 845886 w 845886"/>
              <a:gd name="connsiteY2" fmla="*/ 140984 h 7283953"/>
              <a:gd name="connsiteX3" fmla="*/ 845886 w 845886"/>
              <a:gd name="connsiteY3" fmla="*/ 7283953 h 7283953"/>
              <a:gd name="connsiteX4" fmla="*/ 845886 w 845886"/>
              <a:gd name="connsiteY4" fmla="*/ 7283953 h 7283953"/>
              <a:gd name="connsiteX5" fmla="*/ 0 w 845886"/>
              <a:gd name="connsiteY5" fmla="*/ 7283953 h 7283953"/>
              <a:gd name="connsiteX6" fmla="*/ 0 w 845886"/>
              <a:gd name="connsiteY6" fmla="*/ 7283953 h 7283953"/>
              <a:gd name="connsiteX7" fmla="*/ 0 w 845886"/>
              <a:gd name="connsiteY7" fmla="*/ 140984 h 7283953"/>
              <a:gd name="connsiteX8" fmla="*/ 140984 w 845886"/>
              <a:gd name="connsiteY8" fmla="*/ 0 h 72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86" h="7283953">
                <a:moveTo>
                  <a:pt x="845886" y="1214021"/>
                </a:moveTo>
                <a:lnTo>
                  <a:pt x="845886" y="6069932"/>
                </a:lnTo>
                <a:cubicBezTo>
                  <a:pt x="845886" y="6740412"/>
                  <a:pt x="838556" y="7283949"/>
                  <a:pt x="829513" y="7283949"/>
                </a:cubicBezTo>
                <a:lnTo>
                  <a:pt x="0" y="7283949"/>
                </a:lnTo>
                <a:lnTo>
                  <a:pt x="0" y="7283949"/>
                </a:lnTo>
                <a:lnTo>
                  <a:pt x="0" y="4"/>
                </a:lnTo>
                <a:lnTo>
                  <a:pt x="0" y="4"/>
                </a:lnTo>
                <a:lnTo>
                  <a:pt x="829513" y="4"/>
                </a:lnTo>
                <a:cubicBezTo>
                  <a:pt x="838556" y="4"/>
                  <a:pt x="845886" y="543541"/>
                  <a:pt x="845886" y="121402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95251" tIns="88918" rIns="136543" bIns="88919" numCol="1" spcCol="1270" anchor="ctr" anchorCtr="0">
            <a:noAutofit/>
          </a:bodyPr>
          <a:lstStyle/>
          <a:p>
            <a:pPr marL="457200" lvl="2" defTabSz="1111250">
              <a:lnSpc>
                <a:spcPct val="90000"/>
              </a:lnSpc>
              <a:spcBef>
                <a:spcPct val="0"/>
              </a:spcBef>
              <a:spcAft>
                <a:spcPct val="15000"/>
              </a:spcAft>
            </a:pPr>
            <a:r>
              <a:rPr lang="en-US" sz="2500" kern="1200" dirty="0">
                <a:latin typeface="Arial" panose="020B0604020202020204" pitchFamily="34" charset="0"/>
                <a:cs typeface="Arial" panose="020B0604020202020204" pitchFamily="34" charset="0"/>
              </a:rPr>
              <a:t>Explore mindfulness techniques</a:t>
            </a:r>
          </a:p>
        </p:txBody>
      </p:sp>
      <p:sp>
        <p:nvSpPr>
          <p:cNvPr id="10" name="Freeform: Shape 9">
            <a:extLst>
              <a:ext uri="{FF2B5EF4-FFF2-40B4-BE49-F238E27FC236}">
                <a16:creationId xmlns:a16="http://schemas.microsoft.com/office/drawing/2014/main" id="{3C7A71BD-D7FF-4ACA-B4C2-72B160A82FE4}"/>
              </a:ext>
            </a:extLst>
          </p:cNvPr>
          <p:cNvSpPr/>
          <p:nvPr/>
        </p:nvSpPr>
        <p:spPr>
          <a:xfrm>
            <a:off x="405411" y="5433317"/>
            <a:ext cx="4097224" cy="1057358"/>
          </a:xfrm>
          <a:custGeom>
            <a:avLst/>
            <a:gdLst>
              <a:gd name="connsiteX0" fmla="*/ 0 w 4097224"/>
              <a:gd name="connsiteY0" fmla="*/ 176230 h 1057358"/>
              <a:gd name="connsiteX1" fmla="*/ 176230 w 4097224"/>
              <a:gd name="connsiteY1" fmla="*/ 0 h 1057358"/>
              <a:gd name="connsiteX2" fmla="*/ 3920994 w 4097224"/>
              <a:gd name="connsiteY2" fmla="*/ 0 h 1057358"/>
              <a:gd name="connsiteX3" fmla="*/ 4097224 w 4097224"/>
              <a:gd name="connsiteY3" fmla="*/ 176230 h 1057358"/>
              <a:gd name="connsiteX4" fmla="*/ 4097224 w 4097224"/>
              <a:gd name="connsiteY4" fmla="*/ 881128 h 1057358"/>
              <a:gd name="connsiteX5" fmla="*/ 3920994 w 4097224"/>
              <a:gd name="connsiteY5" fmla="*/ 1057358 h 1057358"/>
              <a:gd name="connsiteX6" fmla="*/ 176230 w 4097224"/>
              <a:gd name="connsiteY6" fmla="*/ 1057358 h 1057358"/>
              <a:gd name="connsiteX7" fmla="*/ 0 w 4097224"/>
              <a:gd name="connsiteY7" fmla="*/ 881128 h 1057358"/>
              <a:gd name="connsiteX8" fmla="*/ 0 w 4097224"/>
              <a:gd name="connsiteY8" fmla="*/ 176230 h 1057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97224" h="1057358">
                <a:moveTo>
                  <a:pt x="0" y="176230"/>
                </a:moveTo>
                <a:cubicBezTo>
                  <a:pt x="0" y="78901"/>
                  <a:pt x="78901" y="0"/>
                  <a:pt x="176230" y="0"/>
                </a:cubicBezTo>
                <a:lnTo>
                  <a:pt x="3920994" y="0"/>
                </a:lnTo>
                <a:cubicBezTo>
                  <a:pt x="4018323" y="0"/>
                  <a:pt x="4097224" y="78901"/>
                  <a:pt x="4097224" y="176230"/>
                </a:cubicBezTo>
                <a:lnTo>
                  <a:pt x="4097224" y="881128"/>
                </a:lnTo>
                <a:cubicBezTo>
                  <a:pt x="4097224" y="978457"/>
                  <a:pt x="4018323" y="1057358"/>
                  <a:pt x="3920994" y="1057358"/>
                </a:cubicBezTo>
                <a:lnTo>
                  <a:pt x="176230" y="1057358"/>
                </a:lnTo>
                <a:cubicBezTo>
                  <a:pt x="78901" y="1057358"/>
                  <a:pt x="0" y="978457"/>
                  <a:pt x="0" y="881128"/>
                </a:cubicBezTo>
                <a:lnTo>
                  <a:pt x="0" y="17623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8776" tIns="120196" rIns="188776" bIns="120196"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Arial" panose="020B0604020202020204" pitchFamily="34" charset="0"/>
                <a:cs typeface="Arial" panose="020B0604020202020204" pitchFamily="34" charset="0"/>
              </a:rPr>
              <a:t>Identify</a:t>
            </a:r>
          </a:p>
        </p:txBody>
      </p:sp>
      <p:sp>
        <p:nvSpPr>
          <p:cNvPr id="11" name="Freeform: Shape 10">
            <a:extLst>
              <a:ext uri="{FF2B5EF4-FFF2-40B4-BE49-F238E27FC236}">
                <a16:creationId xmlns:a16="http://schemas.microsoft.com/office/drawing/2014/main" id="{5AE2A065-2802-4B03-A849-A698CA1B3ED6}"/>
              </a:ext>
            </a:extLst>
          </p:cNvPr>
          <p:cNvSpPr/>
          <p:nvPr/>
        </p:nvSpPr>
        <p:spPr>
          <a:xfrm>
            <a:off x="4502634" y="5539052"/>
            <a:ext cx="7283954" cy="845887"/>
          </a:xfrm>
          <a:custGeom>
            <a:avLst/>
            <a:gdLst>
              <a:gd name="connsiteX0" fmla="*/ 140984 w 845886"/>
              <a:gd name="connsiteY0" fmla="*/ 0 h 7283953"/>
              <a:gd name="connsiteX1" fmla="*/ 704902 w 845886"/>
              <a:gd name="connsiteY1" fmla="*/ 0 h 7283953"/>
              <a:gd name="connsiteX2" fmla="*/ 845886 w 845886"/>
              <a:gd name="connsiteY2" fmla="*/ 140984 h 7283953"/>
              <a:gd name="connsiteX3" fmla="*/ 845886 w 845886"/>
              <a:gd name="connsiteY3" fmla="*/ 7283953 h 7283953"/>
              <a:gd name="connsiteX4" fmla="*/ 845886 w 845886"/>
              <a:gd name="connsiteY4" fmla="*/ 7283953 h 7283953"/>
              <a:gd name="connsiteX5" fmla="*/ 0 w 845886"/>
              <a:gd name="connsiteY5" fmla="*/ 7283953 h 7283953"/>
              <a:gd name="connsiteX6" fmla="*/ 0 w 845886"/>
              <a:gd name="connsiteY6" fmla="*/ 7283953 h 7283953"/>
              <a:gd name="connsiteX7" fmla="*/ 0 w 845886"/>
              <a:gd name="connsiteY7" fmla="*/ 140984 h 7283953"/>
              <a:gd name="connsiteX8" fmla="*/ 140984 w 845886"/>
              <a:gd name="connsiteY8" fmla="*/ 0 h 72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86" h="7283953">
                <a:moveTo>
                  <a:pt x="845886" y="1214021"/>
                </a:moveTo>
                <a:lnTo>
                  <a:pt x="845886" y="6069932"/>
                </a:lnTo>
                <a:cubicBezTo>
                  <a:pt x="845886" y="6740412"/>
                  <a:pt x="838556" y="7283949"/>
                  <a:pt x="829513" y="7283949"/>
                </a:cubicBezTo>
                <a:lnTo>
                  <a:pt x="0" y="7283949"/>
                </a:lnTo>
                <a:lnTo>
                  <a:pt x="0" y="7283949"/>
                </a:lnTo>
                <a:lnTo>
                  <a:pt x="0" y="4"/>
                </a:lnTo>
                <a:lnTo>
                  <a:pt x="0" y="4"/>
                </a:lnTo>
                <a:lnTo>
                  <a:pt x="829513" y="4"/>
                </a:lnTo>
                <a:cubicBezTo>
                  <a:pt x="838556" y="4"/>
                  <a:pt x="845886" y="543541"/>
                  <a:pt x="845886" y="121402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95251" tIns="88919" rIns="136543" bIns="88918" numCol="1" spcCol="1270" anchor="ctr" anchorCtr="0">
            <a:noAutofit/>
          </a:bodyPr>
          <a:lstStyle/>
          <a:p>
            <a:pPr marL="457200" lvl="2" defTabSz="1111250">
              <a:lnSpc>
                <a:spcPct val="90000"/>
              </a:lnSpc>
              <a:spcBef>
                <a:spcPct val="0"/>
              </a:spcBef>
              <a:spcAft>
                <a:spcPct val="15000"/>
              </a:spcAft>
            </a:pPr>
            <a:r>
              <a:rPr lang="en-US" sz="2500" dirty="0">
                <a:latin typeface="Arial" panose="020B0604020202020204" pitchFamily="34" charset="0"/>
                <a:cs typeface="Arial" panose="020B0604020202020204" pitchFamily="34" charset="0"/>
              </a:rPr>
              <a:t>Identify situations where mindfulness practice can be used</a:t>
            </a:r>
          </a:p>
        </p:txBody>
      </p:sp>
    </p:spTree>
    <p:extLst>
      <p:ext uri="{BB962C8B-B14F-4D97-AF65-F5344CB8AC3E}">
        <p14:creationId xmlns:p14="http://schemas.microsoft.com/office/powerpoint/2010/main" val="2887605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D6A7E-1C6C-A5BA-CC15-7911C7F5BAF3}"/>
              </a:ext>
            </a:extLst>
          </p:cNvPr>
          <p:cNvSpPr>
            <a:spLocks noGrp="1"/>
          </p:cNvSpPr>
          <p:nvPr>
            <p:ph type="title"/>
          </p:nvPr>
        </p:nvSpPr>
        <p:spPr/>
        <p:txBody>
          <a:bodyPr/>
          <a:lstStyle/>
          <a:p>
            <a:r>
              <a:rPr lang="en-US" dirty="0">
                <a:latin typeface="Arial"/>
                <a:cs typeface="Arial"/>
              </a:rPr>
              <a:t>Objectives</a:t>
            </a:r>
          </a:p>
        </p:txBody>
      </p:sp>
      <p:sp>
        <p:nvSpPr>
          <p:cNvPr id="5" name="Freeform: Shape 4">
            <a:extLst>
              <a:ext uri="{FF2B5EF4-FFF2-40B4-BE49-F238E27FC236}">
                <a16:creationId xmlns:a16="http://schemas.microsoft.com/office/drawing/2014/main" id="{073110D5-884A-A9F4-DEC5-9DF19F7951A6}"/>
              </a:ext>
            </a:extLst>
          </p:cNvPr>
          <p:cNvSpPr/>
          <p:nvPr/>
        </p:nvSpPr>
        <p:spPr>
          <a:xfrm>
            <a:off x="405411" y="2102637"/>
            <a:ext cx="4097224" cy="1057358"/>
          </a:xfrm>
          <a:custGeom>
            <a:avLst/>
            <a:gdLst>
              <a:gd name="connsiteX0" fmla="*/ 0 w 4097224"/>
              <a:gd name="connsiteY0" fmla="*/ 176230 h 1057358"/>
              <a:gd name="connsiteX1" fmla="*/ 176230 w 4097224"/>
              <a:gd name="connsiteY1" fmla="*/ 0 h 1057358"/>
              <a:gd name="connsiteX2" fmla="*/ 3920994 w 4097224"/>
              <a:gd name="connsiteY2" fmla="*/ 0 h 1057358"/>
              <a:gd name="connsiteX3" fmla="*/ 4097224 w 4097224"/>
              <a:gd name="connsiteY3" fmla="*/ 176230 h 1057358"/>
              <a:gd name="connsiteX4" fmla="*/ 4097224 w 4097224"/>
              <a:gd name="connsiteY4" fmla="*/ 881128 h 1057358"/>
              <a:gd name="connsiteX5" fmla="*/ 3920994 w 4097224"/>
              <a:gd name="connsiteY5" fmla="*/ 1057358 h 1057358"/>
              <a:gd name="connsiteX6" fmla="*/ 176230 w 4097224"/>
              <a:gd name="connsiteY6" fmla="*/ 1057358 h 1057358"/>
              <a:gd name="connsiteX7" fmla="*/ 0 w 4097224"/>
              <a:gd name="connsiteY7" fmla="*/ 881128 h 1057358"/>
              <a:gd name="connsiteX8" fmla="*/ 0 w 4097224"/>
              <a:gd name="connsiteY8" fmla="*/ 176230 h 1057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97224" h="1057358">
                <a:moveTo>
                  <a:pt x="0" y="176230"/>
                </a:moveTo>
                <a:cubicBezTo>
                  <a:pt x="0" y="78901"/>
                  <a:pt x="78901" y="0"/>
                  <a:pt x="176230" y="0"/>
                </a:cubicBezTo>
                <a:lnTo>
                  <a:pt x="3920994" y="0"/>
                </a:lnTo>
                <a:cubicBezTo>
                  <a:pt x="4018323" y="0"/>
                  <a:pt x="4097224" y="78901"/>
                  <a:pt x="4097224" y="176230"/>
                </a:cubicBezTo>
                <a:lnTo>
                  <a:pt x="4097224" y="881128"/>
                </a:lnTo>
                <a:cubicBezTo>
                  <a:pt x="4097224" y="978457"/>
                  <a:pt x="4018323" y="1057358"/>
                  <a:pt x="3920994" y="1057358"/>
                </a:cubicBezTo>
                <a:lnTo>
                  <a:pt x="176230" y="1057358"/>
                </a:lnTo>
                <a:cubicBezTo>
                  <a:pt x="78901" y="1057358"/>
                  <a:pt x="0" y="978457"/>
                  <a:pt x="0" y="881128"/>
                </a:cubicBezTo>
                <a:lnTo>
                  <a:pt x="0" y="17623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8776" tIns="120196" rIns="188776" bIns="120196"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Arial" panose="020B0604020202020204" pitchFamily="34" charset="0"/>
                <a:cs typeface="Arial" panose="020B0604020202020204" pitchFamily="34" charset="0"/>
              </a:rPr>
              <a:t>Define</a:t>
            </a:r>
          </a:p>
        </p:txBody>
      </p:sp>
      <p:sp>
        <p:nvSpPr>
          <p:cNvPr id="4" name="Freeform: Shape 3">
            <a:extLst>
              <a:ext uri="{FF2B5EF4-FFF2-40B4-BE49-F238E27FC236}">
                <a16:creationId xmlns:a16="http://schemas.microsoft.com/office/drawing/2014/main" id="{529CCA20-A7F2-0A25-D230-C6CD89AFD53B}"/>
              </a:ext>
            </a:extLst>
          </p:cNvPr>
          <p:cNvSpPr/>
          <p:nvPr/>
        </p:nvSpPr>
        <p:spPr>
          <a:xfrm>
            <a:off x="4502634" y="2208373"/>
            <a:ext cx="7283954" cy="845887"/>
          </a:xfrm>
          <a:custGeom>
            <a:avLst/>
            <a:gdLst>
              <a:gd name="connsiteX0" fmla="*/ 140984 w 845886"/>
              <a:gd name="connsiteY0" fmla="*/ 0 h 7283953"/>
              <a:gd name="connsiteX1" fmla="*/ 704902 w 845886"/>
              <a:gd name="connsiteY1" fmla="*/ 0 h 7283953"/>
              <a:gd name="connsiteX2" fmla="*/ 845886 w 845886"/>
              <a:gd name="connsiteY2" fmla="*/ 140984 h 7283953"/>
              <a:gd name="connsiteX3" fmla="*/ 845886 w 845886"/>
              <a:gd name="connsiteY3" fmla="*/ 7283953 h 7283953"/>
              <a:gd name="connsiteX4" fmla="*/ 845886 w 845886"/>
              <a:gd name="connsiteY4" fmla="*/ 7283953 h 7283953"/>
              <a:gd name="connsiteX5" fmla="*/ 0 w 845886"/>
              <a:gd name="connsiteY5" fmla="*/ 7283953 h 7283953"/>
              <a:gd name="connsiteX6" fmla="*/ 0 w 845886"/>
              <a:gd name="connsiteY6" fmla="*/ 7283953 h 7283953"/>
              <a:gd name="connsiteX7" fmla="*/ 0 w 845886"/>
              <a:gd name="connsiteY7" fmla="*/ 140984 h 7283953"/>
              <a:gd name="connsiteX8" fmla="*/ 140984 w 845886"/>
              <a:gd name="connsiteY8" fmla="*/ 0 h 72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86" h="7283953">
                <a:moveTo>
                  <a:pt x="845886" y="1214021"/>
                </a:moveTo>
                <a:lnTo>
                  <a:pt x="845886" y="6069932"/>
                </a:lnTo>
                <a:cubicBezTo>
                  <a:pt x="845886" y="6740412"/>
                  <a:pt x="838556" y="7283949"/>
                  <a:pt x="829513" y="7283949"/>
                </a:cubicBezTo>
                <a:lnTo>
                  <a:pt x="0" y="7283949"/>
                </a:lnTo>
                <a:lnTo>
                  <a:pt x="0" y="7283949"/>
                </a:lnTo>
                <a:lnTo>
                  <a:pt x="0" y="4"/>
                </a:lnTo>
                <a:lnTo>
                  <a:pt x="0" y="4"/>
                </a:lnTo>
                <a:lnTo>
                  <a:pt x="829513" y="4"/>
                </a:lnTo>
                <a:cubicBezTo>
                  <a:pt x="838556" y="4"/>
                  <a:pt x="845886" y="543541"/>
                  <a:pt x="845886" y="121402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95251" tIns="88918" rIns="136543" bIns="88919" numCol="1" spcCol="1270" anchor="ctr" anchorCtr="0">
            <a:noAutofit/>
          </a:bodyPr>
          <a:lstStyle/>
          <a:p>
            <a:pPr marL="457200" lvl="2" defTabSz="1111250">
              <a:lnSpc>
                <a:spcPct val="90000"/>
              </a:lnSpc>
              <a:spcBef>
                <a:spcPct val="0"/>
              </a:spcBef>
              <a:spcAft>
                <a:spcPct val="15000"/>
              </a:spcAft>
            </a:pPr>
            <a:r>
              <a:rPr lang="en-US" sz="2500" kern="1200" dirty="0">
                <a:latin typeface="Arial" panose="020B0604020202020204" pitchFamily="34" charset="0"/>
                <a:cs typeface="Arial" panose="020B0604020202020204" pitchFamily="34" charset="0"/>
              </a:rPr>
              <a:t>Define mindfulness</a:t>
            </a:r>
          </a:p>
        </p:txBody>
      </p:sp>
      <p:sp>
        <p:nvSpPr>
          <p:cNvPr id="7" name="Freeform: Shape 6">
            <a:extLst>
              <a:ext uri="{FF2B5EF4-FFF2-40B4-BE49-F238E27FC236}">
                <a16:creationId xmlns:a16="http://schemas.microsoft.com/office/drawing/2014/main" id="{353A23CE-C335-538C-9633-36FCC432414B}"/>
              </a:ext>
            </a:extLst>
          </p:cNvPr>
          <p:cNvSpPr/>
          <p:nvPr/>
        </p:nvSpPr>
        <p:spPr>
          <a:xfrm>
            <a:off x="405411" y="3212863"/>
            <a:ext cx="4097224" cy="1057358"/>
          </a:xfrm>
          <a:custGeom>
            <a:avLst/>
            <a:gdLst>
              <a:gd name="connsiteX0" fmla="*/ 0 w 4097224"/>
              <a:gd name="connsiteY0" fmla="*/ 176230 h 1057358"/>
              <a:gd name="connsiteX1" fmla="*/ 176230 w 4097224"/>
              <a:gd name="connsiteY1" fmla="*/ 0 h 1057358"/>
              <a:gd name="connsiteX2" fmla="*/ 3920994 w 4097224"/>
              <a:gd name="connsiteY2" fmla="*/ 0 h 1057358"/>
              <a:gd name="connsiteX3" fmla="*/ 4097224 w 4097224"/>
              <a:gd name="connsiteY3" fmla="*/ 176230 h 1057358"/>
              <a:gd name="connsiteX4" fmla="*/ 4097224 w 4097224"/>
              <a:gd name="connsiteY4" fmla="*/ 881128 h 1057358"/>
              <a:gd name="connsiteX5" fmla="*/ 3920994 w 4097224"/>
              <a:gd name="connsiteY5" fmla="*/ 1057358 h 1057358"/>
              <a:gd name="connsiteX6" fmla="*/ 176230 w 4097224"/>
              <a:gd name="connsiteY6" fmla="*/ 1057358 h 1057358"/>
              <a:gd name="connsiteX7" fmla="*/ 0 w 4097224"/>
              <a:gd name="connsiteY7" fmla="*/ 881128 h 1057358"/>
              <a:gd name="connsiteX8" fmla="*/ 0 w 4097224"/>
              <a:gd name="connsiteY8" fmla="*/ 176230 h 1057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97224" h="1057358">
                <a:moveTo>
                  <a:pt x="0" y="176230"/>
                </a:moveTo>
                <a:cubicBezTo>
                  <a:pt x="0" y="78901"/>
                  <a:pt x="78901" y="0"/>
                  <a:pt x="176230" y="0"/>
                </a:cubicBezTo>
                <a:lnTo>
                  <a:pt x="3920994" y="0"/>
                </a:lnTo>
                <a:cubicBezTo>
                  <a:pt x="4018323" y="0"/>
                  <a:pt x="4097224" y="78901"/>
                  <a:pt x="4097224" y="176230"/>
                </a:cubicBezTo>
                <a:lnTo>
                  <a:pt x="4097224" y="881128"/>
                </a:lnTo>
                <a:cubicBezTo>
                  <a:pt x="4097224" y="978457"/>
                  <a:pt x="4018323" y="1057358"/>
                  <a:pt x="3920994" y="1057358"/>
                </a:cubicBezTo>
                <a:lnTo>
                  <a:pt x="176230" y="1057358"/>
                </a:lnTo>
                <a:cubicBezTo>
                  <a:pt x="78901" y="1057358"/>
                  <a:pt x="0" y="978457"/>
                  <a:pt x="0" y="881128"/>
                </a:cubicBezTo>
                <a:lnTo>
                  <a:pt x="0" y="17623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8776" tIns="120196" rIns="188776" bIns="120196"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Arial" panose="020B0604020202020204" pitchFamily="34" charset="0"/>
                <a:cs typeface="Arial" panose="020B0604020202020204" pitchFamily="34" charset="0"/>
              </a:rPr>
              <a:t>Understand</a:t>
            </a:r>
          </a:p>
        </p:txBody>
      </p:sp>
      <p:sp>
        <p:nvSpPr>
          <p:cNvPr id="6" name="Freeform: Shape 5">
            <a:extLst>
              <a:ext uri="{FF2B5EF4-FFF2-40B4-BE49-F238E27FC236}">
                <a16:creationId xmlns:a16="http://schemas.microsoft.com/office/drawing/2014/main" id="{D7D974EA-DD11-4E84-C0D4-1D6B9490988E}"/>
              </a:ext>
            </a:extLst>
          </p:cNvPr>
          <p:cNvSpPr/>
          <p:nvPr/>
        </p:nvSpPr>
        <p:spPr>
          <a:xfrm>
            <a:off x="4502634" y="3318600"/>
            <a:ext cx="7283954" cy="845887"/>
          </a:xfrm>
          <a:custGeom>
            <a:avLst/>
            <a:gdLst>
              <a:gd name="connsiteX0" fmla="*/ 140984 w 845886"/>
              <a:gd name="connsiteY0" fmla="*/ 0 h 7283953"/>
              <a:gd name="connsiteX1" fmla="*/ 704902 w 845886"/>
              <a:gd name="connsiteY1" fmla="*/ 0 h 7283953"/>
              <a:gd name="connsiteX2" fmla="*/ 845886 w 845886"/>
              <a:gd name="connsiteY2" fmla="*/ 140984 h 7283953"/>
              <a:gd name="connsiteX3" fmla="*/ 845886 w 845886"/>
              <a:gd name="connsiteY3" fmla="*/ 7283953 h 7283953"/>
              <a:gd name="connsiteX4" fmla="*/ 845886 w 845886"/>
              <a:gd name="connsiteY4" fmla="*/ 7283953 h 7283953"/>
              <a:gd name="connsiteX5" fmla="*/ 0 w 845886"/>
              <a:gd name="connsiteY5" fmla="*/ 7283953 h 7283953"/>
              <a:gd name="connsiteX6" fmla="*/ 0 w 845886"/>
              <a:gd name="connsiteY6" fmla="*/ 7283953 h 7283953"/>
              <a:gd name="connsiteX7" fmla="*/ 0 w 845886"/>
              <a:gd name="connsiteY7" fmla="*/ 140984 h 7283953"/>
              <a:gd name="connsiteX8" fmla="*/ 140984 w 845886"/>
              <a:gd name="connsiteY8" fmla="*/ 0 h 72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86" h="7283953">
                <a:moveTo>
                  <a:pt x="845886" y="1214021"/>
                </a:moveTo>
                <a:lnTo>
                  <a:pt x="845886" y="6069932"/>
                </a:lnTo>
                <a:cubicBezTo>
                  <a:pt x="845886" y="6740412"/>
                  <a:pt x="838556" y="7283949"/>
                  <a:pt x="829513" y="7283949"/>
                </a:cubicBezTo>
                <a:lnTo>
                  <a:pt x="0" y="7283949"/>
                </a:lnTo>
                <a:lnTo>
                  <a:pt x="0" y="7283949"/>
                </a:lnTo>
                <a:lnTo>
                  <a:pt x="0" y="4"/>
                </a:lnTo>
                <a:lnTo>
                  <a:pt x="0" y="4"/>
                </a:lnTo>
                <a:lnTo>
                  <a:pt x="829513" y="4"/>
                </a:lnTo>
                <a:cubicBezTo>
                  <a:pt x="838556" y="4"/>
                  <a:pt x="845886" y="543541"/>
                  <a:pt x="845886" y="121402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95251" tIns="88918" rIns="136543" bIns="88919" numCol="1" spcCol="1270" anchor="ctr" anchorCtr="0">
            <a:noAutofit/>
          </a:bodyPr>
          <a:lstStyle/>
          <a:p>
            <a:pPr marL="457200" lvl="2" defTabSz="1111250">
              <a:lnSpc>
                <a:spcPct val="90000"/>
              </a:lnSpc>
              <a:spcBef>
                <a:spcPct val="0"/>
              </a:spcBef>
              <a:spcAft>
                <a:spcPct val="15000"/>
              </a:spcAft>
            </a:pPr>
            <a:r>
              <a:rPr lang="en-US" sz="2500" kern="1200" dirty="0">
                <a:latin typeface="Arial" panose="020B0604020202020204" pitchFamily="34" charset="0"/>
                <a:cs typeface="Arial" panose="020B0604020202020204" pitchFamily="34" charset="0"/>
              </a:rPr>
              <a:t>Understand the positive impacts of mindfulness</a:t>
            </a:r>
          </a:p>
        </p:txBody>
      </p:sp>
      <p:sp>
        <p:nvSpPr>
          <p:cNvPr id="9" name="Freeform: Shape 8">
            <a:extLst>
              <a:ext uri="{FF2B5EF4-FFF2-40B4-BE49-F238E27FC236}">
                <a16:creationId xmlns:a16="http://schemas.microsoft.com/office/drawing/2014/main" id="{A42B42AC-A902-A5B6-E7B5-CF1BA98B75AC}"/>
              </a:ext>
            </a:extLst>
          </p:cNvPr>
          <p:cNvSpPr/>
          <p:nvPr/>
        </p:nvSpPr>
        <p:spPr>
          <a:xfrm>
            <a:off x="405411" y="4323090"/>
            <a:ext cx="4097224" cy="1057358"/>
          </a:xfrm>
          <a:custGeom>
            <a:avLst/>
            <a:gdLst>
              <a:gd name="connsiteX0" fmla="*/ 0 w 4097224"/>
              <a:gd name="connsiteY0" fmla="*/ 176230 h 1057358"/>
              <a:gd name="connsiteX1" fmla="*/ 176230 w 4097224"/>
              <a:gd name="connsiteY1" fmla="*/ 0 h 1057358"/>
              <a:gd name="connsiteX2" fmla="*/ 3920994 w 4097224"/>
              <a:gd name="connsiteY2" fmla="*/ 0 h 1057358"/>
              <a:gd name="connsiteX3" fmla="*/ 4097224 w 4097224"/>
              <a:gd name="connsiteY3" fmla="*/ 176230 h 1057358"/>
              <a:gd name="connsiteX4" fmla="*/ 4097224 w 4097224"/>
              <a:gd name="connsiteY4" fmla="*/ 881128 h 1057358"/>
              <a:gd name="connsiteX5" fmla="*/ 3920994 w 4097224"/>
              <a:gd name="connsiteY5" fmla="*/ 1057358 h 1057358"/>
              <a:gd name="connsiteX6" fmla="*/ 176230 w 4097224"/>
              <a:gd name="connsiteY6" fmla="*/ 1057358 h 1057358"/>
              <a:gd name="connsiteX7" fmla="*/ 0 w 4097224"/>
              <a:gd name="connsiteY7" fmla="*/ 881128 h 1057358"/>
              <a:gd name="connsiteX8" fmla="*/ 0 w 4097224"/>
              <a:gd name="connsiteY8" fmla="*/ 176230 h 1057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97224" h="1057358">
                <a:moveTo>
                  <a:pt x="0" y="176230"/>
                </a:moveTo>
                <a:cubicBezTo>
                  <a:pt x="0" y="78901"/>
                  <a:pt x="78901" y="0"/>
                  <a:pt x="176230" y="0"/>
                </a:cubicBezTo>
                <a:lnTo>
                  <a:pt x="3920994" y="0"/>
                </a:lnTo>
                <a:cubicBezTo>
                  <a:pt x="4018323" y="0"/>
                  <a:pt x="4097224" y="78901"/>
                  <a:pt x="4097224" y="176230"/>
                </a:cubicBezTo>
                <a:lnTo>
                  <a:pt x="4097224" y="881128"/>
                </a:lnTo>
                <a:cubicBezTo>
                  <a:pt x="4097224" y="978457"/>
                  <a:pt x="4018323" y="1057358"/>
                  <a:pt x="3920994" y="1057358"/>
                </a:cubicBezTo>
                <a:lnTo>
                  <a:pt x="176230" y="1057358"/>
                </a:lnTo>
                <a:cubicBezTo>
                  <a:pt x="78901" y="1057358"/>
                  <a:pt x="0" y="978457"/>
                  <a:pt x="0" y="881128"/>
                </a:cubicBezTo>
                <a:lnTo>
                  <a:pt x="0" y="17623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8776" tIns="120196" rIns="188776" bIns="120196"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Arial" panose="020B0604020202020204" pitchFamily="34" charset="0"/>
                <a:cs typeface="Arial" panose="020B0604020202020204" pitchFamily="34" charset="0"/>
              </a:rPr>
              <a:t>Explore</a:t>
            </a:r>
          </a:p>
        </p:txBody>
      </p:sp>
      <p:sp>
        <p:nvSpPr>
          <p:cNvPr id="8" name="Freeform: Shape 7">
            <a:extLst>
              <a:ext uri="{FF2B5EF4-FFF2-40B4-BE49-F238E27FC236}">
                <a16:creationId xmlns:a16="http://schemas.microsoft.com/office/drawing/2014/main" id="{26583964-C1D4-CAA4-00D1-22CD6701757A}"/>
              </a:ext>
            </a:extLst>
          </p:cNvPr>
          <p:cNvSpPr/>
          <p:nvPr/>
        </p:nvSpPr>
        <p:spPr>
          <a:xfrm>
            <a:off x="4502634" y="4428826"/>
            <a:ext cx="7283954" cy="845887"/>
          </a:xfrm>
          <a:custGeom>
            <a:avLst/>
            <a:gdLst>
              <a:gd name="connsiteX0" fmla="*/ 140984 w 845886"/>
              <a:gd name="connsiteY0" fmla="*/ 0 h 7283953"/>
              <a:gd name="connsiteX1" fmla="*/ 704902 w 845886"/>
              <a:gd name="connsiteY1" fmla="*/ 0 h 7283953"/>
              <a:gd name="connsiteX2" fmla="*/ 845886 w 845886"/>
              <a:gd name="connsiteY2" fmla="*/ 140984 h 7283953"/>
              <a:gd name="connsiteX3" fmla="*/ 845886 w 845886"/>
              <a:gd name="connsiteY3" fmla="*/ 7283953 h 7283953"/>
              <a:gd name="connsiteX4" fmla="*/ 845886 w 845886"/>
              <a:gd name="connsiteY4" fmla="*/ 7283953 h 7283953"/>
              <a:gd name="connsiteX5" fmla="*/ 0 w 845886"/>
              <a:gd name="connsiteY5" fmla="*/ 7283953 h 7283953"/>
              <a:gd name="connsiteX6" fmla="*/ 0 w 845886"/>
              <a:gd name="connsiteY6" fmla="*/ 7283953 h 7283953"/>
              <a:gd name="connsiteX7" fmla="*/ 0 w 845886"/>
              <a:gd name="connsiteY7" fmla="*/ 140984 h 7283953"/>
              <a:gd name="connsiteX8" fmla="*/ 140984 w 845886"/>
              <a:gd name="connsiteY8" fmla="*/ 0 h 72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86" h="7283953">
                <a:moveTo>
                  <a:pt x="845886" y="1214021"/>
                </a:moveTo>
                <a:lnTo>
                  <a:pt x="845886" y="6069932"/>
                </a:lnTo>
                <a:cubicBezTo>
                  <a:pt x="845886" y="6740412"/>
                  <a:pt x="838556" y="7283949"/>
                  <a:pt x="829513" y="7283949"/>
                </a:cubicBezTo>
                <a:lnTo>
                  <a:pt x="0" y="7283949"/>
                </a:lnTo>
                <a:lnTo>
                  <a:pt x="0" y="7283949"/>
                </a:lnTo>
                <a:lnTo>
                  <a:pt x="0" y="4"/>
                </a:lnTo>
                <a:lnTo>
                  <a:pt x="0" y="4"/>
                </a:lnTo>
                <a:lnTo>
                  <a:pt x="829513" y="4"/>
                </a:lnTo>
                <a:cubicBezTo>
                  <a:pt x="838556" y="4"/>
                  <a:pt x="845886" y="543541"/>
                  <a:pt x="845886" y="121402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95251" tIns="88918" rIns="136543" bIns="88919" numCol="1" spcCol="1270" anchor="ctr" anchorCtr="0">
            <a:noAutofit/>
          </a:bodyPr>
          <a:lstStyle/>
          <a:p>
            <a:pPr marL="457200" lvl="2" defTabSz="1111250">
              <a:lnSpc>
                <a:spcPct val="90000"/>
              </a:lnSpc>
              <a:spcBef>
                <a:spcPct val="0"/>
              </a:spcBef>
              <a:spcAft>
                <a:spcPct val="15000"/>
              </a:spcAft>
            </a:pPr>
            <a:r>
              <a:rPr lang="en-US" sz="2500" kern="1200" dirty="0">
                <a:latin typeface="Arial" panose="020B0604020202020204" pitchFamily="34" charset="0"/>
                <a:cs typeface="Arial" panose="020B0604020202020204" pitchFamily="34" charset="0"/>
              </a:rPr>
              <a:t>Explore mindfulness techniques</a:t>
            </a:r>
          </a:p>
        </p:txBody>
      </p:sp>
      <p:sp>
        <p:nvSpPr>
          <p:cNvPr id="11" name="Freeform: Shape 10">
            <a:extLst>
              <a:ext uri="{FF2B5EF4-FFF2-40B4-BE49-F238E27FC236}">
                <a16:creationId xmlns:a16="http://schemas.microsoft.com/office/drawing/2014/main" id="{05EF9E2D-7C59-CE0E-1ACC-AECE964E7F9F}"/>
              </a:ext>
            </a:extLst>
          </p:cNvPr>
          <p:cNvSpPr/>
          <p:nvPr/>
        </p:nvSpPr>
        <p:spPr>
          <a:xfrm>
            <a:off x="405411" y="5433317"/>
            <a:ext cx="4097224" cy="1057358"/>
          </a:xfrm>
          <a:custGeom>
            <a:avLst/>
            <a:gdLst>
              <a:gd name="connsiteX0" fmla="*/ 0 w 4097224"/>
              <a:gd name="connsiteY0" fmla="*/ 176230 h 1057358"/>
              <a:gd name="connsiteX1" fmla="*/ 176230 w 4097224"/>
              <a:gd name="connsiteY1" fmla="*/ 0 h 1057358"/>
              <a:gd name="connsiteX2" fmla="*/ 3920994 w 4097224"/>
              <a:gd name="connsiteY2" fmla="*/ 0 h 1057358"/>
              <a:gd name="connsiteX3" fmla="*/ 4097224 w 4097224"/>
              <a:gd name="connsiteY3" fmla="*/ 176230 h 1057358"/>
              <a:gd name="connsiteX4" fmla="*/ 4097224 w 4097224"/>
              <a:gd name="connsiteY4" fmla="*/ 881128 h 1057358"/>
              <a:gd name="connsiteX5" fmla="*/ 3920994 w 4097224"/>
              <a:gd name="connsiteY5" fmla="*/ 1057358 h 1057358"/>
              <a:gd name="connsiteX6" fmla="*/ 176230 w 4097224"/>
              <a:gd name="connsiteY6" fmla="*/ 1057358 h 1057358"/>
              <a:gd name="connsiteX7" fmla="*/ 0 w 4097224"/>
              <a:gd name="connsiteY7" fmla="*/ 881128 h 1057358"/>
              <a:gd name="connsiteX8" fmla="*/ 0 w 4097224"/>
              <a:gd name="connsiteY8" fmla="*/ 176230 h 1057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97224" h="1057358">
                <a:moveTo>
                  <a:pt x="0" y="176230"/>
                </a:moveTo>
                <a:cubicBezTo>
                  <a:pt x="0" y="78901"/>
                  <a:pt x="78901" y="0"/>
                  <a:pt x="176230" y="0"/>
                </a:cubicBezTo>
                <a:lnTo>
                  <a:pt x="3920994" y="0"/>
                </a:lnTo>
                <a:cubicBezTo>
                  <a:pt x="4018323" y="0"/>
                  <a:pt x="4097224" y="78901"/>
                  <a:pt x="4097224" y="176230"/>
                </a:cubicBezTo>
                <a:lnTo>
                  <a:pt x="4097224" y="881128"/>
                </a:lnTo>
                <a:cubicBezTo>
                  <a:pt x="4097224" y="978457"/>
                  <a:pt x="4018323" y="1057358"/>
                  <a:pt x="3920994" y="1057358"/>
                </a:cubicBezTo>
                <a:lnTo>
                  <a:pt x="176230" y="1057358"/>
                </a:lnTo>
                <a:cubicBezTo>
                  <a:pt x="78901" y="1057358"/>
                  <a:pt x="0" y="978457"/>
                  <a:pt x="0" y="881128"/>
                </a:cubicBezTo>
                <a:lnTo>
                  <a:pt x="0" y="17623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88776" tIns="120196" rIns="188776" bIns="120196" numCol="1" spcCol="1270" anchor="ctr" anchorCtr="0">
            <a:noAutofit/>
          </a:bodyPr>
          <a:lstStyle/>
          <a:p>
            <a:pPr marL="0" lvl="0" indent="0" algn="ctr" defTabSz="1600200">
              <a:lnSpc>
                <a:spcPct val="90000"/>
              </a:lnSpc>
              <a:spcBef>
                <a:spcPct val="0"/>
              </a:spcBef>
              <a:spcAft>
                <a:spcPct val="35000"/>
              </a:spcAft>
              <a:buNone/>
            </a:pPr>
            <a:r>
              <a:rPr lang="en-US" sz="3600" kern="1200" dirty="0">
                <a:latin typeface="Arial" panose="020B0604020202020204" pitchFamily="34" charset="0"/>
                <a:cs typeface="Arial" panose="020B0604020202020204" pitchFamily="34" charset="0"/>
              </a:rPr>
              <a:t>Identify</a:t>
            </a:r>
          </a:p>
        </p:txBody>
      </p:sp>
      <p:sp>
        <p:nvSpPr>
          <p:cNvPr id="10" name="Freeform: Shape 9">
            <a:extLst>
              <a:ext uri="{FF2B5EF4-FFF2-40B4-BE49-F238E27FC236}">
                <a16:creationId xmlns:a16="http://schemas.microsoft.com/office/drawing/2014/main" id="{FB1EABC9-1482-ED5A-F01D-3AB45D033699}"/>
              </a:ext>
            </a:extLst>
          </p:cNvPr>
          <p:cNvSpPr/>
          <p:nvPr/>
        </p:nvSpPr>
        <p:spPr>
          <a:xfrm>
            <a:off x="4502634" y="5539052"/>
            <a:ext cx="7283954" cy="845887"/>
          </a:xfrm>
          <a:custGeom>
            <a:avLst/>
            <a:gdLst>
              <a:gd name="connsiteX0" fmla="*/ 140984 w 845886"/>
              <a:gd name="connsiteY0" fmla="*/ 0 h 7283953"/>
              <a:gd name="connsiteX1" fmla="*/ 704902 w 845886"/>
              <a:gd name="connsiteY1" fmla="*/ 0 h 7283953"/>
              <a:gd name="connsiteX2" fmla="*/ 845886 w 845886"/>
              <a:gd name="connsiteY2" fmla="*/ 140984 h 7283953"/>
              <a:gd name="connsiteX3" fmla="*/ 845886 w 845886"/>
              <a:gd name="connsiteY3" fmla="*/ 7283953 h 7283953"/>
              <a:gd name="connsiteX4" fmla="*/ 845886 w 845886"/>
              <a:gd name="connsiteY4" fmla="*/ 7283953 h 7283953"/>
              <a:gd name="connsiteX5" fmla="*/ 0 w 845886"/>
              <a:gd name="connsiteY5" fmla="*/ 7283953 h 7283953"/>
              <a:gd name="connsiteX6" fmla="*/ 0 w 845886"/>
              <a:gd name="connsiteY6" fmla="*/ 7283953 h 7283953"/>
              <a:gd name="connsiteX7" fmla="*/ 0 w 845886"/>
              <a:gd name="connsiteY7" fmla="*/ 140984 h 7283953"/>
              <a:gd name="connsiteX8" fmla="*/ 140984 w 845886"/>
              <a:gd name="connsiteY8" fmla="*/ 0 h 7283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45886" h="7283953">
                <a:moveTo>
                  <a:pt x="845886" y="1214021"/>
                </a:moveTo>
                <a:lnTo>
                  <a:pt x="845886" y="6069932"/>
                </a:lnTo>
                <a:cubicBezTo>
                  <a:pt x="845886" y="6740412"/>
                  <a:pt x="838556" y="7283949"/>
                  <a:pt x="829513" y="7283949"/>
                </a:cubicBezTo>
                <a:lnTo>
                  <a:pt x="0" y="7283949"/>
                </a:lnTo>
                <a:lnTo>
                  <a:pt x="0" y="7283949"/>
                </a:lnTo>
                <a:lnTo>
                  <a:pt x="0" y="4"/>
                </a:lnTo>
                <a:lnTo>
                  <a:pt x="0" y="4"/>
                </a:lnTo>
                <a:lnTo>
                  <a:pt x="829513" y="4"/>
                </a:lnTo>
                <a:cubicBezTo>
                  <a:pt x="838556" y="4"/>
                  <a:pt x="845886" y="543541"/>
                  <a:pt x="845886" y="1214021"/>
                </a:cubicBez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95251" tIns="88919" rIns="136543" bIns="88918" numCol="1" spcCol="1270" anchor="ctr" anchorCtr="0">
            <a:noAutofit/>
          </a:bodyPr>
          <a:lstStyle/>
          <a:p>
            <a:pPr marL="457200" lvl="2" defTabSz="1111250">
              <a:lnSpc>
                <a:spcPct val="90000"/>
              </a:lnSpc>
              <a:spcBef>
                <a:spcPct val="0"/>
              </a:spcBef>
              <a:spcAft>
                <a:spcPct val="15000"/>
              </a:spcAft>
            </a:pPr>
            <a:r>
              <a:rPr lang="en-US" sz="2500" kern="1200" dirty="0">
                <a:latin typeface="Arial" panose="020B0604020202020204" pitchFamily="34" charset="0"/>
                <a:cs typeface="Arial" panose="020B0604020202020204" pitchFamily="34" charset="0"/>
              </a:rPr>
              <a:t>Identify situations where mindfulness practice can be used</a:t>
            </a:r>
          </a:p>
        </p:txBody>
      </p:sp>
    </p:spTree>
    <p:extLst>
      <p:ext uri="{BB962C8B-B14F-4D97-AF65-F5344CB8AC3E}">
        <p14:creationId xmlns:p14="http://schemas.microsoft.com/office/powerpoint/2010/main" val="1764845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91162-7846-A2F2-4219-42B922ACF7FA}"/>
              </a:ext>
            </a:extLst>
          </p:cNvPr>
          <p:cNvSpPr>
            <a:spLocks noGrp="1"/>
          </p:cNvSpPr>
          <p:nvPr>
            <p:ph type="title"/>
          </p:nvPr>
        </p:nvSpPr>
        <p:spPr>
          <a:xfrm>
            <a:off x="210670" y="387537"/>
            <a:ext cx="6636657" cy="1325563"/>
          </a:xfrm>
        </p:spPr>
        <p:txBody>
          <a:bodyPr/>
          <a:lstStyle/>
          <a:p>
            <a:r>
              <a:rPr lang="en-US" sz="4400" dirty="0">
                <a:latin typeface="Arial"/>
                <a:cs typeface="Arial"/>
              </a:rPr>
              <a:t>What Is Mindfulness?</a:t>
            </a:r>
            <a:endParaRPr lang="en-US" dirty="0">
              <a:latin typeface="Arial"/>
              <a:cs typeface="Arial"/>
            </a:endParaRPr>
          </a:p>
        </p:txBody>
      </p:sp>
      <p:sp>
        <p:nvSpPr>
          <p:cNvPr id="3" name="Content Placeholder 2">
            <a:extLst>
              <a:ext uri="{FF2B5EF4-FFF2-40B4-BE49-F238E27FC236}">
                <a16:creationId xmlns:a16="http://schemas.microsoft.com/office/drawing/2014/main" id="{CEE269B5-B719-B32C-71AB-C5DDDD175626}"/>
              </a:ext>
            </a:extLst>
          </p:cNvPr>
          <p:cNvSpPr>
            <a:spLocks noGrp="1"/>
          </p:cNvSpPr>
          <p:nvPr>
            <p:ph idx="1"/>
          </p:nvPr>
        </p:nvSpPr>
        <p:spPr>
          <a:xfrm>
            <a:off x="493327" y="2125379"/>
            <a:ext cx="11332913" cy="2278981"/>
          </a:xfrm>
        </p:spPr>
        <p:txBody>
          <a:bodyPr anchor="ctr"/>
          <a:lstStyle/>
          <a:p>
            <a:pPr marL="0" indent="0">
              <a:buNone/>
            </a:pPr>
            <a:r>
              <a:rPr lang="en-US" dirty="0">
                <a:solidFill>
                  <a:srgbClr val="000000"/>
                </a:solidFill>
                <a:highlight>
                  <a:srgbClr val="FFFFFF"/>
                </a:highlight>
                <a:latin typeface="Arial"/>
                <a:cs typeface="Arial"/>
              </a:rPr>
              <a:t>Mindfulness is a</a:t>
            </a:r>
            <a:r>
              <a:rPr lang="en-US" sz="2800" b="0" i="0" dirty="0">
                <a:solidFill>
                  <a:srgbClr val="000000"/>
                </a:solidFill>
                <a:effectLst/>
                <a:highlight>
                  <a:srgbClr val="FFFFFF"/>
                </a:highlight>
                <a:latin typeface="Arial"/>
                <a:cs typeface="Arial"/>
              </a:rPr>
              <a:t> way of paying attention that increases awareness of the present by focusing on your breathing, body, and thoughts.</a:t>
            </a:r>
          </a:p>
        </p:txBody>
      </p:sp>
    </p:spTree>
    <p:extLst>
      <p:ext uri="{BB962C8B-B14F-4D97-AF65-F5344CB8AC3E}">
        <p14:creationId xmlns:p14="http://schemas.microsoft.com/office/powerpoint/2010/main" val="2519975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1035E-E1D7-DE26-A7A2-CA670C638F0A}"/>
              </a:ext>
            </a:extLst>
          </p:cNvPr>
          <p:cNvSpPr>
            <a:spLocks noGrp="1"/>
          </p:cNvSpPr>
          <p:nvPr>
            <p:ph type="title"/>
          </p:nvPr>
        </p:nvSpPr>
        <p:spPr>
          <a:xfrm>
            <a:off x="221876" y="645272"/>
            <a:ext cx="10515600" cy="1325563"/>
          </a:xfrm>
        </p:spPr>
        <p:txBody>
          <a:bodyPr/>
          <a:lstStyle/>
          <a:p>
            <a:r>
              <a:rPr lang="en-US" dirty="0">
                <a:latin typeface="Arial"/>
                <a:cs typeface="Arial"/>
              </a:rPr>
              <a:t>Impacts of Mindfulness on Performance</a:t>
            </a:r>
          </a:p>
        </p:txBody>
      </p:sp>
      <p:sp>
        <p:nvSpPr>
          <p:cNvPr id="6" name="TextBox 5">
            <a:extLst>
              <a:ext uri="{FF2B5EF4-FFF2-40B4-BE49-F238E27FC236}">
                <a16:creationId xmlns:a16="http://schemas.microsoft.com/office/drawing/2014/main" id="{78389D53-776D-4C05-BA94-FFBB4A719E84}"/>
              </a:ext>
            </a:extLst>
          </p:cNvPr>
          <p:cNvSpPr txBox="1"/>
          <p:nvPr/>
        </p:nvSpPr>
        <p:spPr>
          <a:xfrm>
            <a:off x="706269" y="2107010"/>
            <a:ext cx="10557682" cy="523220"/>
          </a:xfrm>
          <a:prstGeom prst="rect">
            <a:avLst/>
          </a:prstGeom>
          <a:noFill/>
        </p:spPr>
        <p:txBody>
          <a:bodyPr wrap="square" lIns="91440" tIns="45720" rIns="91440" bIns="45720" anchor="t">
            <a:spAutoFit/>
          </a:bodyPr>
          <a:lstStyle/>
          <a:p>
            <a:r>
              <a:rPr lang="en-US" sz="2800" dirty="0">
                <a:solidFill>
                  <a:srgbClr val="000000"/>
                </a:solidFill>
                <a:latin typeface="Arial"/>
                <a:cs typeface="Arial"/>
              </a:rPr>
              <a:t>Positive impacts of mindfulness practice on performance include</a:t>
            </a:r>
            <a:r>
              <a:rPr lang="en-US" sz="2800" i="0" u="none" strike="noStrike" dirty="0">
                <a:solidFill>
                  <a:srgbClr val="000000"/>
                </a:solidFill>
                <a:effectLst/>
                <a:latin typeface="Arial"/>
                <a:cs typeface="Arial"/>
              </a:rPr>
              <a:t>:</a:t>
            </a:r>
            <a:endParaRPr lang="en-US" sz="2800" dirty="0">
              <a:latin typeface="Arial"/>
              <a:cs typeface="Arial"/>
            </a:endParaRPr>
          </a:p>
        </p:txBody>
      </p:sp>
      <p:sp>
        <p:nvSpPr>
          <p:cNvPr id="11" name="TextBox 10">
            <a:extLst>
              <a:ext uri="{FF2B5EF4-FFF2-40B4-BE49-F238E27FC236}">
                <a16:creationId xmlns:a16="http://schemas.microsoft.com/office/drawing/2014/main" id="{7ABF770E-6FA2-423A-B5AA-4A9DFFD93E88}"/>
              </a:ext>
            </a:extLst>
          </p:cNvPr>
          <p:cNvSpPr txBox="1"/>
          <p:nvPr/>
        </p:nvSpPr>
        <p:spPr>
          <a:xfrm>
            <a:off x="1023583" y="3106079"/>
            <a:ext cx="6114196" cy="3108543"/>
          </a:xfrm>
          <a:prstGeom prst="rect">
            <a:avLst/>
          </a:prstGeom>
          <a:noFill/>
        </p:spPr>
        <p:txBody>
          <a:bodyPr wrap="square" lIns="91440" tIns="45720" rIns="91440" bIns="45720" rtlCol="0" anchor="t">
            <a:spAutoFit/>
          </a:bodyPr>
          <a:lstStyle/>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Increased mental and attentional capacity</a:t>
            </a: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Heightened present-moment awareness</a:t>
            </a:r>
          </a:p>
          <a:p>
            <a:pPr marL="457200" indent="-457200">
              <a:buFont typeface="Arial" panose="020B0604020202020204" pitchFamily="34" charset="0"/>
              <a:buChar char="•"/>
            </a:pPr>
            <a:r>
              <a:rPr lang="en-US" sz="2800" dirty="0">
                <a:latin typeface="Arial"/>
                <a:cs typeface="Arial"/>
              </a:rPr>
              <a:t>Clearer decision-making in stressful situations</a:t>
            </a:r>
            <a:endParaRPr lang="en-US" sz="28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p:txBody>
      </p:sp>
      <p:pic>
        <p:nvPicPr>
          <p:cNvPr id="12" name="Graphic 11" descr="Three individuals with a graph arrow indicating an increase">
            <a:extLst>
              <a:ext uri="{FF2B5EF4-FFF2-40B4-BE49-F238E27FC236}">
                <a16:creationId xmlns:a16="http://schemas.microsoft.com/office/drawing/2014/main" id="{B63768A8-6B93-4F49-B414-BAD305EDCA02}"/>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26990" y="3429000"/>
            <a:ext cx="2449774" cy="2449774"/>
          </a:xfrm>
          <a:prstGeom prst="rect">
            <a:avLst/>
          </a:prstGeom>
        </p:spPr>
      </p:pic>
    </p:spTree>
    <p:extLst>
      <p:ext uri="{BB962C8B-B14F-4D97-AF65-F5344CB8AC3E}">
        <p14:creationId xmlns:p14="http://schemas.microsoft.com/office/powerpoint/2010/main" val="3064858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1035E-E1D7-DE26-A7A2-CA670C638F0A}"/>
              </a:ext>
            </a:extLst>
          </p:cNvPr>
          <p:cNvSpPr>
            <a:spLocks noGrp="1"/>
          </p:cNvSpPr>
          <p:nvPr>
            <p:ph type="title"/>
          </p:nvPr>
        </p:nvSpPr>
        <p:spPr>
          <a:xfrm>
            <a:off x="221876" y="645272"/>
            <a:ext cx="10515600" cy="1325563"/>
          </a:xfrm>
        </p:spPr>
        <p:txBody>
          <a:bodyPr/>
          <a:lstStyle/>
          <a:p>
            <a:r>
              <a:rPr lang="en-US" dirty="0">
                <a:latin typeface="Arial"/>
                <a:cs typeface="Arial"/>
              </a:rPr>
              <a:t>Impacts of Mindfulness on Well-being</a:t>
            </a:r>
          </a:p>
        </p:txBody>
      </p:sp>
      <p:sp>
        <p:nvSpPr>
          <p:cNvPr id="5" name="TextBox 4">
            <a:extLst>
              <a:ext uri="{FF2B5EF4-FFF2-40B4-BE49-F238E27FC236}">
                <a16:creationId xmlns:a16="http://schemas.microsoft.com/office/drawing/2014/main" id="{E520E733-0F87-45FC-BAD8-C4816DC675ED}"/>
              </a:ext>
            </a:extLst>
          </p:cNvPr>
          <p:cNvSpPr txBox="1"/>
          <p:nvPr/>
        </p:nvSpPr>
        <p:spPr>
          <a:xfrm>
            <a:off x="727703" y="2002792"/>
            <a:ext cx="10775616" cy="954107"/>
          </a:xfrm>
          <a:prstGeom prst="rect">
            <a:avLst/>
          </a:prstGeom>
          <a:noFill/>
        </p:spPr>
        <p:txBody>
          <a:bodyPr wrap="square" lIns="91440" tIns="45720" rIns="91440" bIns="45720" anchor="t">
            <a:spAutoFit/>
          </a:bodyPr>
          <a:lstStyle/>
          <a:p>
            <a:r>
              <a:rPr lang="en-US" sz="2800" dirty="0">
                <a:solidFill>
                  <a:srgbClr val="000000"/>
                </a:solidFill>
                <a:latin typeface="Arial"/>
                <a:cs typeface="Arial"/>
              </a:rPr>
              <a:t>Positive impacts of mindfulness practice on personal well-being include:</a:t>
            </a:r>
            <a:endParaRPr lang="en-US" sz="2800" dirty="0">
              <a:latin typeface="Arial"/>
              <a:cs typeface="Arial"/>
            </a:endParaRPr>
          </a:p>
        </p:txBody>
      </p:sp>
      <p:sp>
        <p:nvSpPr>
          <p:cNvPr id="7" name="TextBox 6">
            <a:extLst>
              <a:ext uri="{FF2B5EF4-FFF2-40B4-BE49-F238E27FC236}">
                <a16:creationId xmlns:a16="http://schemas.microsoft.com/office/drawing/2014/main" id="{AB2E25BF-79A7-4D3A-86E1-85930E70A41D}"/>
              </a:ext>
            </a:extLst>
          </p:cNvPr>
          <p:cNvSpPr txBox="1"/>
          <p:nvPr/>
        </p:nvSpPr>
        <p:spPr>
          <a:xfrm>
            <a:off x="1444889" y="2833099"/>
            <a:ext cx="5622877" cy="3108543"/>
          </a:xfrm>
          <a:prstGeom prst="rect">
            <a:avLst/>
          </a:prstGeom>
          <a:noFill/>
        </p:spPr>
        <p:txBody>
          <a:bodyPr wrap="square" lIns="91440" tIns="45720" rIns="91440" bIns="45720" rtlCol="0" anchor="t">
            <a:spAutoFit/>
          </a:bodyPr>
          <a:lstStyle/>
          <a:p>
            <a:pPr marL="342900" indent="-342900">
              <a:buFont typeface="Arial" panose="020B0604020202020204" pitchFamily="34" charset="0"/>
              <a:buChar char="•"/>
            </a:pPr>
            <a:endParaRPr lang="en-US" sz="2800" dirty="0">
              <a:latin typeface="Arial"/>
              <a:cs typeface="Arial"/>
            </a:endParaRPr>
          </a:p>
          <a:p>
            <a:pPr marL="457200" indent="-457200">
              <a:buFont typeface="Arial,Sans-Serif" panose="020B0604020202020204" pitchFamily="34" charset="0"/>
              <a:buChar char="•"/>
            </a:pPr>
            <a:r>
              <a:rPr lang="en-US" sz="2800" dirty="0">
                <a:latin typeface="Arial"/>
                <a:ea typeface="+mn-lt"/>
                <a:cs typeface="+mn-lt"/>
              </a:rPr>
              <a:t>Higher job satisfaction</a:t>
            </a:r>
          </a:p>
          <a:p>
            <a:pPr marL="457200" indent="-457200">
              <a:buFont typeface="Arial,Sans-Serif" panose="020B0604020202020204" pitchFamily="34" charset="0"/>
              <a:buChar char="•"/>
            </a:pPr>
            <a:r>
              <a:rPr lang="en-US" sz="2800" dirty="0">
                <a:latin typeface="Arial"/>
                <a:ea typeface="+mn-lt"/>
                <a:cs typeface="+mn-lt"/>
              </a:rPr>
              <a:t>Improved morale</a:t>
            </a:r>
            <a:endParaRPr lang="en-US" dirty="0">
              <a:latin typeface="Arial"/>
              <a:ea typeface="+mn-lt"/>
              <a:cs typeface="Arial"/>
            </a:endParaRPr>
          </a:p>
          <a:p>
            <a:pPr marL="457200" indent="-457200">
              <a:buFont typeface="Arial,Sans-Serif" panose="020B0604020202020204" pitchFamily="34" charset="0"/>
              <a:buChar char="•"/>
            </a:pPr>
            <a:r>
              <a:rPr lang="en-US" sz="2800" dirty="0">
                <a:latin typeface="Arial"/>
                <a:ea typeface="+mn-lt"/>
                <a:cs typeface="Arial"/>
              </a:rPr>
              <a:t>Decreased</a:t>
            </a:r>
            <a:r>
              <a:rPr lang="en-US" sz="2800" dirty="0">
                <a:latin typeface="Arial"/>
                <a:cs typeface="Arial"/>
              </a:rPr>
              <a:t> stress levels</a:t>
            </a:r>
            <a:endParaRPr lang="en-US" dirty="0">
              <a:latin typeface="Arial"/>
              <a:cs typeface="Arial"/>
            </a:endParaRPr>
          </a:p>
          <a:p>
            <a:pPr marL="457200" indent="-457200">
              <a:buFont typeface="Arial,Sans-Serif" panose="020B0604020202020204" pitchFamily="34" charset="0"/>
              <a:buChar char="•"/>
            </a:pPr>
            <a:r>
              <a:rPr lang="en-US" sz="2800" dirty="0">
                <a:latin typeface="Arial"/>
                <a:cs typeface="Arial"/>
              </a:rPr>
              <a:t>Increased sleep quality</a:t>
            </a:r>
            <a:endParaRPr lang="en-US" dirty="0">
              <a:latin typeface="Arial"/>
              <a:cs typeface="Arial"/>
            </a:endParaRPr>
          </a:p>
          <a:p>
            <a:pPr marL="457200" indent="-457200">
              <a:buFont typeface="Arial,Sans-Serif" panose="020B0604020202020204" pitchFamily="34" charset="0"/>
              <a:buChar char="•"/>
            </a:pPr>
            <a:r>
              <a:rPr lang="en-US" sz="2800" dirty="0">
                <a:latin typeface="Arial"/>
                <a:cs typeface="Arial"/>
              </a:rPr>
              <a:t>Improved mental health</a:t>
            </a:r>
            <a:endParaRPr lang="en-US" dirty="0">
              <a:latin typeface="Arial"/>
              <a:cs typeface="Arial"/>
            </a:endParaRPr>
          </a:p>
          <a:p>
            <a:pPr marL="342900" indent="-3429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p:txBody>
      </p:sp>
      <p:pic>
        <p:nvPicPr>
          <p:cNvPr id="8" name="Graphic 7" descr="Smiling, happy face">
            <a:extLst>
              <a:ext uri="{FF2B5EF4-FFF2-40B4-BE49-F238E27FC236}">
                <a16:creationId xmlns:a16="http://schemas.microsoft.com/office/drawing/2014/main" id="{CCDE5BF2-59FC-4924-87C8-817401926CFB}"/>
              </a:ext>
              <a:ext uri="{C183D7F6-B498-43B3-948B-1728B52AA6E4}">
                <adec:decorative xmlns:adec="http://schemas.microsoft.com/office/drawing/2017/decorative" val="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86300" y="3288878"/>
            <a:ext cx="2060811" cy="2196986"/>
          </a:xfrm>
          <a:prstGeom prst="rect">
            <a:avLst/>
          </a:prstGeom>
        </p:spPr>
      </p:pic>
    </p:spTree>
    <p:extLst>
      <p:ext uri="{BB962C8B-B14F-4D97-AF65-F5344CB8AC3E}">
        <p14:creationId xmlns:p14="http://schemas.microsoft.com/office/powerpoint/2010/main" val="3982995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CA9C2-D3A9-A6D1-FEB1-636E8336C3E7}"/>
              </a:ext>
            </a:extLst>
          </p:cNvPr>
          <p:cNvSpPr>
            <a:spLocks noGrp="1"/>
          </p:cNvSpPr>
          <p:nvPr>
            <p:ph type="title"/>
          </p:nvPr>
        </p:nvSpPr>
        <p:spPr>
          <a:xfrm>
            <a:off x="151151" y="689912"/>
            <a:ext cx="10515600" cy="1325563"/>
          </a:xfrm>
        </p:spPr>
        <p:txBody>
          <a:bodyPr/>
          <a:lstStyle/>
          <a:p>
            <a:r>
              <a:rPr lang="en-US" dirty="0">
                <a:latin typeface="Arial"/>
                <a:cs typeface="Arial"/>
              </a:rPr>
              <a:t>Mindfulness and Thought Processing</a:t>
            </a:r>
          </a:p>
        </p:txBody>
      </p:sp>
      <p:sp>
        <p:nvSpPr>
          <p:cNvPr id="4" name="TextBox 3">
            <a:extLst>
              <a:ext uri="{FF2B5EF4-FFF2-40B4-BE49-F238E27FC236}">
                <a16:creationId xmlns:a16="http://schemas.microsoft.com/office/drawing/2014/main" id="{E0966D3E-58EB-7BAE-4C4D-A269ADA1DDC4}"/>
              </a:ext>
            </a:extLst>
          </p:cNvPr>
          <p:cNvSpPr txBox="1"/>
          <p:nvPr/>
        </p:nvSpPr>
        <p:spPr>
          <a:xfrm>
            <a:off x="584194" y="2613746"/>
            <a:ext cx="4209690" cy="523220"/>
          </a:xfrm>
          <a:prstGeom prst="rect">
            <a:avLst/>
          </a:prstGeom>
          <a:solidFill>
            <a:schemeClr val="accent6">
              <a:lumMod val="50000"/>
            </a:schemeClr>
          </a:solidFill>
          <a:ln>
            <a:solidFill>
              <a:schemeClr val="accent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b="1" dirty="0">
                <a:solidFill>
                  <a:schemeClr val="bg1"/>
                </a:solidFill>
                <a:latin typeface="Arial"/>
              </a:rPr>
              <a:t>Cognitive Processing</a:t>
            </a:r>
            <a:endParaRPr lang="en-US" sz="2800" dirty="0">
              <a:solidFill>
                <a:schemeClr val="bg1"/>
              </a:solidFill>
              <a:latin typeface="Arial"/>
              <a:ea typeface="Calibri"/>
              <a:cs typeface="Arial"/>
            </a:endParaRPr>
          </a:p>
        </p:txBody>
      </p:sp>
      <p:sp>
        <p:nvSpPr>
          <p:cNvPr id="10" name="TextBox 9">
            <a:extLst>
              <a:ext uri="{FF2B5EF4-FFF2-40B4-BE49-F238E27FC236}">
                <a16:creationId xmlns:a16="http://schemas.microsoft.com/office/drawing/2014/main" id="{26CA1A72-F776-45C0-87A8-F12406E62866}"/>
              </a:ext>
            </a:extLst>
          </p:cNvPr>
          <p:cNvSpPr txBox="1"/>
          <p:nvPr/>
        </p:nvSpPr>
        <p:spPr>
          <a:xfrm>
            <a:off x="580204" y="3207552"/>
            <a:ext cx="4199123" cy="2246769"/>
          </a:xfrm>
          <a:prstGeom prst="rect">
            <a:avLst/>
          </a:prstGeom>
          <a:noFill/>
        </p:spPr>
        <p:txBody>
          <a:bodyPr wrap="square" lIns="91440" tIns="45720" rIns="91440" bIns="45720" rtlCol="0" anchor="t">
            <a:spAutoFit/>
          </a:bodyPr>
          <a:lstStyle/>
          <a:p>
            <a:pPr marL="457200" indent="-457200">
              <a:buFont typeface="Arial"/>
              <a:buChar char="•"/>
            </a:pPr>
            <a:r>
              <a:rPr lang="en-US" sz="2800" dirty="0">
                <a:latin typeface="Arial"/>
                <a:ea typeface="Times New Roman" panose="02020603050405020304" pitchFamily="18" charset="0"/>
                <a:cs typeface="Arial"/>
              </a:rPr>
              <a:t>Purposeful or intentional thought</a:t>
            </a:r>
            <a:endParaRPr lang="en-US" sz="2800" baseline="30000" dirty="0">
              <a:latin typeface="Arial"/>
              <a:ea typeface="Times New Roman" panose="02020603050405020304" pitchFamily="18" charset="0"/>
              <a:cs typeface="Arial"/>
            </a:endParaRPr>
          </a:p>
          <a:p>
            <a:pPr marL="457200" indent="-457200">
              <a:buFont typeface="Arial"/>
              <a:buChar char="•"/>
            </a:pPr>
            <a:r>
              <a:rPr lang="en-US" sz="2800" dirty="0">
                <a:latin typeface="Arial"/>
                <a:ea typeface="Times New Roman" panose="02020603050405020304" pitchFamily="18" charset="0"/>
                <a:cs typeface="Arial"/>
              </a:rPr>
              <a:t>Weighing potential outcomes</a:t>
            </a:r>
            <a:endParaRPr lang="en-US" sz="2800" dirty="0">
              <a:latin typeface="Arial"/>
              <a:cs typeface="Arial"/>
            </a:endParaRPr>
          </a:p>
          <a:p>
            <a:endParaRPr lang="en-US" sz="2800" dirty="0">
              <a:latin typeface="Arial" panose="020B0604020202020204" pitchFamily="34" charset="0"/>
              <a:cs typeface="Arial" panose="020B0604020202020204" pitchFamily="34" charset="0"/>
            </a:endParaRPr>
          </a:p>
        </p:txBody>
      </p:sp>
      <p:sp>
        <p:nvSpPr>
          <p:cNvPr id="6" name="Right Arrow 5">
            <a:extLst>
              <a:ext uri="{FF2B5EF4-FFF2-40B4-BE49-F238E27FC236}">
                <a16:creationId xmlns:a16="http://schemas.microsoft.com/office/drawing/2014/main" id="{EC72B373-F092-362E-37B3-4F2D775C1150}"/>
              </a:ext>
            </a:extLst>
          </p:cNvPr>
          <p:cNvSpPr/>
          <p:nvPr/>
        </p:nvSpPr>
        <p:spPr>
          <a:xfrm>
            <a:off x="5196114" y="3429000"/>
            <a:ext cx="1799771" cy="796758"/>
          </a:xfrm>
          <a:prstGeom prst="rightArrow">
            <a:avLst>
              <a:gd name="adj1" fmla="val 64573"/>
              <a:gd name="adj2" fmla="val 50000"/>
            </a:avLst>
          </a:prstGeom>
          <a:solidFill>
            <a:schemeClr val="bg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latin typeface="Arial" panose="020B0604020202020204" pitchFamily="34" charset="0"/>
                <a:cs typeface="Arial" panose="020B0604020202020204" pitchFamily="34" charset="0"/>
              </a:rPr>
              <a:t>Decreases</a:t>
            </a:r>
          </a:p>
        </p:txBody>
      </p:sp>
      <p:sp>
        <p:nvSpPr>
          <p:cNvPr id="3" name="TextBox 2">
            <a:extLst>
              <a:ext uri="{FF2B5EF4-FFF2-40B4-BE49-F238E27FC236}">
                <a16:creationId xmlns:a16="http://schemas.microsoft.com/office/drawing/2014/main" id="{CB951853-BEF6-1EEE-A9BD-42A0F1387671}"/>
              </a:ext>
            </a:extLst>
          </p:cNvPr>
          <p:cNvSpPr txBox="1"/>
          <p:nvPr/>
        </p:nvSpPr>
        <p:spPr>
          <a:xfrm>
            <a:off x="7395930" y="2613746"/>
            <a:ext cx="4208597" cy="523220"/>
          </a:xfrm>
          <a:prstGeom prst="rect">
            <a:avLst/>
          </a:prstGeom>
          <a:solidFill>
            <a:schemeClr val="accent6">
              <a:lumMod val="50000"/>
            </a:schemeClr>
          </a:solidFill>
          <a:ln>
            <a:solidFill>
              <a:schemeClr val="accent1"/>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b="1" dirty="0">
                <a:solidFill>
                  <a:schemeClr val="bg1"/>
                </a:solidFill>
                <a:latin typeface="Arial"/>
              </a:rPr>
              <a:t>Impulsivity</a:t>
            </a:r>
            <a:endParaRPr lang="en-US" sz="2800" dirty="0">
              <a:solidFill>
                <a:schemeClr val="bg1"/>
              </a:solidFill>
              <a:ea typeface="Calibri" panose="020F0502020204030204"/>
              <a:cs typeface="Calibri" panose="020F0502020204030204"/>
            </a:endParaRPr>
          </a:p>
        </p:txBody>
      </p:sp>
      <p:sp>
        <p:nvSpPr>
          <p:cNvPr id="8" name="TextBox 7">
            <a:extLst>
              <a:ext uri="{FF2B5EF4-FFF2-40B4-BE49-F238E27FC236}">
                <a16:creationId xmlns:a16="http://schemas.microsoft.com/office/drawing/2014/main" id="{F04934BA-476E-4D6F-8AD0-2320703830B5}"/>
              </a:ext>
            </a:extLst>
          </p:cNvPr>
          <p:cNvSpPr txBox="1"/>
          <p:nvPr/>
        </p:nvSpPr>
        <p:spPr>
          <a:xfrm>
            <a:off x="7398118" y="3207552"/>
            <a:ext cx="4200621" cy="1815882"/>
          </a:xfrm>
          <a:prstGeom prst="rect">
            <a:avLst/>
          </a:prstGeom>
          <a:noFill/>
        </p:spPr>
        <p:txBody>
          <a:bodyPr wrap="square" lIns="91440" tIns="45720" rIns="91440" bIns="45720" rtlCol="0" anchor="t">
            <a:spAutoFit/>
          </a:bodyPr>
          <a:lstStyle/>
          <a:p>
            <a:pPr marL="457200" indent="-457200">
              <a:buFont typeface="Arial"/>
              <a:buChar char="•"/>
            </a:pPr>
            <a:r>
              <a:rPr lang="en-US" sz="2800" dirty="0">
                <a:latin typeface="Arial"/>
                <a:ea typeface="Calibri"/>
                <a:cs typeface="Arial"/>
              </a:rPr>
              <a:t>Quick decision</a:t>
            </a:r>
            <a:endParaRPr lang="en-US" dirty="0">
              <a:latin typeface="Calibri" panose="020F0502020204030204"/>
              <a:ea typeface="Calibri"/>
              <a:cs typeface="Calibri" panose="020F0502020204030204"/>
            </a:endParaRPr>
          </a:p>
          <a:p>
            <a:pPr marL="457200" indent="-457200">
              <a:buFont typeface="Arial"/>
              <a:buChar char="•"/>
            </a:pPr>
            <a:r>
              <a:rPr lang="en-US" sz="2800" dirty="0">
                <a:latin typeface="Arial"/>
                <a:ea typeface="Calibri"/>
                <a:cs typeface="Arial"/>
              </a:rPr>
              <a:t>Reactiveness</a:t>
            </a:r>
            <a:endParaRPr lang="en-US" dirty="0">
              <a:latin typeface="Calibri" panose="020F0502020204030204"/>
              <a:ea typeface="Calibri"/>
              <a:cs typeface="Calibri"/>
            </a:endParaRPr>
          </a:p>
          <a:p>
            <a:pPr marL="457200" indent="-457200">
              <a:buFont typeface="Arial"/>
              <a:buChar char="•"/>
            </a:pPr>
            <a:r>
              <a:rPr lang="en-US" sz="2800" dirty="0">
                <a:latin typeface="Arial"/>
                <a:ea typeface="Calibri"/>
                <a:cs typeface="Arial"/>
              </a:rPr>
              <a:t>Bias influence</a:t>
            </a:r>
          </a:p>
          <a:p>
            <a:endParaRPr lang="en-US" sz="2800" dirty="0">
              <a:latin typeface="Arial" panose="020B0604020202020204" pitchFamily="34" charset="0"/>
              <a:cs typeface="Arial" panose="020B0604020202020204" pitchFamily="34" charset="0"/>
            </a:endParaRPr>
          </a:p>
        </p:txBody>
      </p:sp>
      <p:pic>
        <p:nvPicPr>
          <p:cNvPr id="5" name="Graphic 4" descr="A human brain inside a head silhouette">
            <a:extLst>
              <a:ext uri="{FF2B5EF4-FFF2-40B4-BE49-F238E27FC236}">
                <a16:creationId xmlns:a16="http://schemas.microsoft.com/office/drawing/2014/main" id="{21CBDF71-D5C2-CF7D-FDE0-19EDF9A81F75}"/>
              </a:ext>
              <a:ext uri="{C183D7F6-B498-43B3-948B-1728B52AA6E4}">
                <adec:decorative xmlns:adec="http://schemas.microsoft.com/office/drawing/2017/decorative" val="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952999" y="4330936"/>
            <a:ext cx="2286000" cy="2447194"/>
          </a:xfrm>
          <a:prstGeom prst="rect">
            <a:avLst/>
          </a:prstGeom>
        </p:spPr>
      </p:pic>
    </p:spTree>
    <p:extLst>
      <p:ext uri="{BB962C8B-B14F-4D97-AF65-F5344CB8AC3E}">
        <p14:creationId xmlns:p14="http://schemas.microsoft.com/office/powerpoint/2010/main" val="856860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1035E-E1D7-DE26-A7A2-CA670C638F0A}"/>
              </a:ext>
            </a:extLst>
          </p:cNvPr>
          <p:cNvSpPr>
            <a:spLocks noGrp="1"/>
          </p:cNvSpPr>
          <p:nvPr>
            <p:ph type="title"/>
          </p:nvPr>
        </p:nvSpPr>
        <p:spPr>
          <a:xfrm>
            <a:off x="201118" y="664928"/>
            <a:ext cx="10515600" cy="1325563"/>
          </a:xfrm>
        </p:spPr>
        <p:txBody>
          <a:bodyPr/>
          <a:lstStyle/>
          <a:p>
            <a:r>
              <a:rPr lang="en-US">
                <a:latin typeface="Arial"/>
                <a:cs typeface="Arial"/>
              </a:rPr>
              <a:t>Practicing Mindfulness</a:t>
            </a:r>
          </a:p>
        </p:txBody>
      </p:sp>
      <p:sp>
        <p:nvSpPr>
          <p:cNvPr id="8" name="Rectangle 7">
            <a:extLst>
              <a:ext uri="{FF2B5EF4-FFF2-40B4-BE49-F238E27FC236}">
                <a16:creationId xmlns:a16="http://schemas.microsoft.com/office/drawing/2014/main" id="{08091A3D-8459-4DF9-92BB-AD2305D41766}"/>
              </a:ext>
            </a:extLst>
          </p:cNvPr>
          <p:cNvSpPr/>
          <p:nvPr/>
        </p:nvSpPr>
        <p:spPr>
          <a:xfrm>
            <a:off x="1725153" y="2360634"/>
            <a:ext cx="3722063" cy="1287654"/>
          </a:xfrm>
          <a:prstGeom prst="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Arial" panose="020B0604020202020204" pitchFamily="34" charset="0"/>
                <a:cs typeface="Arial" panose="020B0604020202020204" pitchFamily="34" charset="0"/>
              </a:rPr>
              <a:t>Cognitive</a:t>
            </a:r>
          </a:p>
          <a:p>
            <a:pPr algn="ctr"/>
            <a:r>
              <a:rPr lang="en-US" sz="2800" dirty="0">
                <a:latin typeface="Arial" panose="020B0604020202020204" pitchFamily="34" charset="0"/>
                <a:cs typeface="Arial" panose="020B0604020202020204" pitchFamily="34" charset="0"/>
              </a:rPr>
              <a:t>Training </a:t>
            </a:r>
          </a:p>
        </p:txBody>
      </p:sp>
      <p:sp>
        <p:nvSpPr>
          <p:cNvPr id="3" name="TextBox 2">
            <a:extLst>
              <a:ext uri="{FF2B5EF4-FFF2-40B4-BE49-F238E27FC236}">
                <a16:creationId xmlns:a16="http://schemas.microsoft.com/office/drawing/2014/main" id="{8516D35A-5A92-909B-664C-E7AF5B78DEBF}"/>
              </a:ext>
            </a:extLst>
          </p:cNvPr>
          <p:cNvSpPr txBox="1"/>
          <p:nvPr/>
        </p:nvSpPr>
        <p:spPr>
          <a:xfrm>
            <a:off x="1723294" y="3658731"/>
            <a:ext cx="3891063" cy="20928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Arial"/>
                <a:ea typeface="Calibri" panose="020F0502020204030204"/>
                <a:cs typeface="Calibri" panose="020F0502020204030204"/>
              </a:rPr>
              <a:t>Promotes Increased: </a:t>
            </a:r>
            <a:endParaRPr lang="en-US" dirty="0">
              <a:latin typeface="Calibri" panose="020F0502020204030204"/>
              <a:ea typeface="Calibri" panose="020F0502020204030204"/>
              <a:cs typeface="Calibri" panose="020F0502020204030204"/>
            </a:endParaRPr>
          </a:p>
          <a:p>
            <a:pPr marL="457200" indent="-457200">
              <a:buFont typeface="Arial"/>
              <a:buChar char="•"/>
            </a:pPr>
            <a:r>
              <a:rPr lang="en-US" sz="2800" dirty="0">
                <a:latin typeface="Arial"/>
                <a:ea typeface="Calibri" panose="020F0502020204030204"/>
                <a:cs typeface="Calibri" panose="020F0502020204030204"/>
              </a:rPr>
              <a:t>Attention</a:t>
            </a:r>
            <a:endParaRPr lang="en-US" dirty="0">
              <a:ea typeface="Calibri"/>
              <a:cs typeface="Calibri"/>
            </a:endParaRPr>
          </a:p>
          <a:p>
            <a:pPr marL="457200" indent="-457200">
              <a:buFont typeface="Arial"/>
              <a:buChar char="•"/>
            </a:pPr>
            <a:r>
              <a:rPr lang="en-US" sz="2800" dirty="0">
                <a:latin typeface="Arial"/>
                <a:ea typeface="Calibri" panose="020F0502020204030204"/>
                <a:cs typeface="Calibri" panose="020F0502020204030204"/>
              </a:rPr>
              <a:t>Working memory</a:t>
            </a:r>
          </a:p>
          <a:p>
            <a:pPr marL="457200" indent="-457200">
              <a:buFont typeface="Arial"/>
              <a:buChar char="•"/>
            </a:pPr>
            <a:r>
              <a:rPr lang="en-US" sz="2800" dirty="0">
                <a:latin typeface="Arial"/>
                <a:ea typeface="Calibri" panose="020F0502020204030204"/>
                <a:cs typeface="Calibri" panose="020F0502020204030204"/>
              </a:rPr>
              <a:t>Adaptability</a:t>
            </a:r>
          </a:p>
          <a:p>
            <a:pPr marL="285750" indent="-285750">
              <a:buFont typeface="Arial"/>
              <a:buChar char="•"/>
            </a:pPr>
            <a:endParaRPr lang="en-US" dirty="0">
              <a:ea typeface="Calibri" panose="020F0502020204030204"/>
              <a:cs typeface="Calibri" panose="020F0502020204030204"/>
            </a:endParaRPr>
          </a:p>
        </p:txBody>
      </p:sp>
      <p:sp>
        <p:nvSpPr>
          <p:cNvPr id="9" name="Rectangle 8">
            <a:extLst>
              <a:ext uri="{FF2B5EF4-FFF2-40B4-BE49-F238E27FC236}">
                <a16:creationId xmlns:a16="http://schemas.microsoft.com/office/drawing/2014/main" id="{7C0102AF-3F4D-41CD-85A7-4E0AFBC85F3D}"/>
              </a:ext>
            </a:extLst>
          </p:cNvPr>
          <p:cNvSpPr/>
          <p:nvPr/>
        </p:nvSpPr>
        <p:spPr>
          <a:xfrm>
            <a:off x="6601009" y="2346253"/>
            <a:ext cx="3793949" cy="13020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Arial" panose="020B0604020202020204" pitchFamily="34" charset="0"/>
                <a:cs typeface="Arial" panose="020B0604020202020204" pitchFamily="34" charset="0"/>
              </a:rPr>
              <a:t>Mindfulness Meditation</a:t>
            </a:r>
          </a:p>
        </p:txBody>
      </p:sp>
      <p:sp>
        <p:nvSpPr>
          <p:cNvPr id="4" name="TextBox 3">
            <a:extLst>
              <a:ext uri="{FF2B5EF4-FFF2-40B4-BE49-F238E27FC236}">
                <a16:creationId xmlns:a16="http://schemas.microsoft.com/office/drawing/2014/main" id="{915177E1-D077-4603-9DE9-EA121A72BB27}"/>
              </a:ext>
            </a:extLst>
          </p:cNvPr>
          <p:cNvSpPr txBox="1"/>
          <p:nvPr/>
        </p:nvSpPr>
        <p:spPr>
          <a:xfrm>
            <a:off x="6597218" y="3658731"/>
            <a:ext cx="3891063" cy="252376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dirty="0">
                <a:latin typeface="Arial"/>
                <a:ea typeface="Calibri"/>
                <a:cs typeface="Calibri"/>
              </a:rPr>
              <a:t>Promotes Increased:</a:t>
            </a:r>
            <a:endParaRPr lang="en-US" dirty="0"/>
          </a:p>
          <a:p>
            <a:pPr marL="457200" indent="-457200">
              <a:buFont typeface="Arial"/>
              <a:buChar char="•"/>
            </a:pPr>
            <a:r>
              <a:rPr lang="en-US" sz="2800" dirty="0">
                <a:latin typeface="Arial"/>
                <a:ea typeface="Calibri"/>
                <a:cs typeface="Calibri"/>
              </a:rPr>
              <a:t>Present moment awareness</a:t>
            </a:r>
          </a:p>
          <a:p>
            <a:pPr marL="457200" indent="-457200">
              <a:buFont typeface="Arial"/>
              <a:buChar char="•"/>
            </a:pPr>
            <a:r>
              <a:rPr lang="en-US" sz="2800" dirty="0">
                <a:latin typeface="Arial"/>
                <a:ea typeface="Calibri"/>
                <a:cs typeface="Calibri"/>
              </a:rPr>
              <a:t>Non-judgmental attitude</a:t>
            </a:r>
          </a:p>
          <a:p>
            <a:pPr marL="285750" indent="-285750">
              <a:buFont typeface="Arial"/>
              <a:buChar char="•"/>
            </a:pPr>
            <a:endParaRPr lang="en-US" dirty="0">
              <a:ea typeface="Calibri" panose="020F0502020204030204"/>
              <a:cs typeface="Calibri" panose="020F0502020204030204"/>
            </a:endParaRPr>
          </a:p>
        </p:txBody>
      </p:sp>
    </p:spTree>
    <p:extLst>
      <p:ext uri="{BB962C8B-B14F-4D97-AF65-F5344CB8AC3E}">
        <p14:creationId xmlns:p14="http://schemas.microsoft.com/office/powerpoint/2010/main" val="1801654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2CB6D-3B33-4A2E-7F4C-B00622796DB8}"/>
              </a:ext>
            </a:extLst>
          </p:cNvPr>
          <p:cNvSpPr>
            <a:spLocks noGrp="1"/>
          </p:cNvSpPr>
          <p:nvPr>
            <p:ph type="title"/>
          </p:nvPr>
        </p:nvSpPr>
        <p:spPr/>
        <p:txBody>
          <a:bodyPr/>
          <a:lstStyle/>
          <a:p>
            <a:r>
              <a:rPr lang="en-US" dirty="0">
                <a:latin typeface="Arial"/>
                <a:cs typeface="Arial"/>
              </a:rPr>
              <a:t>Mindfulness Techniques</a:t>
            </a:r>
          </a:p>
        </p:txBody>
      </p:sp>
      <p:sp>
        <p:nvSpPr>
          <p:cNvPr id="4" name="Freeform: Shape 3">
            <a:extLst>
              <a:ext uri="{FF2B5EF4-FFF2-40B4-BE49-F238E27FC236}">
                <a16:creationId xmlns:a16="http://schemas.microsoft.com/office/drawing/2014/main" id="{70A45905-7AB9-446D-B71C-0F6DD7D97306}"/>
              </a:ext>
            </a:extLst>
          </p:cNvPr>
          <p:cNvSpPr/>
          <p:nvPr/>
        </p:nvSpPr>
        <p:spPr>
          <a:xfrm>
            <a:off x="116647" y="2039937"/>
            <a:ext cx="2256359" cy="4572000"/>
          </a:xfrm>
          <a:custGeom>
            <a:avLst/>
            <a:gdLst>
              <a:gd name="connsiteX0" fmla="*/ 0 w 2256359"/>
              <a:gd name="connsiteY0" fmla="*/ 225636 h 4572000"/>
              <a:gd name="connsiteX1" fmla="*/ 225636 w 2256359"/>
              <a:gd name="connsiteY1" fmla="*/ 0 h 4572000"/>
              <a:gd name="connsiteX2" fmla="*/ 2030723 w 2256359"/>
              <a:gd name="connsiteY2" fmla="*/ 0 h 4572000"/>
              <a:gd name="connsiteX3" fmla="*/ 2256359 w 2256359"/>
              <a:gd name="connsiteY3" fmla="*/ 225636 h 4572000"/>
              <a:gd name="connsiteX4" fmla="*/ 2256359 w 2256359"/>
              <a:gd name="connsiteY4" fmla="*/ 4346364 h 4572000"/>
              <a:gd name="connsiteX5" fmla="*/ 2030723 w 2256359"/>
              <a:gd name="connsiteY5" fmla="*/ 4572000 h 4572000"/>
              <a:gd name="connsiteX6" fmla="*/ 225636 w 2256359"/>
              <a:gd name="connsiteY6" fmla="*/ 4572000 h 4572000"/>
              <a:gd name="connsiteX7" fmla="*/ 0 w 2256359"/>
              <a:gd name="connsiteY7" fmla="*/ 4346364 h 4572000"/>
              <a:gd name="connsiteX8" fmla="*/ 0 w 2256359"/>
              <a:gd name="connsiteY8" fmla="*/ 225636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6359" h="4572000">
                <a:moveTo>
                  <a:pt x="0" y="225636"/>
                </a:moveTo>
                <a:cubicBezTo>
                  <a:pt x="0" y="101021"/>
                  <a:pt x="101021" y="0"/>
                  <a:pt x="225636" y="0"/>
                </a:cubicBezTo>
                <a:lnTo>
                  <a:pt x="2030723" y="0"/>
                </a:lnTo>
                <a:cubicBezTo>
                  <a:pt x="2155338" y="0"/>
                  <a:pt x="2256359" y="101021"/>
                  <a:pt x="2256359" y="225636"/>
                </a:cubicBezTo>
                <a:lnTo>
                  <a:pt x="2256359" y="4346364"/>
                </a:lnTo>
                <a:cubicBezTo>
                  <a:pt x="2256359" y="4470979"/>
                  <a:pt x="2155338" y="4572000"/>
                  <a:pt x="2030723" y="4572000"/>
                </a:cubicBezTo>
                <a:lnTo>
                  <a:pt x="225636" y="4572000"/>
                </a:lnTo>
                <a:cubicBezTo>
                  <a:pt x="101021" y="4572000"/>
                  <a:pt x="0" y="4470979"/>
                  <a:pt x="0" y="4346364"/>
                </a:cubicBezTo>
                <a:lnTo>
                  <a:pt x="0" y="225636"/>
                </a:lnTo>
                <a:close/>
              </a:path>
            </a:pathLst>
          </a:custGeom>
          <a:solidFill>
            <a:schemeClr val="accent1"/>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3291840" numCol="1" spcCol="1270" anchor="t" anchorCtr="0">
            <a:noAutofit/>
          </a:bodyPr>
          <a:lstStyle/>
          <a:p>
            <a:pPr marL="0" lvl="0" indent="0" algn="ctr" defTabSz="1066800">
              <a:lnSpc>
                <a:spcPct val="90000"/>
              </a:lnSpc>
              <a:spcBef>
                <a:spcPct val="0"/>
              </a:spcBef>
              <a:spcAft>
                <a:spcPct val="35000"/>
              </a:spcAft>
              <a:buNone/>
            </a:pPr>
            <a:r>
              <a:rPr lang="en-US" sz="2400" kern="1200" dirty="0">
                <a:solidFill>
                  <a:schemeClr val="bg1"/>
                </a:solidFill>
                <a:latin typeface="Arial" panose="020B0604020202020204" pitchFamily="34" charset="0"/>
                <a:cs typeface="Arial" panose="020B0604020202020204" pitchFamily="34" charset="0"/>
              </a:rPr>
              <a:t>Mindfulness Based Attention Training</a:t>
            </a:r>
          </a:p>
        </p:txBody>
      </p:sp>
      <p:sp>
        <p:nvSpPr>
          <p:cNvPr id="6" name="Freeform: Shape 5">
            <a:extLst>
              <a:ext uri="{FF2B5EF4-FFF2-40B4-BE49-F238E27FC236}">
                <a16:creationId xmlns:a16="http://schemas.microsoft.com/office/drawing/2014/main" id="{034EBF9F-1713-4805-9A61-B56A44B70F26}"/>
              </a:ext>
            </a:extLst>
          </p:cNvPr>
          <p:cNvSpPr/>
          <p:nvPr/>
        </p:nvSpPr>
        <p:spPr>
          <a:xfrm>
            <a:off x="196820" y="3720054"/>
            <a:ext cx="2096013" cy="2690162"/>
          </a:xfrm>
          <a:custGeom>
            <a:avLst/>
            <a:gdLst>
              <a:gd name="connsiteX0" fmla="*/ 0 w 2096013"/>
              <a:gd name="connsiteY0" fmla="*/ 209601 h 2690162"/>
              <a:gd name="connsiteX1" fmla="*/ 209601 w 2096013"/>
              <a:gd name="connsiteY1" fmla="*/ 0 h 2690162"/>
              <a:gd name="connsiteX2" fmla="*/ 1886412 w 2096013"/>
              <a:gd name="connsiteY2" fmla="*/ 0 h 2690162"/>
              <a:gd name="connsiteX3" fmla="*/ 2096013 w 2096013"/>
              <a:gd name="connsiteY3" fmla="*/ 209601 h 2690162"/>
              <a:gd name="connsiteX4" fmla="*/ 2096013 w 2096013"/>
              <a:gd name="connsiteY4" fmla="*/ 2480561 h 2690162"/>
              <a:gd name="connsiteX5" fmla="*/ 1886412 w 2096013"/>
              <a:gd name="connsiteY5" fmla="*/ 2690162 h 2690162"/>
              <a:gd name="connsiteX6" fmla="*/ 209601 w 2096013"/>
              <a:gd name="connsiteY6" fmla="*/ 2690162 h 2690162"/>
              <a:gd name="connsiteX7" fmla="*/ 0 w 2096013"/>
              <a:gd name="connsiteY7" fmla="*/ 2480561 h 2690162"/>
              <a:gd name="connsiteX8" fmla="*/ 0 w 2096013"/>
              <a:gd name="connsiteY8" fmla="*/ 209601 h 269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6013" h="2690162">
                <a:moveTo>
                  <a:pt x="0" y="209601"/>
                </a:moveTo>
                <a:cubicBezTo>
                  <a:pt x="0" y="93842"/>
                  <a:pt x="93842" y="0"/>
                  <a:pt x="209601" y="0"/>
                </a:cubicBezTo>
                <a:lnTo>
                  <a:pt x="1886412" y="0"/>
                </a:lnTo>
                <a:cubicBezTo>
                  <a:pt x="2002171" y="0"/>
                  <a:pt x="2096013" y="93842"/>
                  <a:pt x="2096013" y="209601"/>
                </a:cubicBezTo>
                <a:lnTo>
                  <a:pt x="2096013" y="2480561"/>
                </a:lnTo>
                <a:cubicBezTo>
                  <a:pt x="2096013" y="2596320"/>
                  <a:pt x="2002171" y="2690162"/>
                  <a:pt x="1886412" y="2690162"/>
                </a:cubicBezTo>
                <a:lnTo>
                  <a:pt x="209601" y="2690162"/>
                </a:lnTo>
                <a:cubicBezTo>
                  <a:pt x="93842" y="2690162"/>
                  <a:pt x="0" y="2596320"/>
                  <a:pt x="0" y="2480561"/>
                </a:cubicBezTo>
                <a:lnTo>
                  <a:pt x="0" y="209601"/>
                </a:lnTo>
                <a:close/>
              </a:path>
            </a:pathLst>
          </a:custGeom>
          <a:solidFill>
            <a:schemeClr val="tx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22350" tIns="107110" rIns="122350" bIns="10711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chemeClr val="tx1"/>
                </a:solidFill>
                <a:latin typeface="Arial" panose="020B0604020202020204" pitchFamily="34" charset="0"/>
                <a:cs typeface="Arial" panose="020B0604020202020204" pitchFamily="34" charset="0"/>
              </a:rPr>
              <a:t>Keeping the mind from wandering during stressful situations</a:t>
            </a:r>
            <a:endParaRPr lang="en-US" sz="2400" kern="1200" dirty="0">
              <a:solidFill>
                <a:schemeClr val="tx1"/>
              </a:solidFill>
            </a:endParaRPr>
          </a:p>
        </p:txBody>
      </p:sp>
      <p:sp>
        <p:nvSpPr>
          <p:cNvPr id="7" name="Freeform: Shape 6">
            <a:extLst>
              <a:ext uri="{FF2B5EF4-FFF2-40B4-BE49-F238E27FC236}">
                <a16:creationId xmlns:a16="http://schemas.microsoft.com/office/drawing/2014/main" id="{A27245C0-34D9-418A-AEA4-609F4BBE695C}"/>
              </a:ext>
            </a:extLst>
          </p:cNvPr>
          <p:cNvSpPr/>
          <p:nvPr/>
        </p:nvSpPr>
        <p:spPr>
          <a:xfrm>
            <a:off x="2542233" y="2039937"/>
            <a:ext cx="2256359" cy="4572000"/>
          </a:xfrm>
          <a:custGeom>
            <a:avLst/>
            <a:gdLst>
              <a:gd name="connsiteX0" fmla="*/ 0 w 2256359"/>
              <a:gd name="connsiteY0" fmla="*/ 225636 h 4572000"/>
              <a:gd name="connsiteX1" fmla="*/ 225636 w 2256359"/>
              <a:gd name="connsiteY1" fmla="*/ 0 h 4572000"/>
              <a:gd name="connsiteX2" fmla="*/ 2030723 w 2256359"/>
              <a:gd name="connsiteY2" fmla="*/ 0 h 4572000"/>
              <a:gd name="connsiteX3" fmla="*/ 2256359 w 2256359"/>
              <a:gd name="connsiteY3" fmla="*/ 225636 h 4572000"/>
              <a:gd name="connsiteX4" fmla="*/ 2256359 w 2256359"/>
              <a:gd name="connsiteY4" fmla="*/ 4346364 h 4572000"/>
              <a:gd name="connsiteX5" fmla="*/ 2030723 w 2256359"/>
              <a:gd name="connsiteY5" fmla="*/ 4572000 h 4572000"/>
              <a:gd name="connsiteX6" fmla="*/ 225636 w 2256359"/>
              <a:gd name="connsiteY6" fmla="*/ 4572000 h 4572000"/>
              <a:gd name="connsiteX7" fmla="*/ 0 w 2256359"/>
              <a:gd name="connsiteY7" fmla="*/ 4346364 h 4572000"/>
              <a:gd name="connsiteX8" fmla="*/ 0 w 2256359"/>
              <a:gd name="connsiteY8" fmla="*/ 225636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6359" h="4572000">
                <a:moveTo>
                  <a:pt x="0" y="225636"/>
                </a:moveTo>
                <a:cubicBezTo>
                  <a:pt x="0" y="101021"/>
                  <a:pt x="101021" y="0"/>
                  <a:pt x="225636" y="0"/>
                </a:cubicBezTo>
                <a:lnTo>
                  <a:pt x="2030723" y="0"/>
                </a:lnTo>
                <a:cubicBezTo>
                  <a:pt x="2155338" y="0"/>
                  <a:pt x="2256359" y="101021"/>
                  <a:pt x="2256359" y="225636"/>
                </a:cubicBezTo>
                <a:lnTo>
                  <a:pt x="2256359" y="4346364"/>
                </a:lnTo>
                <a:cubicBezTo>
                  <a:pt x="2256359" y="4470979"/>
                  <a:pt x="2155338" y="4572000"/>
                  <a:pt x="2030723" y="4572000"/>
                </a:cubicBezTo>
                <a:lnTo>
                  <a:pt x="225636" y="4572000"/>
                </a:lnTo>
                <a:cubicBezTo>
                  <a:pt x="101021" y="4572000"/>
                  <a:pt x="0" y="4470979"/>
                  <a:pt x="0" y="4346364"/>
                </a:cubicBezTo>
                <a:lnTo>
                  <a:pt x="0" y="225636"/>
                </a:lnTo>
                <a:close/>
              </a:path>
            </a:pathLst>
          </a:custGeom>
          <a:solidFill>
            <a:schemeClr val="accent1"/>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3291840" numCol="1" spcCol="1270" anchor="t" anchorCtr="0">
            <a:noAutofit/>
          </a:bodyPr>
          <a:lstStyle/>
          <a:p>
            <a:pPr marL="0" lvl="0" indent="0" algn="ctr" defTabSz="1066800">
              <a:lnSpc>
                <a:spcPct val="90000"/>
              </a:lnSpc>
              <a:spcBef>
                <a:spcPct val="0"/>
              </a:spcBef>
              <a:spcAft>
                <a:spcPct val="35000"/>
              </a:spcAft>
              <a:buFont typeface="Corbel" pitchFamily="34" charset="0"/>
              <a:buNone/>
            </a:pPr>
            <a:r>
              <a:rPr lang="en-US" sz="2400" b="0" i="0" kern="1200" dirty="0">
                <a:solidFill>
                  <a:schemeClr val="bg1"/>
                </a:solidFill>
                <a:effectLst/>
                <a:latin typeface="Arial" panose="020B0604020202020204" pitchFamily="34" charset="0"/>
                <a:cs typeface="Arial" panose="020B0604020202020204" pitchFamily="34" charset="0"/>
              </a:rPr>
              <a:t>Mindfulness for Pain and Performance Enhancement</a:t>
            </a:r>
            <a:endParaRPr lang="en-US" sz="2400" b="0" kern="1200" dirty="0">
              <a:solidFill>
                <a:schemeClr val="bg1"/>
              </a:solidFill>
            </a:endParaRPr>
          </a:p>
        </p:txBody>
      </p:sp>
      <p:sp>
        <p:nvSpPr>
          <p:cNvPr id="8" name="Freeform: Shape 7">
            <a:extLst>
              <a:ext uri="{FF2B5EF4-FFF2-40B4-BE49-F238E27FC236}">
                <a16:creationId xmlns:a16="http://schemas.microsoft.com/office/drawing/2014/main" id="{20A94213-3AA5-42A7-8481-34099043C021}"/>
              </a:ext>
            </a:extLst>
          </p:cNvPr>
          <p:cNvSpPr/>
          <p:nvPr/>
        </p:nvSpPr>
        <p:spPr>
          <a:xfrm>
            <a:off x="2622406" y="3720054"/>
            <a:ext cx="2096013" cy="2690162"/>
          </a:xfrm>
          <a:custGeom>
            <a:avLst/>
            <a:gdLst>
              <a:gd name="connsiteX0" fmla="*/ 0 w 2096013"/>
              <a:gd name="connsiteY0" fmla="*/ 209601 h 2690162"/>
              <a:gd name="connsiteX1" fmla="*/ 209601 w 2096013"/>
              <a:gd name="connsiteY1" fmla="*/ 0 h 2690162"/>
              <a:gd name="connsiteX2" fmla="*/ 1886412 w 2096013"/>
              <a:gd name="connsiteY2" fmla="*/ 0 h 2690162"/>
              <a:gd name="connsiteX3" fmla="*/ 2096013 w 2096013"/>
              <a:gd name="connsiteY3" fmla="*/ 209601 h 2690162"/>
              <a:gd name="connsiteX4" fmla="*/ 2096013 w 2096013"/>
              <a:gd name="connsiteY4" fmla="*/ 2480561 h 2690162"/>
              <a:gd name="connsiteX5" fmla="*/ 1886412 w 2096013"/>
              <a:gd name="connsiteY5" fmla="*/ 2690162 h 2690162"/>
              <a:gd name="connsiteX6" fmla="*/ 209601 w 2096013"/>
              <a:gd name="connsiteY6" fmla="*/ 2690162 h 2690162"/>
              <a:gd name="connsiteX7" fmla="*/ 0 w 2096013"/>
              <a:gd name="connsiteY7" fmla="*/ 2480561 h 2690162"/>
              <a:gd name="connsiteX8" fmla="*/ 0 w 2096013"/>
              <a:gd name="connsiteY8" fmla="*/ 209601 h 269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6013" h="2690162">
                <a:moveTo>
                  <a:pt x="0" y="209601"/>
                </a:moveTo>
                <a:cubicBezTo>
                  <a:pt x="0" y="93842"/>
                  <a:pt x="93842" y="0"/>
                  <a:pt x="209601" y="0"/>
                </a:cubicBezTo>
                <a:lnTo>
                  <a:pt x="1886412" y="0"/>
                </a:lnTo>
                <a:cubicBezTo>
                  <a:pt x="2002171" y="0"/>
                  <a:pt x="2096013" y="93842"/>
                  <a:pt x="2096013" y="209601"/>
                </a:cubicBezTo>
                <a:lnTo>
                  <a:pt x="2096013" y="2480561"/>
                </a:lnTo>
                <a:cubicBezTo>
                  <a:pt x="2096013" y="2596320"/>
                  <a:pt x="2002171" y="2690162"/>
                  <a:pt x="1886412" y="2690162"/>
                </a:cubicBezTo>
                <a:lnTo>
                  <a:pt x="209601" y="2690162"/>
                </a:lnTo>
                <a:cubicBezTo>
                  <a:pt x="93842" y="2690162"/>
                  <a:pt x="0" y="2596320"/>
                  <a:pt x="0" y="2480561"/>
                </a:cubicBezTo>
                <a:lnTo>
                  <a:pt x="0" y="209601"/>
                </a:lnTo>
                <a:close/>
              </a:path>
            </a:pathLst>
          </a:custGeom>
          <a:solidFill>
            <a:schemeClr val="tx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22350" tIns="107110" rIns="122350" bIns="107110" numCol="1" spcCol="1270" anchor="ctr" anchorCtr="0">
            <a:noAutofit/>
          </a:bodyPr>
          <a:lstStyle/>
          <a:p>
            <a:pPr marL="0" lvl="0" indent="0" algn="ctr" defTabSz="1066800">
              <a:lnSpc>
                <a:spcPct val="90000"/>
              </a:lnSpc>
              <a:spcBef>
                <a:spcPct val="0"/>
              </a:spcBef>
              <a:spcAft>
                <a:spcPct val="35000"/>
              </a:spcAft>
              <a:buNone/>
            </a:pPr>
            <a:r>
              <a:rPr lang="en-US" sz="2400" kern="1200" dirty="0">
                <a:solidFill>
                  <a:srgbClr val="000000"/>
                </a:solidFill>
                <a:latin typeface="Arial" panose="020B0604020202020204" pitchFamily="34" charset="0"/>
                <a:cs typeface="Arial" panose="020B0604020202020204" pitchFamily="34" charset="0"/>
              </a:rPr>
              <a:t>Increasing ability to effectively handle physical pain and discomfort</a:t>
            </a:r>
            <a:endParaRPr lang="en-US" sz="2400" kern="1200" dirty="0">
              <a:solidFill>
                <a:schemeClr val="tx1"/>
              </a:solidFill>
            </a:endParaRPr>
          </a:p>
        </p:txBody>
      </p:sp>
      <p:sp>
        <p:nvSpPr>
          <p:cNvPr id="9" name="Freeform: Shape 8">
            <a:extLst>
              <a:ext uri="{FF2B5EF4-FFF2-40B4-BE49-F238E27FC236}">
                <a16:creationId xmlns:a16="http://schemas.microsoft.com/office/drawing/2014/main" id="{37FD11A8-916E-446F-AA77-BCD45AB0B77E}"/>
              </a:ext>
            </a:extLst>
          </p:cNvPr>
          <p:cNvSpPr/>
          <p:nvPr/>
        </p:nvSpPr>
        <p:spPr>
          <a:xfrm>
            <a:off x="4967819" y="2039937"/>
            <a:ext cx="2256359" cy="4572000"/>
          </a:xfrm>
          <a:custGeom>
            <a:avLst/>
            <a:gdLst>
              <a:gd name="connsiteX0" fmla="*/ 0 w 2256359"/>
              <a:gd name="connsiteY0" fmla="*/ 225636 h 4572000"/>
              <a:gd name="connsiteX1" fmla="*/ 225636 w 2256359"/>
              <a:gd name="connsiteY1" fmla="*/ 0 h 4572000"/>
              <a:gd name="connsiteX2" fmla="*/ 2030723 w 2256359"/>
              <a:gd name="connsiteY2" fmla="*/ 0 h 4572000"/>
              <a:gd name="connsiteX3" fmla="*/ 2256359 w 2256359"/>
              <a:gd name="connsiteY3" fmla="*/ 225636 h 4572000"/>
              <a:gd name="connsiteX4" fmla="*/ 2256359 w 2256359"/>
              <a:gd name="connsiteY4" fmla="*/ 4346364 h 4572000"/>
              <a:gd name="connsiteX5" fmla="*/ 2030723 w 2256359"/>
              <a:gd name="connsiteY5" fmla="*/ 4572000 h 4572000"/>
              <a:gd name="connsiteX6" fmla="*/ 225636 w 2256359"/>
              <a:gd name="connsiteY6" fmla="*/ 4572000 h 4572000"/>
              <a:gd name="connsiteX7" fmla="*/ 0 w 2256359"/>
              <a:gd name="connsiteY7" fmla="*/ 4346364 h 4572000"/>
              <a:gd name="connsiteX8" fmla="*/ 0 w 2256359"/>
              <a:gd name="connsiteY8" fmla="*/ 225636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6359" h="4572000">
                <a:moveTo>
                  <a:pt x="0" y="225636"/>
                </a:moveTo>
                <a:cubicBezTo>
                  <a:pt x="0" y="101021"/>
                  <a:pt x="101021" y="0"/>
                  <a:pt x="225636" y="0"/>
                </a:cubicBezTo>
                <a:lnTo>
                  <a:pt x="2030723" y="0"/>
                </a:lnTo>
                <a:cubicBezTo>
                  <a:pt x="2155338" y="0"/>
                  <a:pt x="2256359" y="101021"/>
                  <a:pt x="2256359" y="225636"/>
                </a:cubicBezTo>
                <a:lnTo>
                  <a:pt x="2256359" y="4346364"/>
                </a:lnTo>
                <a:cubicBezTo>
                  <a:pt x="2256359" y="4470979"/>
                  <a:pt x="2155338" y="4572000"/>
                  <a:pt x="2030723" y="4572000"/>
                </a:cubicBezTo>
                <a:lnTo>
                  <a:pt x="225636" y="4572000"/>
                </a:lnTo>
                <a:cubicBezTo>
                  <a:pt x="101021" y="4572000"/>
                  <a:pt x="0" y="4470979"/>
                  <a:pt x="0" y="4346364"/>
                </a:cubicBezTo>
                <a:lnTo>
                  <a:pt x="0" y="225636"/>
                </a:lnTo>
                <a:close/>
              </a:path>
            </a:pathLst>
          </a:custGeom>
          <a:solidFill>
            <a:schemeClr val="accent1"/>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3291840" numCol="1" spcCol="1270" anchor="ctr" anchorCtr="0">
            <a:noAutofit/>
          </a:bodyPr>
          <a:lstStyle/>
          <a:p>
            <a:pPr marL="0" lvl="0" indent="0" algn="ctr" defTabSz="1066800">
              <a:lnSpc>
                <a:spcPct val="90000"/>
              </a:lnSpc>
              <a:spcBef>
                <a:spcPct val="0"/>
              </a:spcBef>
              <a:spcAft>
                <a:spcPct val="35000"/>
              </a:spcAft>
              <a:buNone/>
            </a:pPr>
            <a:r>
              <a:rPr lang="en-US" sz="2400" b="0" kern="1200" dirty="0">
                <a:solidFill>
                  <a:schemeClr val="bg1"/>
                </a:solidFill>
                <a:latin typeface="Arial" panose="020B0604020202020204" pitchFamily="34" charset="0"/>
                <a:cs typeface="Arial" panose="020B0604020202020204" pitchFamily="34" charset="0"/>
              </a:rPr>
              <a:t>Mindfulness-Based Fitness Training</a:t>
            </a:r>
            <a:endParaRPr lang="en-US" sz="2400" b="0" kern="1200" dirty="0">
              <a:solidFill>
                <a:schemeClr val="bg1"/>
              </a:solidFill>
            </a:endParaRPr>
          </a:p>
        </p:txBody>
      </p:sp>
      <p:sp>
        <p:nvSpPr>
          <p:cNvPr id="10" name="Freeform: Shape 9">
            <a:extLst>
              <a:ext uri="{FF2B5EF4-FFF2-40B4-BE49-F238E27FC236}">
                <a16:creationId xmlns:a16="http://schemas.microsoft.com/office/drawing/2014/main" id="{9ABCD4EB-D1B7-49B2-8479-51D349AF8E8F}"/>
              </a:ext>
            </a:extLst>
          </p:cNvPr>
          <p:cNvSpPr/>
          <p:nvPr/>
        </p:nvSpPr>
        <p:spPr>
          <a:xfrm>
            <a:off x="5047992" y="3720054"/>
            <a:ext cx="2096013" cy="2690162"/>
          </a:xfrm>
          <a:custGeom>
            <a:avLst/>
            <a:gdLst>
              <a:gd name="connsiteX0" fmla="*/ 0 w 2096013"/>
              <a:gd name="connsiteY0" fmla="*/ 209601 h 2690162"/>
              <a:gd name="connsiteX1" fmla="*/ 209601 w 2096013"/>
              <a:gd name="connsiteY1" fmla="*/ 0 h 2690162"/>
              <a:gd name="connsiteX2" fmla="*/ 1886412 w 2096013"/>
              <a:gd name="connsiteY2" fmla="*/ 0 h 2690162"/>
              <a:gd name="connsiteX3" fmla="*/ 2096013 w 2096013"/>
              <a:gd name="connsiteY3" fmla="*/ 209601 h 2690162"/>
              <a:gd name="connsiteX4" fmla="*/ 2096013 w 2096013"/>
              <a:gd name="connsiteY4" fmla="*/ 2480561 h 2690162"/>
              <a:gd name="connsiteX5" fmla="*/ 1886412 w 2096013"/>
              <a:gd name="connsiteY5" fmla="*/ 2690162 h 2690162"/>
              <a:gd name="connsiteX6" fmla="*/ 209601 w 2096013"/>
              <a:gd name="connsiteY6" fmla="*/ 2690162 h 2690162"/>
              <a:gd name="connsiteX7" fmla="*/ 0 w 2096013"/>
              <a:gd name="connsiteY7" fmla="*/ 2480561 h 2690162"/>
              <a:gd name="connsiteX8" fmla="*/ 0 w 2096013"/>
              <a:gd name="connsiteY8" fmla="*/ 209601 h 269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6013" h="2690162">
                <a:moveTo>
                  <a:pt x="0" y="209601"/>
                </a:moveTo>
                <a:cubicBezTo>
                  <a:pt x="0" y="93842"/>
                  <a:pt x="93842" y="0"/>
                  <a:pt x="209601" y="0"/>
                </a:cubicBezTo>
                <a:lnTo>
                  <a:pt x="1886412" y="0"/>
                </a:lnTo>
                <a:cubicBezTo>
                  <a:pt x="2002171" y="0"/>
                  <a:pt x="2096013" y="93842"/>
                  <a:pt x="2096013" y="209601"/>
                </a:cubicBezTo>
                <a:lnTo>
                  <a:pt x="2096013" y="2480561"/>
                </a:lnTo>
                <a:cubicBezTo>
                  <a:pt x="2096013" y="2596320"/>
                  <a:pt x="2002171" y="2690162"/>
                  <a:pt x="1886412" y="2690162"/>
                </a:cubicBezTo>
                <a:lnTo>
                  <a:pt x="209601" y="2690162"/>
                </a:lnTo>
                <a:cubicBezTo>
                  <a:pt x="93842" y="2690162"/>
                  <a:pt x="0" y="2596320"/>
                  <a:pt x="0" y="2480561"/>
                </a:cubicBezTo>
                <a:lnTo>
                  <a:pt x="0" y="209601"/>
                </a:lnTo>
                <a:close/>
              </a:path>
            </a:pathLst>
          </a:custGeom>
          <a:solidFill>
            <a:schemeClr val="tx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22350" tIns="107110" rIns="122350" bIns="107110" numCol="1" spcCol="1270" anchor="ctr" anchorCtr="0">
            <a:noAutofit/>
          </a:bodyPr>
          <a:lstStyle/>
          <a:p>
            <a:pPr marL="0" lvl="0" indent="0" algn="ctr" defTabSz="1066800">
              <a:lnSpc>
                <a:spcPct val="90000"/>
              </a:lnSpc>
              <a:spcBef>
                <a:spcPct val="0"/>
              </a:spcBef>
              <a:spcAft>
                <a:spcPct val="35000"/>
              </a:spcAft>
              <a:buNone/>
            </a:pPr>
            <a:r>
              <a:rPr lang="en-US" sz="2400" b="0" i="0" u="none" strike="noStrike" kern="1200" dirty="0">
                <a:solidFill>
                  <a:srgbClr val="000000"/>
                </a:solidFill>
                <a:effectLst/>
                <a:latin typeface="Arial" panose="020B0604020202020204" pitchFamily="34" charset="0"/>
                <a:cs typeface="Arial" panose="020B0604020202020204" pitchFamily="34" charset="0"/>
              </a:rPr>
              <a:t>Reducing dysregulated responses to challenging environments or situations </a:t>
            </a:r>
            <a:endParaRPr lang="en-US" sz="2400" kern="1200" dirty="0">
              <a:solidFill>
                <a:schemeClr val="tx1"/>
              </a:solidFill>
            </a:endParaRPr>
          </a:p>
        </p:txBody>
      </p:sp>
      <p:sp>
        <p:nvSpPr>
          <p:cNvPr id="11" name="Freeform: Shape 10">
            <a:extLst>
              <a:ext uri="{FF2B5EF4-FFF2-40B4-BE49-F238E27FC236}">
                <a16:creationId xmlns:a16="http://schemas.microsoft.com/office/drawing/2014/main" id="{392F413F-4CF1-467F-93AD-73C524CEBD17}"/>
              </a:ext>
            </a:extLst>
          </p:cNvPr>
          <p:cNvSpPr/>
          <p:nvPr/>
        </p:nvSpPr>
        <p:spPr>
          <a:xfrm>
            <a:off x="7393406" y="2039937"/>
            <a:ext cx="2256359" cy="4572000"/>
          </a:xfrm>
          <a:custGeom>
            <a:avLst/>
            <a:gdLst>
              <a:gd name="connsiteX0" fmla="*/ 0 w 2256359"/>
              <a:gd name="connsiteY0" fmla="*/ 225636 h 4572000"/>
              <a:gd name="connsiteX1" fmla="*/ 225636 w 2256359"/>
              <a:gd name="connsiteY1" fmla="*/ 0 h 4572000"/>
              <a:gd name="connsiteX2" fmla="*/ 2030723 w 2256359"/>
              <a:gd name="connsiteY2" fmla="*/ 0 h 4572000"/>
              <a:gd name="connsiteX3" fmla="*/ 2256359 w 2256359"/>
              <a:gd name="connsiteY3" fmla="*/ 225636 h 4572000"/>
              <a:gd name="connsiteX4" fmla="*/ 2256359 w 2256359"/>
              <a:gd name="connsiteY4" fmla="*/ 4346364 h 4572000"/>
              <a:gd name="connsiteX5" fmla="*/ 2030723 w 2256359"/>
              <a:gd name="connsiteY5" fmla="*/ 4572000 h 4572000"/>
              <a:gd name="connsiteX6" fmla="*/ 225636 w 2256359"/>
              <a:gd name="connsiteY6" fmla="*/ 4572000 h 4572000"/>
              <a:gd name="connsiteX7" fmla="*/ 0 w 2256359"/>
              <a:gd name="connsiteY7" fmla="*/ 4346364 h 4572000"/>
              <a:gd name="connsiteX8" fmla="*/ 0 w 2256359"/>
              <a:gd name="connsiteY8" fmla="*/ 225636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6359" h="4572000">
                <a:moveTo>
                  <a:pt x="0" y="225636"/>
                </a:moveTo>
                <a:cubicBezTo>
                  <a:pt x="0" y="101021"/>
                  <a:pt x="101021" y="0"/>
                  <a:pt x="225636" y="0"/>
                </a:cubicBezTo>
                <a:lnTo>
                  <a:pt x="2030723" y="0"/>
                </a:lnTo>
                <a:cubicBezTo>
                  <a:pt x="2155338" y="0"/>
                  <a:pt x="2256359" y="101021"/>
                  <a:pt x="2256359" y="225636"/>
                </a:cubicBezTo>
                <a:lnTo>
                  <a:pt x="2256359" y="4346364"/>
                </a:lnTo>
                <a:cubicBezTo>
                  <a:pt x="2256359" y="4470979"/>
                  <a:pt x="2155338" y="4572000"/>
                  <a:pt x="2030723" y="4572000"/>
                </a:cubicBezTo>
                <a:lnTo>
                  <a:pt x="225636" y="4572000"/>
                </a:lnTo>
                <a:cubicBezTo>
                  <a:pt x="101021" y="4572000"/>
                  <a:pt x="0" y="4470979"/>
                  <a:pt x="0" y="4346364"/>
                </a:cubicBezTo>
                <a:lnTo>
                  <a:pt x="0" y="225636"/>
                </a:lnTo>
                <a:close/>
              </a:path>
            </a:pathLst>
          </a:custGeom>
          <a:solidFill>
            <a:schemeClr val="accent1"/>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3291840" numCol="1" spcCol="1270" anchor="ctr" anchorCtr="0">
            <a:noAutofit/>
          </a:bodyPr>
          <a:lstStyle/>
          <a:p>
            <a:pPr marL="0" lvl="0" indent="0" algn="ctr" defTabSz="1066800">
              <a:lnSpc>
                <a:spcPct val="90000"/>
              </a:lnSpc>
              <a:spcBef>
                <a:spcPct val="0"/>
              </a:spcBef>
              <a:spcAft>
                <a:spcPct val="35000"/>
              </a:spcAft>
              <a:buNone/>
            </a:pPr>
            <a:r>
              <a:rPr lang="en-US" sz="2400" b="0" i="0" u="none" strike="noStrike" kern="1200" dirty="0">
                <a:solidFill>
                  <a:schemeClr val="bg1"/>
                </a:solidFill>
                <a:effectLst/>
                <a:latin typeface="Arial" panose="020B0604020202020204" pitchFamily="34" charset="0"/>
                <a:cs typeface="Arial" panose="020B0604020202020204" pitchFamily="34" charset="0"/>
              </a:rPr>
              <a:t>Mindfulness-Based Stress Reduction</a:t>
            </a:r>
            <a:r>
              <a:rPr lang="en-US" sz="2400" b="0" i="0" kern="1200" dirty="0">
                <a:solidFill>
                  <a:schemeClr val="bg1"/>
                </a:solidFill>
                <a:effectLst/>
                <a:latin typeface="Arial" panose="020B0604020202020204" pitchFamily="34" charset="0"/>
                <a:cs typeface="Arial" panose="020B0604020202020204" pitchFamily="34" charset="0"/>
              </a:rPr>
              <a:t>​</a:t>
            </a:r>
            <a:endParaRPr lang="en-US" sz="2400" b="0" kern="1200" dirty="0">
              <a:solidFill>
                <a:schemeClr val="bg1"/>
              </a:solidFill>
            </a:endParaRPr>
          </a:p>
        </p:txBody>
      </p:sp>
      <p:sp>
        <p:nvSpPr>
          <p:cNvPr id="12" name="Freeform: Shape 11">
            <a:extLst>
              <a:ext uri="{FF2B5EF4-FFF2-40B4-BE49-F238E27FC236}">
                <a16:creationId xmlns:a16="http://schemas.microsoft.com/office/drawing/2014/main" id="{F5789AB1-67B2-4D82-B45A-12DD1BCFE247}"/>
              </a:ext>
            </a:extLst>
          </p:cNvPr>
          <p:cNvSpPr/>
          <p:nvPr/>
        </p:nvSpPr>
        <p:spPr>
          <a:xfrm>
            <a:off x="7473579" y="3720054"/>
            <a:ext cx="2096013" cy="2690162"/>
          </a:xfrm>
          <a:custGeom>
            <a:avLst/>
            <a:gdLst>
              <a:gd name="connsiteX0" fmla="*/ 0 w 2096013"/>
              <a:gd name="connsiteY0" fmla="*/ 209601 h 2690162"/>
              <a:gd name="connsiteX1" fmla="*/ 209601 w 2096013"/>
              <a:gd name="connsiteY1" fmla="*/ 0 h 2690162"/>
              <a:gd name="connsiteX2" fmla="*/ 1886412 w 2096013"/>
              <a:gd name="connsiteY2" fmla="*/ 0 h 2690162"/>
              <a:gd name="connsiteX3" fmla="*/ 2096013 w 2096013"/>
              <a:gd name="connsiteY3" fmla="*/ 209601 h 2690162"/>
              <a:gd name="connsiteX4" fmla="*/ 2096013 w 2096013"/>
              <a:gd name="connsiteY4" fmla="*/ 2480561 h 2690162"/>
              <a:gd name="connsiteX5" fmla="*/ 1886412 w 2096013"/>
              <a:gd name="connsiteY5" fmla="*/ 2690162 h 2690162"/>
              <a:gd name="connsiteX6" fmla="*/ 209601 w 2096013"/>
              <a:gd name="connsiteY6" fmla="*/ 2690162 h 2690162"/>
              <a:gd name="connsiteX7" fmla="*/ 0 w 2096013"/>
              <a:gd name="connsiteY7" fmla="*/ 2480561 h 2690162"/>
              <a:gd name="connsiteX8" fmla="*/ 0 w 2096013"/>
              <a:gd name="connsiteY8" fmla="*/ 209601 h 269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6013" h="2690162">
                <a:moveTo>
                  <a:pt x="0" y="209601"/>
                </a:moveTo>
                <a:cubicBezTo>
                  <a:pt x="0" y="93842"/>
                  <a:pt x="93842" y="0"/>
                  <a:pt x="209601" y="0"/>
                </a:cubicBezTo>
                <a:lnTo>
                  <a:pt x="1886412" y="0"/>
                </a:lnTo>
                <a:cubicBezTo>
                  <a:pt x="2002171" y="0"/>
                  <a:pt x="2096013" y="93842"/>
                  <a:pt x="2096013" y="209601"/>
                </a:cubicBezTo>
                <a:lnTo>
                  <a:pt x="2096013" y="2480561"/>
                </a:lnTo>
                <a:cubicBezTo>
                  <a:pt x="2096013" y="2596320"/>
                  <a:pt x="2002171" y="2690162"/>
                  <a:pt x="1886412" y="2690162"/>
                </a:cubicBezTo>
                <a:lnTo>
                  <a:pt x="209601" y="2690162"/>
                </a:lnTo>
                <a:cubicBezTo>
                  <a:pt x="93842" y="2690162"/>
                  <a:pt x="0" y="2596320"/>
                  <a:pt x="0" y="2480561"/>
                </a:cubicBezTo>
                <a:lnTo>
                  <a:pt x="0" y="209601"/>
                </a:lnTo>
                <a:close/>
              </a:path>
            </a:pathLst>
          </a:custGeom>
          <a:solidFill>
            <a:schemeClr val="tx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22350" tIns="107110" rIns="122350" bIns="107110" numCol="1" spcCol="1270" anchor="ctr" anchorCtr="0">
            <a:noAutofit/>
          </a:bodyPr>
          <a:lstStyle/>
          <a:p>
            <a:pPr marL="0" lvl="0" indent="0" algn="ctr" defTabSz="1066800">
              <a:lnSpc>
                <a:spcPct val="90000"/>
              </a:lnSpc>
              <a:spcBef>
                <a:spcPct val="0"/>
              </a:spcBef>
              <a:spcAft>
                <a:spcPct val="35000"/>
              </a:spcAft>
              <a:buNone/>
            </a:pPr>
            <a:r>
              <a:rPr lang="en-US" sz="2400" b="0" i="0" u="none" strike="noStrike" kern="1200" dirty="0">
                <a:solidFill>
                  <a:srgbClr val="000000"/>
                </a:solidFill>
                <a:effectLst/>
                <a:latin typeface="Arial" panose="020B0604020202020204" pitchFamily="34" charset="0"/>
                <a:cs typeface="Arial" panose="020B0604020202020204" pitchFamily="34" charset="0"/>
              </a:rPr>
              <a:t>Being non-judgmentally aware of the present moment</a:t>
            </a:r>
            <a:endParaRPr lang="en-US" sz="2400" kern="1200" dirty="0">
              <a:solidFill>
                <a:schemeClr val="tx1"/>
              </a:solidFill>
            </a:endParaRPr>
          </a:p>
        </p:txBody>
      </p:sp>
      <p:sp>
        <p:nvSpPr>
          <p:cNvPr id="13" name="Freeform: Shape 12">
            <a:extLst>
              <a:ext uri="{FF2B5EF4-FFF2-40B4-BE49-F238E27FC236}">
                <a16:creationId xmlns:a16="http://schemas.microsoft.com/office/drawing/2014/main" id="{96599B6E-D524-4C06-A1E4-A5E247170AC9}"/>
              </a:ext>
            </a:extLst>
          </p:cNvPr>
          <p:cNvSpPr/>
          <p:nvPr/>
        </p:nvSpPr>
        <p:spPr>
          <a:xfrm>
            <a:off x="9818992" y="2039937"/>
            <a:ext cx="2256359" cy="4572000"/>
          </a:xfrm>
          <a:custGeom>
            <a:avLst/>
            <a:gdLst>
              <a:gd name="connsiteX0" fmla="*/ 0 w 2256359"/>
              <a:gd name="connsiteY0" fmla="*/ 225636 h 4572000"/>
              <a:gd name="connsiteX1" fmla="*/ 225636 w 2256359"/>
              <a:gd name="connsiteY1" fmla="*/ 0 h 4572000"/>
              <a:gd name="connsiteX2" fmla="*/ 2030723 w 2256359"/>
              <a:gd name="connsiteY2" fmla="*/ 0 h 4572000"/>
              <a:gd name="connsiteX3" fmla="*/ 2256359 w 2256359"/>
              <a:gd name="connsiteY3" fmla="*/ 225636 h 4572000"/>
              <a:gd name="connsiteX4" fmla="*/ 2256359 w 2256359"/>
              <a:gd name="connsiteY4" fmla="*/ 4346364 h 4572000"/>
              <a:gd name="connsiteX5" fmla="*/ 2030723 w 2256359"/>
              <a:gd name="connsiteY5" fmla="*/ 4572000 h 4572000"/>
              <a:gd name="connsiteX6" fmla="*/ 225636 w 2256359"/>
              <a:gd name="connsiteY6" fmla="*/ 4572000 h 4572000"/>
              <a:gd name="connsiteX7" fmla="*/ 0 w 2256359"/>
              <a:gd name="connsiteY7" fmla="*/ 4346364 h 4572000"/>
              <a:gd name="connsiteX8" fmla="*/ 0 w 2256359"/>
              <a:gd name="connsiteY8" fmla="*/ 225636 h 457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6359" h="4572000">
                <a:moveTo>
                  <a:pt x="0" y="225636"/>
                </a:moveTo>
                <a:cubicBezTo>
                  <a:pt x="0" y="101021"/>
                  <a:pt x="101021" y="0"/>
                  <a:pt x="225636" y="0"/>
                </a:cubicBezTo>
                <a:lnTo>
                  <a:pt x="2030723" y="0"/>
                </a:lnTo>
                <a:cubicBezTo>
                  <a:pt x="2155338" y="0"/>
                  <a:pt x="2256359" y="101021"/>
                  <a:pt x="2256359" y="225636"/>
                </a:cubicBezTo>
                <a:lnTo>
                  <a:pt x="2256359" y="4346364"/>
                </a:lnTo>
                <a:cubicBezTo>
                  <a:pt x="2256359" y="4470979"/>
                  <a:pt x="2155338" y="4572000"/>
                  <a:pt x="2030723" y="4572000"/>
                </a:cubicBezTo>
                <a:lnTo>
                  <a:pt x="225636" y="4572000"/>
                </a:lnTo>
                <a:cubicBezTo>
                  <a:pt x="101021" y="4572000"/>
                  <a:pt x="0" y="4470979"/>
                  <a:pt x="0" y="4346364"/>
                </a:cubicBezTo>
                <a:lnTo>
                  <a:pt x="0" y="225636"/>
                </a:lnTo>
                <a:close/>
              </a:path>
            </a:pathLst>
          </a:custGeom>
          <a:solidFill>
            <a:schemeClr val="accent1"/>
          </a:solidFill>
        </p:spPr>
        <p:style>
          <a:lnRef idx="0">
            <a:schemeClr val="accent1">
              <a:hueOff val="0"/>
              <a:satOff val="0"/>
              <a:lumOff val="0"/>
              <a:alphaOff val="0"/>
            </a:schemeClr>
          </a:lnRef>
          <a:fillRef idx="1">
            <a:scrgbClr r="0" g="0" b="0"/>
          </a:fillRef>
          <a:effectRef idx="0">
            <a:schemeClr val="accent1">
              <a:tint val="40000"/>
              <a:hueOff val="0"/>
              <a:satOff val="0"/>
              <a:lumOff val="0"/>
              <a:alphaOff val="0"/>
            </a:schemeClr>
          </a:effectRef>
          <a:fontRef idx="minor">
            <a:schemeClr val="dk1">
              <a:hueOff val="0"/>
              <a:satOff val="0"/>
              <a:lumOff val="0"/>
              <a:alphaOff val="0"/>
            </a:schemeClr>
          </a:fontRef>
        </p:style>
        <p:txBody>
          <a:bodyPr spcFirstLastPara="0" vert="horz" wrap="square" lIns="91440" tIns="91440" rIns="91440" bIns="3291840" numCol="1" spcCol="1270" anchor="ctr" anchorCtr="0">
            <a:noAutofit/>
          </a:bodyPr>
          <a:lstStyle/>
          <a:p>
            <a:pPr marL="0" lvl="0" indent="0" algn="ctr" defTabSz="1066800">
              <a:lnSpc>
                <a:spcPct val="90000"/>
              </a:lnSpc>
              <a:spcBef>
                <a:spcPct val="0"/>
              </a:spcBef>
              <a:spcAft>
                <a:spcPct val="35000"/>
              </a:spcAft>
              <a:buNone/>
            </a:pPr>
            <a:r>
              <a:rPr lang="en-US" sz="2400" b="0" i="0" u="none" strike="noStrike" kern="1200" dirty="0">
                <a:solidFill>
                  <a:schemeClr val="bg1"/>
                </a:solidFill>
                <a:effectLst/>
                <a:latin typeface="Arial" panose="020B0604020202020204" pitchFamily="34" charset="0"/>
                <a:cs typeface="Arial" panose="020B0604020202020204" pitchFamily="34" charset="0"/>
              </a:rPr>
              <a:t>Team Mindfulness Training</a:t>
            </a:r>
            <a:r>
              <a:rPr lang="en-US" sz="2400" b="0" i="0" kern="1200" dirty="0">
                <a:solidFill>
                  <a:schemeClr val="bg1"/>
                </a:solidFill>
                <a:effectLst/>
                <a:latin typeface="Arial" panose="020B0604020202020204" pitchFamily="34" charset="0"/>
                <a:cs typeface="Arial" panose="020B0604020202020204" pitchFamily="34" charset="0"/>
              </a:rPr>
              <a:t>​</a:t>
            </a:r>
            <a:endParaRPr lang="en-US" sz="2400" b="0" kern="1200" dirty="0">
              <a:solidFill>
                <a:schemeClr val="bg1"/>
              </a:solidFill>
            </a:endParaRPr>
          </a:p>
        </p:txBody>
      </p:sp>
      <p:sp>
        <p:nvSpPr>
          <p:cNvPr id="14" name="Freeform: Shape 13">
            <a:extLst>
              <a:ext uri="{FF2B5EF4-FFF2-40B4-BE49-F238E27FC236}">
                <a16:creationId xmlns:a16="http://schemas.microsoft.com/office/drawing/2014/main" id="{0202FFEF-5329-4906-AD7E-C5DC1D442AF5}"/>
              </a:ext>
            </a:extLst>
          </p:cNvPr>
          <p:cNvSpPr/>
          <p:nvPr/>
        </p:nvSpPr>
        <p:spPr>
          <a:xfrm>
            <a:off x="9899165" y="3720054"/>
            <a:ext cx="2096013" cy="2690162"/>
          </a:xfrm>
          <a:custGeom>
            <a:avLst/>
            <a:gdLst>
              <a:gd name="connsiteX0" fmla="*/ 0 w 2096013"/>
              <a:gd name="connsiteY0" fmla="*/ 209601 h 2690162"/>
              <a:gd name="connsiteX1" fmla="*/ 209601 w 2096013"/>
              <a:gd name="connsiteY1" fmla="*/ 0 h 2690162"/>
              <a:gd name="connsiteX2" fmla="*/ 1886412 w 2096013"/>
              <a:gd name="connsiteY2" fmla="*/ 0 h 2690162"/>
              <a:gd name="connsiteX3" fmla="*/ 2096013 w 2096013"/>
              <a:gd name="connsiteY3" fmla="*/ 209601 h 2690162"/>
              <a:gd name="connsiteX4" fmla="*/ 2096013 w 2096013"/>
              <a:gd name="connsiteY4" fmla="*/ 2480561 h 2690162"/>
              <a:gd name="connsiteX5" fmla="*/ 1886412 w 2096013"/>
              <a:gd name="connsiteY5" fmla="*/ 2690162 h 2690162"/>
              <a:gd name="connsiteX6" fmla="*/ 209601 w 2096013"/>
              <a:gd name="connsiteY6" fmla="*/ 2690162 h 2690162"/>
              <a:gd name="connsiteX7" fmla="*/ 0 w 2096013"/>
              <a:gd name="connsiteY7" fmla="*/ 2480561 h 2690162"/>
              <a:gd name="connsiteX8" fmla="*/ 0 w 2096013"/>
              <a:gd name="connsiteY8" fmla="*/ 209601 h 2690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96013" h="2690162">
                <a:moveTo>
                  <a:pt x="0" y="209601"/>
                </a:moveTo>
                <a:cubicBezTo>
                  <a:pt x="0" y="93842"/>
                  <a:pt x="93842" y="0"/>
                  <a:pt x="209601" y="0"/>
                </a:cubicBezTo>
                <a:lnTo>
                  <a:pt x="1886412" y="0"/>
                </a:lnTo>
                <a:cubicBezTo>
                  <a:pt x="2002171" y="0"/>
                  <a:pt x="2096013" y="93842"/>
                  <a:pt x="2096013" y="209601"/>
                </a:cubicBezTo>
                <a:lnTo>
                  <a:pt x="2096013" y="2480561"/>
                </a:lnTo>
                <a:cubicBezTo>
                  <a:pt x="2096013" y="2596320"/>
                  <a:pt x="2002171" y="2690162"/>
                  <a:pt x="1886412" y="2690162"/>
                </a:cubicBezTo>
                <a:lnTo>
                  <a:pt x="209601" y="2690162"/>
                </a:lnTo>
                <a:cubicBezTo>
                  <a:pt x="93842" y="2690162"/>
                  <a:pt x="0" y="2596320"/>
                  <a:pt x="0" y="2480561"/>
                </a:cubicBezTo>
                <a:lnTo>
                  <a:pt x="0" y="209601"/>
                </a:lnTo>
                <a:close/>
              </a:path>
            </a:pathLst>
          </a:custGeom>
          <a:solidFill>
            <a:schemeClr val="tx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22350" tIns="107110" rIns="122350" bIns="107110" numCol="1" spcCol="1270" anchor="ctr" anchorCtr="0">
            <a:noAutofit/>
          </a:bodyPr>
          <a:lstStyle/>
          <a:p>
            <a:pPr marL="0" lvl="0" indent="0" algn="ctr" defTabSz="1066800">
              <a:lnSpc>
                <a:spcPct val="90000"/>
              </a:lnSpc>
              <a:spcBef>
                <a:spcPct val="0"/>
              </a:spcBef>
              <a:spcAft>
                <a:spcPct val="35000"/>
              </a:spcAft>
              <a:buNone/>
            </a:pPr>
            <a:r>
              <a:rPr lang="en-US" sz="2400" b="0" i="0" u="none" strike="noStrike" kern="1200" dirty="0">
                <a:solidFill>
                  <a:srgbClr val="000000"/>
                </a:solidFill>
                <a:effectLst/>
                <a:latin typeface="Arial" panose="020B0604020202020204" pitchFamily="34" charset="0"/>
                <a:cs typeface="Arial" panose="020B0604020202020204" pitchFamily="34" charset="0"/>
              </a:rPr>
              <a:t>Emphasizing attention and non-judgmental interpersonal interactions </a:t>
            </a:r>
            <a:endParaRPr lang="en-US" sz="2400" kern="1200" dirty="0">
              <a:solidFill>
                <a:schemeClr val="tx1"/>
              </a:solidFill>
            </a:endParaRPr>
          </a:p>
        </p:txBody>
      </p:sp>
    </p:spTree>
    <p:extLst>
      <p:ext uri="{BB962C8B-B14F-4D97-AF65-F5344CB8AC3E}">
        <p14:creationId xmlns:p14="http://schemas.microsoft.com/office/powerpoint/2010/main" val="2471399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1035E-E1D7-DE26-A7A2-CA670C638F0A}"/>
              </a:ext>
            </a:extLst>
          </p:cNvPr>
          <p:cNvSpPr>
            <a:spLocks noGrp="1"/>
          </p:cNvSpPr>
          <p:nvPr>
            <p:ph type="title"/>
          </p:nvPr>
        </p:nvSpPr>
        <p:spPr>
          <a:xfrm>
            <a:off x="201118" y="664928"/>
            <a:ext cx="10515600" cy="1325563"/>
          </a:xfrm>
        </p:spPr>
        <p:txBody>
          <a:bodyPr/>
          <a:lstStyle/>
          <a:p>
            <a:r>
              <a:rPr lang="en-US" dirty="0">
                <a:latin typeface="Arial"/>
                <a:cs typeface="Arial"/>
              </a:rPr>
              <a:t>Intervention Techniques </a:t>
            </a:r>
            <a:r>
              <a:rPr lang="en-US" sz="3200" dirty="0">
                <a:latin typeface="Arial"/>
                <a:cs typeface="Arial"/>
              </a:rPr>
              <a:t>(1 of 5)</a:t>
            </a:r>
          </a:p>
        </p:txBody>
      </p:sp>
      <p:sp>
        <p:nvSpPr>
          <p:cNvPr id="90" name="TextBox 89">
            <a:extLst>
              <a:ext uri="{FF2B5EF4-FFF2-40B4-BE49-F238E27FC236}">
                <a16:creationId xmlns:a16="http://schemas.microsoft.com/office/drawing/2014/main" id="{7D10623E-A89E-B33B-B6C5-06C46AA78CB7}"/>
              </a:ext>
            </a:extLst>
          </p:cNvPr>
          <p:cNvSpPr txBox="1"/>
          <p:nvPr/>
        </p:nvSpPr>
        <p:spPr>
          <a:xfrm>
            <a:off x="976945" y="1990491"/>
            <a:ext cx="8088715" cy="523220"/>
          </a:xfrm>
          <a:prstGeom prst="rect">
            <a:avLst/>
          </a:prstGeom>
          <a:noFill/>
        </p:spPr>
        <p:txBody>
          <a:bodyPr wrap="square" lIns="91440" tIns="45720" rIns="91440" bIns="45720" rtlCol="0" anchor="t">
            <a:spAutoFit/>
          </a:bodyPr>
          <a:lstStyle/>
          <a:p>
            <a:r>
              <a:rPr lang="en-US" sz="2800" b="1" dirty="0">
                <a:latin typeface="Arial"/>
                <a:cs typeface="Arial"/>
              </a:rPr>
              <a:t>Mindfulness-Based Attention Training</a:t>
            </a:r>
          </a:p>
        </p:txBody>
      </p:sp>
      <p:sp>
        <p:nvSpPr>
          <p:cNvPr id="63" name="Freeform 62">
            <a:extLst>
              <a:ext uri="{FF2B5EF4-FFF2-40B4-BE49-F238E27FC236}">
                <a16:creationId xmlns:a16="http://schemas.microsoft.com/office/drawing/2014/main" id="{75B87FDE-6D0C-FE60-01F1-169884B51243}"/>
              </a:ext>
            </a:extLst>
          </p:cNvPr>
          <p:cNvSpPr/>
          <p:nvPr/>
        </p:nvSpPr>
        <p:spPr>
          <a:xfrm>
            <a:off x="827879" y="2410435"/>
            <a:ext cx="3160100" cy="1371594"/>
          </a:xfrm>
          <a:custGeom>
            <a:avLst/>
            <a:gdLst>
              <a:gd name="connsiteX0" fmla="*/ 0 w 3160100"/>
              <a:gd name="connsiteY0" fmla="*/ 0 h 1371594"/>
              <a:gd name="connsiteX1" fmla="*/ 3160100 w 3160100"/>
              <a:gd name="connsiteY1" fmla="*/ 0 h 1371594"/>
              <a:gd name="connsiteX2" fmla="*/ 3160100 w 3160100"/>
              <a:gd name="connsiteY2" fmla="*/ 1371594 h 1371594"/>
              <a:gd name="connsiteX3" fmla="*/ 0 w 3160100"/>
              <a:gd name="connsiteY3" fmla="*/ 1371594 h 1371594"/>
              <a:gd name="connsiteX4" fmla="*/ 0 w 3160100"/>
              <a:gd name="connsiteY4" fmla="*/ 0 h 1371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0100" h="1371594">
                <a:moveTo>
                  <a:pt x="0" y="0"/>
                </a:moveTo>
                <a:lnTo>
                  <a:pt x="3160100" y="0"/>
                </a:lnTo>
                <a:lnTo>
                  <a:pt x="3160100" y="1371594"/>
                </a:lnTo>
                <a:lnTo>
                  <a:pt x="0" y="1371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a:cs typeface="Arial"/>
              </a:rPr>
              <a:t>Stressful</a:t>
            </a:r>
            <a:br>
              <a:rPr lang="en-US" sz="2800" kern="1200" dirty="0">
                <a:latin typeface="Arial"/>
              </a:rPr>
            </a:br>
            <a:r>
              <a:rPr lang="en-US" sz="2800" kern="1200" dirty="0">
                <a:latin typeface="Arial"/>
                <a:cs typeface="Arial"/>
              </a:rPr>
              <a:t>demand</a:t>
            </a:r>
          </a:p>
        </p:txBody>
      </p:sp>
      <p:grpSp>
        <p:nvGrpSpPr>
          <p:cNvPr id="8" name="Group 7" descr="Indications of work place stress such as dangerous or intense situations of fire, explosions, biohazards, and flying crafts.">
            <a:extLst>
              <a:ext uri="{FF2B5EF4-FFF2-40B4-BE49-F238E27FC236}">
                <a16:creationId xmlns:a16="http://schemas.microsoft.com/office/drawing/2014/main" id="{29866CFD-CD81-4508-9BD0-E929CD8F8428}"/>
              </a:ext>
            </a:extLst>
          </p:cNvPr>
          <p:cNvGrpSpPr/>
          <p:nvPr/>
        </p:nvGrpSpPr>
        <p:grpSpPr>
          <a:xfrm>
            <a:off x="976945" y="3885176"/>
            <a:ext cx="2743200" cy="2743200"/>
            <a:chOff x="976945" y="3885176"/>
            <a:chExt cx="2743200" cy="2743200"/>
          </a:xfrm>
        </p:grpSpPr>
        <p:sp>
          <p:nvSpPr>
            <p:cNvPr id="64" name="Oval 63">
              <a:extLst>
                <a:ext uri="{FF2B5EF4-FFF2-40B4-BE49-F238E27FC236}">
                  <a16:creationId xmlns:a16="http://schemas.microsoft.com/office/drawing/2014/main" id="{BE6A9C0E-1BD9-7D7E-33BA-93E2B8D75934}"/>
                </a:ext>
              </a:extLst>
            </p:cNvPr>
            <p:cNvSpPr/>
            <p:nvPr/>
          </p:nvSpPr>
          <p:spPr>
            <a:xfrm>
              <a:off x="976945" y="3885176"/>
              <a:ext cx="2743200" cy="27432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pic>
          <p:nvPicPr>
            <p:cNvPr id="30" name="Graphic 29">
              <a:extLst>
                <a:ext uri="{FF2B5EF4-FFF2-40B4-BE49-F238E27FC236}">
                  <a16:creationId xmlns:a16="http://schemas.microsoft.com/office/drawing/2014/main" id="{ACE99648-B36E-730F-1D84-CC9A962EDD5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361943" y="5352408"/>
              <a:ext cx="914400" cy="914400"/>
            </a:xfrm>
            <a:prstGeom prst="rect">
              <a:avLst/>
            </a:prstGeom>
          </p:spPr>
        </p:pic>
        <p:pic>
          <p:nvPicPr>
            <p:cNvPr id="38" name="Graphic 37">
              <a:extLst>
                <a:ext uri="{FF2B5EF4-FFF2-40B4-BE49-F238E27FC236}">
                  <a16:creationId xmlns:a16="http://schemas.microsoft.com/office/drawing/2014/main" id="{182317DF-8E18-7E73-4257-F859E0C2DF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201005" y="4136082"/>
              <a:ext cx="914400" cy="914400"/>
            </a:xfrm>
            <a:prstGeom prst="rect">
              <a:avLst/>
            </a:prstGeom>
          </p:spPr>
        </p:pic>
        <p:pic>
          <p:nvPicPr>
            <p:cNvPr id="73" name="Graphic 72">
              <a:extLst>
                <a:ext uri="{FF2B5EF4-FFF2-40B4-BE49-F238E27FC236}">
                  <a16:creationId xmlns:a16="http://schemas.microsoft.com/office/drawing/2014/main" id="{37D9A6E7-04F8-6A62-C153-256DEEF7C7C6}"/>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887367" y="4593282"/>
              <a:ext cx="914400" cy="914400"/>
            </a:xfrm>
            <a:prstGeom prst="rect">
              <a:avLst/>
            </a:prstGeom>
          </p:spPr>
        </p:pic>
        <p:grpSp>
          <p:nvGrpSpPr>
            <p:cNvPr id="81" name="Group 80">
              <a:extLst>
                <a:ext uri="{FF2B5EF4-FFF2-40B4-BE49-F238E27FC236}">
                  <a16:creationId xmlns:a16="http://schemas.microsoft.com/office/drawing/2014/main" id="{A9993EDB-B801-6C5F-1D8E-F2A627CC9BA3}"/>
                </a:ext>
              </a:extLst>
            </p:cNvPr>
            <p:cNvGrpSpPr/>
            <p:nvPr/>
          </p:nvGrpSpPr>
          <p:grpSpPr>
            <a:xfrm>
              <a:off x="2481382" y="5346446"/>
              <a:ext cx="914400" cy="914400"/>
              <a:chOff x="3747062" y="-5183"/>
              <a:chExt cx="914400" cy="914400"/>
            </a:xfrm>
          </p:grpSpPr>
          <p:pic>
            <p:nvPicPr>
              <p:cNvPr id="79" name="Graphic 78">
                <a:extLst>
                  <a:ext uri="{FF2B5EF4-FFF2-40B4-BE49-F238E27FC236}">
                    <a16:creationId xmlns:a16="http://schemas.microsoft.com/office/drawing/2014/main" id="{D749FF4A-2565-4E65-CDFD-6C28815FF06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747062" y="-5183"/>
                <a:ext cx="914400" cy="914400"/>
              </a:xfrm>
              <a:prstGeom prst="rect">
                <a:avLst/>
              </a:prstGeom>
            </p:spPr>
          </p:pic>
          <p:sp>
            <p:nvSpPr>
              <p:cNvPr id="78" name="Triangle 77">
                <a:extLst>
                  <a:ext uri="{FF2B5EF4-FFF2-40B4-BE49-F238E27FC236}">
                    <a16:creationId xmlns:a16="http://schemas.microsoft.com/office/drawing/2014/main" id="{178CA5F4-03AE-C8DD-B654-FB30F763CC16}"/>
                  </a:ext>
                </a:extLst>
              </p:cNvPr>
              <p:cNvSpPr/>
              <p:nvPr/>
            </p:nvSpPr>
            <p:spPr>
              <a:xfrm>
                <a:off x="3853346" y="178110"/>
                <a:ext cx="669173" cy="546783"/>
              </a:xfrm>
              <a:prstGeom prst="triangl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7" name="Graphic 76">
              <a:extLst>
                <a:ext uri="{FF2B5EF4-FFF2-40B4-BE49-F238E27FC236}">
                  <a16:creationId xmlns:a16="http://schemas.microsoft.com/office/drawing/2014/main" id="{9C905FAA-9BAF-CAF1-262A-0FC00480D12A}"/>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2693652" y="5667208"/>
              <a:ext cx="457200" cy="457200"/>
            </a:xfrm>
            <a:prstGeom prst="rect">
              <a:avLst/>
            </a:prstGeom>
          </p:spPr>
        </p:pic>
        <p:pic>
          <p:nvPicPr>
            <p:cNvPr id="83" name="Graphic 82">
              <a:extLst>
                <a:ext uri="{FF2B5EF4-FFF2-40B4-BE49-F238E27FC236}">
                  <a16:creationId xmlns:a16="http://schemas.microsoft.com/office/drawing/2014/main" id="{04CB08B9-D32F-2067-871D-0A8D3CFD2F7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589295" y="4137698"/>
              <a:ext cx="914400" cy="914400"/>
            </a:xfrm>
            <a:prstGeom prst="rect">
              <a:avLst/>
            </a:prstGeom>
          </p:spPr>
        </p:pic>
        <p:sp>
          <p:nvSpPr>
            <p:cNvPr id="84" name="Triangle 83">
              <a:extLst>
                <a:ext uri="{FF2B5EF4-FFF2-40B4-BE49-F238E27FC236}">
                  <a16:creationId xmlns:a16="http://schemas.microsoft.com/office/drawing/2014/main" id="{670E6D36-C6F2-899C-B23E-EF5AC3B507D5}"/>
                </a:ext>
              </a:extLst>
            </p:cNvPr>
            <p:cNvSpPr/>
            <p:nvPr/>
          </p:nvSpPr>
          <p:spPr>
            <a:xfrm>
              <a:off x="2695579" y="4320991"/>
              <a:ext cx="669173" cy="546783"/>
            </a:xfrm>
            <a:prstGeom prst="triangl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1" name="Graphic 70">
              <a:extLst>
                <a:ext uri="{FF2B5EF4-FFF2-40B4-BE49-F238E27FC236}">
                  <a16:creationId xmlns:a16="http://schemas.microsoft.com/office/drawing/2014/main" id="{55AA0A6B-81CB-1080-9D0A-1FC27D6999C3}"/>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817333" y="4457234"/>
              <a:ext cx="457200" cy="457200"/>
            </a:xfrm>
            <a:prstGeom prst="rect">
              <a:avLst/>
            </a:prstGeom>
          </p:spPr>
        </p:pic>
      </p:grpSp>
      <p:sp>
        <p:nvSpPr>
          <p:cNvPr id="3" name="Chevron 2" descr="Arrow pointing to next image">
            <a:extLst>
              <a:ext uri="{FF2B5EF4-FFF2-40B4-BE49-F238E27FC236}">
                <a16:creationId xmlns:a16="http://schemas.microsoft.com/office/drawing/2014/main" id="{278E68C0-DC73-9D13-4E2C-1FF1D1B8AC14}"/>
              </a:ext>
            </a:extLst>
          </p:cNvPr>
          <p:cNvSpPr/>
          <p:nvPr/>
        </p:nvSpPr>
        <p:spPr>
          <a:xfrm>
            <a:off x="3869672" y="4893005"/>
            <a:ext cx="583324" cy="685797"/>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5" name="Freeform 64">
            <a:extLst>
              <a:ext uri="{FF2B5EF4-FFF2-40B4-BE49-F238E27FC236}">
                <a16:creationId xmlns:a16="http://schemas.microsoft.com/office/drawing/2014/main" id="{70CB2A16-73E8-C4F3-1737-9B95AC82774B}"/>
              </a:ext>
            </a:extLst>
          </p:cNvPr>
          <p:cNvSpPr/>
          <p:nvPr/>
        </p:nvSpPr>
        <p:spPr>
          <a:xfrm>
            <a:off x="4375892" y="2429740"/>
            <a:ext cx="3160100" cy="1371594"/>
          </a:xfrm>
          <a:custGeom>
            <a:avLst/>
            <a:gdLst>
              <a:gd name="connsiteX0" fmla="*/ 0 w 3160100"/>
              <a:gd name="connsiteY0" fmla="*/ 0 h 1371594"/>
              <a:gd name="connsiteX1" fmla="*/ 3160100 w 3160100"/>
              <a:gd name="connsiteY1" fmla="*/ 0 h 1371594"/>
              <a:gd name="connsiteX2" fmla="*/ 3160100 w 3160100"/>
              <a:gd name="connsiteY2" fmla="*/ 1371594 h 1371594"/>
              <a:gd name="connsiteX3" fmla="*/ 0 w 3160100"/>
              <a:gd name="connsiteY3" fmla="*/ 1371594 h 1371594"/>
              <a:gd name="connsiteX4" fmla="*/ 0 w 3160100"/>
              <a:gd name="connsiteY4" fmla="*/ 0 h 1371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0100" h="1371594">
                <a:moveTo>
                  <a:pt x="0" y="0"/>
                </a:moveTo>
                <a:lnTo>
                  <a:pt x="3160100" y="0"/>
                </a:lnTo>
                <a:lnTo>
                  <a:pt x="3160100" y="1371594"/>
                </a:lnTo>
                <a:lnTo>
                  <a:pt x="0" y="1371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a:cs typeface="Arial"/>
              </a:rPr>
              <a:t>Mental</a:t>
            </a:r>
            <a:br>
              <a:rPr lang="en-US" sz="2800" kern="1200" dirty="0">
                <a:latin typeface="Arial"/>
              </a:rPr>
            </a:br>
            <a:r>
              <a:rPr lang="en-US" sz="2800" kern="1200" dirty="0">
                <a:latin typeface="Arial"/>
                <a:cs typeface="Arial"/>
              </a:rPr>
              <a:t>focus</a:t>
            </a:r>
          </a:p>
        </p:txBody>
      </p:sp>
      <p:grpSp>
        <p:nvGrpSpPr>
          <p:cNvPr id="10" name="Group 9" descr="Human head silhouette with focus target inside brain space.">
            <a:extLst>
              <a:ext uri="{FF2B5EF4-FFF2-40B4-BE49-F238E27FC236}">
                <a16:creationId xmlns:a16="http://schemas.microsoft.com/office/drawing/2014/main" id="{E2EC4EE1-E335-4972-B466-58BE358E6E3D}"/>
              </a:ext>
            </a:extLst>
          </p:cNvPr>
          <p:cNvGrpSpPr/>
          <p:nvPr/>
        </p:nvGrpSpPr>
        <p:grpSpPr>
          <a:xfrm>
            <a:off x="4614958" y="3885176"/>
            <a:ext cx="2743200" cy="2743200"/>
            <a:chOff x="4614958" y="3885176"/>
            <a:chExt cx="2743200" cy="2743200"/>
          </a:xfrm>
        </p:grpSpPr>
        <p:sp>
          <p:nvSpPr>
            <p:cNvPr id="66" name="Oval 65">
              <a:extLst>
                <a:ext uri="{FF2B5EF4-FFF2-40B4-BE49-F238E27FC236}">
                  <a16:creationId xmlns:a16="http://schemas.microsoft.com/office/drawing/2014/main" id="{6AD859DF-0D2D-8AB2-6F7E-43A1748FFF93}"/>
                </a:ext>
              </a:extLst>
            </p:cNvPr>
            <p:cNvSpPr/>
            <p:nvPr/>
          </p:nvSpPr>
          <p:spPr>
            <a:xfrm>
              <a:off x="4614958" y="3885176"/>
              <a:ext cx="2743200" cy="27432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dirty="0"/>
            </a:p>
          </p:txBody>
        </p:sp>
        <p:pic>
          <p:nvPicPr>
            <p:cNvPr id="16" name="Graphic 15">
              <a:extLst>
                <a:ext uri="{FF2B5EF4-FFF2-40B4-BE49-F238E27FC236}">
                  <a16:creationId xmlns:a16="http://schemas.microsoft.com/office/drawing/2014/main" id="{D3B575C5-B583-406B-8ACF-40BF819A64E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5153704" y="4453579"/>
              <a:ext cx="1828800" cy="1828800"/>
            </a:xfrm>
            <a:prstGeom prst="rect">
              <a:avLst/>
            </a:prstGeom>
          </p:spPr>
        </p:pic>
        <p:sp>
          <p:nvSpPr>
            <p:cNvPr id="57" name="Oval 56" descr="images aligning with the mental focus,&#10;&#10;&#10;">
              <a:extLst>
                <a:ext uri="{FF2B5EF4-FFF2-40B4-BE49-F238E27FC236}">
                  <a16:creationId xmlns:a16="http://schemas.microsoft.com/office/drawing/2014/main" id="{076CBE4A-72CE-C790-A0E7-337B36D57DEB}"/>
                </a:ext>
                <a:ext uri="{C183D7F6-B498-43B3-948B-1728B52AA6E4}">
                  <adec:decorative xmlns:adec="http://schemas.microsoft.com/office/drawing/2017/decorative" val="0"/>
                </a:ext>
              </a:extLst>
            </p:cNvPr>
            <p:cNvSpPr/>
            <p:nvPr/>
          </p:nvSpPr>
          <p:spPr>
            <a:xfrm>
              <a:off x="5440360" y="4621264"/>
              <a:ext cx="1097280" cy="1097280"/>
            </a:xfrm>
            <a:prstGeom prst="ellipse">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6" name="Graphic 55">
              <a:extLst>
                <a:ext uri="{FF2B5EF4-FFF2-40B4-BE49-F238E27FC236}">
                  <a16:creationId xmlns:a16="http://schemas.microsoft.com/office/drawing/2014/main" id="{5D594EB4-5725-6187-5447-BF9D4ED2D8CB}"/>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5498742" y="4601811"/>
              <a:ext cx="914400" cy="914400"/>
            </a:xfrm>
            <a:prstGeom prst="rect">
              <a:avLst/>
            </a:prstGeom>
          </p:spPr>
        </p:pic>
      </p:grpSp>
      <p:sp>
        <p:nvSpPr>
          <p:cNvPr id="91" name="Chevron 90" descr="Arrow pointing to next image">
            <a:extLst>
              <a:ext uri="{FF2B5EF4-FFF2-40B4-BE49-F238E27FC236}">
                <a16:creationId xmlns:a16="http://schemas.microsoft.com/office/drawing/2014/main" id="{557C173E-C8B0-19CF-AD3A-5A4BCD21804C}"/>
              </a:ext>
            </a:extLst>
          </p:cNvPr>
          <p:cNvSpPr/>
          <p:nvPr/>
        </p:nvSpPr>
        <p:spPr>
          <a:xfrm>
            <a:off x="7474242" y="4914434"/>
            <a:ext cx="583324" cy="685797"/>
          </a:xfrm>
          <a:prstGeom prst="chevron">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7" name="Freeform 66">
            <a:extLst>
              <a:ext uri="{FF2B5EF4-FFF2-40B4-BE49-F238E27FC236}">
                <a16:creationId xmlns:a16="http://schemas.microsoft.com/office/drawing/2014/main" id="{9DA6C393-D14F-0063-8A7F-9B3E617A3253}"/>
              </a:ext>
            </a:extLst>
          </p:cNvPr>
          <p:cNvSpPr/>
          <p:nvPr/>
        </p:nvSpPr>
        <p:spPr>
          <a:xfrm>
            <a:off x="7765904" y="2555431"/>
            <a:ext cx="3657600" cy="1371594"/>
          </a:xfrm>
          <a:custGeom>
            <a:avLst/>
            <a:gdLst>
              <a:gd name="connsiteX0" fmla="*/ 0 w 3160100"/>
              <a:gd name="connsiteY0" fmla="*/ 0 h 1371594"/>
              <a:gd name="connsiteX1" fmla="*/ 3160100 w 3160100"/>
              <a:gd name="connsiteY1" fmla="*/ 0 h 1371594"/>
              <a:gd name="connsiteX2" fmla="*/ 3160100 w 3160100"/>
              <a:gd name="connsiteY2" fmla="*/ 1371594 h 1371594"/>
              <a:gd name="connsiteX3" fmla="*/ 0 w 3160100"/>
              <a:gd name="connsiteY3" fmla="*/ 1371594 h 1371594"/>
              <a:gd name="connsiteX4" fmla="*/ 0 w 3160100"/>
              <a:gd name="connsiteY4" fmla="*/ 0 h 13715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60100" h="1371594">
                <a:moveTo>
                  <a:pt x="0" y="0"/>
                </a:moveTo>
                <a:lnTo>
                  <a:pt x="3160100" y="0"/>
                </a:lnTo>
                <a:lnTo>
                  <a:pt x="3160100" y="1371594"/>
                </a:lnTo>
                <a:lnTo>
                  <a:pt x="0" y="1371594"/>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a:cs typeface="Arial"/>
              </a:rPr>
              <a:t>Cognitive resilience &amp; psychological </a:t>
            </a:r>
            <a:r>
              <a:rPr lang="en-US" sz="2800" dirty="0">
                <a:latin typeface="Arial"/>
                <a:cs typeface="Arial"/>
              </a:rPr>
              <a:t>h</a:t>
            </a:r>
            <a:r>
              <a:rPr lang="en-US" sz="2800" kern="1200" dirty="0">
                <a:latin typeface="Arial"/>
                <a:cs typeface="Arial"/>
              </a:rPr>
              <a:t>ealth</a:t>
            </a:r>
          </a:p>
        </p:txBody>
      </p:sp>
      <p:grpSp>
        <p:nvGrpSpPr>
          <p:cNvPr id="7" name="Group 6" descr="Personified brain with muscled arms indicating mental resilience and psychological health.">
            <a:extLst>
              <a:ext uri="{FF2B5EF4-FFF2-40B4-BE49-F238E27FC236}">
                <a16:creationId xmlns:a16="http://schemas.microsoft.com/office/drawing/2014/main" id="{7E4002DF-2515-4E21-B319-6899327C3A38}"/>
              </a:ext>
            </a:extLst>
          </p:cNvPr>
          <p:cNvGrpSpPr/>
          <p:nvPr/>
        </p:nvGrpSpPr>
        <p:grpSpPr>
          <a:xfrm>
            <a:off x="8223104" y="3864304"/>
            <a:ext cx="2743200" cy="2743200"/>
            <a:chOff x="8223104" y="3864304"/>
            <a:chExt cx="2743200" cy="2743200"/>
          </a:xfrm>
        </p:grpSpPr>
        <p:sp>
          <p:nvSpPr>
            <p:cNvPr id="68" name="Oval 67">
              <a:extLst>
                <a:ext uri="{FF2B5EF4-FFF2-40B4-BE49-F238E27FC236}">
                  <a16:creationId xmlns:a16="http://schemas.microsoft.com/office/drawing/2014/main" id="{8783C8F2-BF13-0DC0-16B4-70920B544710}"/>
                </a:ext>
              </a:extLst>
            </p:cNvPr>
            <p:cNvSpPr/>
            <p:nvPr/>
          </p:nvSpPr>
          <p:spPr>
            <a:xfrm>
              <a:off x="8223104" y="3864304"/>
              <a:ext cx="2743200" cy="274320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pic>
          <p:nvPicPr>
            <p:cNvPr id="9" name="Graphic 8" descr="Muscular arm with solid fill">
              <a:extLst>
                <a:ext uri="{FF2B5EF4-FFF2-40B4-BE49-F238E27FC236}">
                  <a16:creationId xmlns:a16="http://schemas.microsoft.com/office/drawing/2014/main" id="{2C6C70D2-F9A7-4D65-4F91-46A8882EFEEB}"/>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10045018" y="4749708"/>
              <a:ext cx="914400" cy="914400"/>
            </a:xfrm>
            <a:prstGeom prst="rect">
              <a:avLst/>
            </a:prstGeom>
          </p:spPr>
        </p:pic>
        <p:pic>
          <p:nvPicPr>
            <p:cNvPr id="12" name="Graphic 11" descr="images aligning with cognitive resilience and psychological health&#10;">
              <a:extLst>
                <a:ext uri="{FF2B5EF4-FFF2-40B4-BE49-F238E27FC236}">
                  <a16:creationId xmlns:a16="http://schemas.microsoft.com/office/drawing/2014/main" id="{75A007BB-0E9F-601A-8664-5D83039F4E15}"/>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8908904" y="4734205"/>
              <a:ext cx="1371600" cy="1371600"/>
            </a:xfrm>
            <a:prstGeom prst="rect">
              <a:avLst/>
            </a:prstGeom>
          </p:spPr>
        </p:pic>
        <p:pic>
          <p:nvPicPr>
            <p:cNvPr id="58" name="Graphic 57" descr="Muscular arm with solid fill">
              <a:extLst>
                <a:ext uri="{FF2B5EF4-FFF2-40B4-BE49-F238E27FC236}">
                  <a16:creationId xmlns:a16="http://schemas.microsoft.com/office/drawing/2014/main" id="{E97988F5-E3A2-DCC2-0CBC-2842CA914D03}"/>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flipH="1">
              <a:off x="8233992" y="4749708"/>
              <a:ext cx="914400" cy="914400"/>
            </a:xfrm>
            <a:prstGeom prst="rect">
              <a:avLst/>
            </a:prstGeom>
          </p:spPr>
        </p:pic>
      </p:grpSp>
    </p:spTree>
    <p:extLst>
      <p:ext uri="{BB962C8B-B14F-4D97-AF65-F5344CB8AC3E}">
        <p14:creationId xmlns:p14="http://schemas.microsoft.com/office/powerpoint/2010/main" val="1552065045"/>
      </p:ext>
    </p:extLst>
  </p:cSld>
  <p:clrMapOvr>
    <a:masterClrMapping/>
  </p:clrMapOvr>
</p:sld>
</file>

<file path=ppt/theme/theme1.xml><?xml version="1.0" encoding="utf-8"?>
<a:theme xmlns:a="http://schemas.openxmlformats.org/drawingml/2006/main" name="Leadership Theme">
  <a:themeElements>
    <a:clrScheme name="Prevention Blues">
      <a:dk1>
        <a:sysClr val="windowText" lastClr="000000"/>
      </a:dk1>
      <a:lt1>
        <a:sysClr val="window" lastClr="FFFFFF"/>
      </a:lt1>
      <a:dk2>
        <a:srgbClr val="44546A"/>
      </a:dk2>
      <a:lt2>
        <a:srgbClr val="E7E6E6"/>
      </a:lt2>
      <a:accent1>
        <a:srgbClr val="0E2841"/>
      </a:accent1>
      <a:accent2>
        <a:srgbClr val="156082"/>
      </a:accent2>
      <a:accent3>
        <a:srgbClr val="D1D6DC"/>
      </a:accent3>
      <a:accent4>
        <a:srgbClr val="E6E9EC"/>
      </a:accent4>
      <a:accent5>
        <a:srgbClr val="0E2841"/>
      </a:accent5>
      <a:accent6>
        <a:srgbClr val="156082"/>
      </a:accent6>
      <a:hlink>
        <a:srgbClr val="0E2841"/>
      </a:hlink>
      <a:folHlink>
        <a:srgbClr val="15608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adership Theme" id="{B6D9428F-A389-4F8D-A680-A26A98C893B4}" vid="{E2B4DFA4-1A41-4E19-AE28-937992DCC0F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ba0d557-7b4b-437d-b149-953a64858e43">
      <Terms xmlns="http://schemas.microsoft.com/office/infopath/2007/PartnerControls"/>
    </lcf76f155ced4ddcb4097134ff3c332f>
    <TaxCatchAll xmlns="a01e7422-43d3-4ea1-bfe9-635ea8fbb09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25F00F8400A2A4EB9E65BF965ABAC69" ma:contentTypeVersion="11" ma:contentTypeDescription="Create a new document." ma:contentTypeScope="" ma:versionID="7e151c016cf6065d2dcbac049da86880">
  <xsd:schema xmlns:xsd="http://www.w3.org/2001/XMLSchema" xmlns:xs="http://www.w3.org/2001/XMLSchema" xmlns:p="http://schemas.microsoft.com/office/2006/metadata/properties" xmlns:ns2="3ba0d557-7b4b-437d-b149-953a64858e43" xmlns:ns3="a01e7422-43d3-4ea1-bfe9-635ea8fbb099" targetNamespace="http://schemas.microsoft.com/office/2006/metadata/properties" ma:root="true" ma:fieldsID="bf7656b0e7708d1d95c36213a08a66b3" ns2:_="" ns3:_="">
    <xsd:import namespace="3ba0d557-7b4b-437d-b149-953a64858e43"/>
    <xsd:import namespace="a01e7422-43d3-4ea1-bfe9-635ea8fbb09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a0d557-7b4b-437d-b149-953a64858e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ee76ba0-9e36-402d-b87b-7fd35a46bce9"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01e7422-43d3-4ea1-bfe9-635ea8fbb09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70e3138-6ba0-400d-a5ac-c26572c65b4c}" ma:internalName="TaxCatchAll" ma:showField="CatchAllData" ma:web="a01e7422-43d3-4ea1-bfe9-635ea8fbb0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0396EC-D04F-4888-865D-99F502712409}">
  <ds:schemaRefs>
    <ds:schemaRef ds:uri="http://schemas.microsoft.com/office/2006/documentManagement/types"/>
    <ds:schemaRef ds:uri="http://purl.org/dc/dcmitype/"/>
    <ds:schemaRef ds:uri="http://schemas.microsoft.com/office/infopath/2007/PartnerControls"/>
    <ds:schemaRef ds:uri="http://www.w3.org/XML/1998/namespace"/>
    <ds:schemaRef ds:uri="http://purl.org/dc/elements/1.1/"/>
    <ds:schemaRef ds:uri="3ba0d557-7b4b-437d-b149-953a64858e43"/>
    <ds:schemaRef ds:uri="http://schemas.microsoft.com/office/2006/metadata/properties"/>
    <ds:schemaRef ds:uri="http://schemas.openxmlformats.org/package/2006/metadata/core-properties"/>
    <ds:schemaRef ds:uri="a01e7422-43d3-4ea1-bfe9-635ea8fbb099"/>
    <ds:schemaRef ds:uri="http://purl.org/dc/terms/"/>
  </ds:schemaRefs>
</ds:datastoreItem>
</file>

<file path=customXml/itemProps2.xml><?xml version="1.0" encoding="utf-8"?>
<ds:datastoreItem xmlns:ds="http://schemas.openxmlformats.org/officeDocument/2006/customXml" ds:itemID="{58225AA8-3466-47B5-BC65-12F634AD38AD}">
  <ds:schemaRefs>
    <ds:schemaRef ds:uri="http://schemas.microsoft.com/sharepoint/v3/contenttype/forms"/>
  </ds:schemaRefs>
</ds:datastoreItem>
</file>

<file path=customXml/itemProps3.xml><?xml version="1.0" encoding="utf-8"?>
<ds:datastoreItem xmlns:ds="http://schemas.openxmlformats.org/officeDocument/2006/customXml" ds:itemID="{BD9A4DE4-20C0-4B6A-8A36-48438C6C2B4B}">
  <ds:schemaRefs>
    <ds:schemaRef ds:uri="3ba0d557-7b4b-437d-b149-953a64858e43"/>
    <ds:schemaRef ds:uri="a01e7422-43d3-4ea1-bfe9-635ea8fbb0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Leadership Theme</Template>
  <TotalTime>700</TotalTime>
  <Words>3231</Words>
  <Application>Microsoft Office PowerPoint</Application>
  <PresentationFormat>Widescreen</PresentationFormat>
  <Paragraphs>190</Paragraphs>
  <Slides>14</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Aptos</vt:lpstr>
      <vt:lpstr>Arial</vt:lpstr>
      <vt:lpstr>Arial,Sans-Serif</vt:lpstr>
      <vt:lpstr>Calibri</vt:lpstr>
      <vt:lpstr>Calibri Light</vt:lpstr>
      <vt:lpstr>Corbel</vt:lpstr>
      <vt:lpstr>Times New Roman</vt:lpstr>
      <vt:lpstr>Leadership Theme</vt:lpstr>
      <vt:lpstr>Mindfulness</vt:lpstr>
      <vt:lpstr>Objectives</vt:lpstr>
      <vt:lpstr>What Is Mindfulness?</vt:lpstr>
      <vt:lpstr>Impacts of Mindfulness on Performance</vt:lpstr>
      <vt:lpstr>Impacts of Mindfulness on Well-being</vt:lpstr>
      <vt:lpstr>Mindfulness and Thought Processing</vt:lpstr>
      <vt:lpstr>Practicing Mindfulness</vt:lpstr>
      <vt:lpstr>Mindfulness Techniques</vt:lpstr>
      <vt:lpstr>Intervention Techniques (1 of 5)</vt:lpstr>
      <vt:lpstr>Intervention Techniques (2 of 5)</vt:lpstr>
      <vt:lpstr>Intervention Techniques (3 of 5)</vt:lpstr>
      <vt:lpstr>Intervention Techniques (4 of 5)</vt:lpstr>
      <vt:lpstr>Intervention Techniques (5 of 5)</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Inclusive Behaviors</dc:title>
  <dc:creator>DEOMI</dc:creator>
  <cp:lastModifiedBy>HARRIEL, KHADI SFC DHRA SSC DEOMI/MTD</cp:lastModifiedBy>
  <cp:revision>175</cp:revision>
  <cp:lastPrinted>2025-07-03T16:09:28Z</cp:lastPrinted>
  <dcterms:created xsi:type="dcterms:W3CDTF">2024-07-29T11:31:32Z</dcterms:created>
  <dcterms:modified xsi:type="dcterms:W3CDTF">2025-07-22T19:52:29Z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0x010100C25F00F8400A2A4EB9E65BF965ABAC69</vt:lpwstr>
  </property>
  <property fmtid="{D5CDD505-2E9C-101B-9397-08002B2CF9AE}" pid="3" name="MediaServiceImageTags">
    <vt:lpwstr/>
  </property>
</Properties>
</file>