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80" r:id="rId3"/>
    <p:sldId id="278" r:id="rId4"/>
    <p:sldId id="279" r:id="rId5"/>
    <p:sldId id="281" r:id="rId6"/>
    <p:sldId id="257" r:id="rId7"/>
    <p:sldId id="258" r:id="rId8"/>
    <p:sldId id="259" r:id="rId9"/>
    <p:sldId id="288" r:id="rId10"/>
    <p:sldId id="262" r:id="rId11"/>
    <p:sldId id="272" r:id="rId12"/>
    <p:sldId id="263" r:id="rId13"/>
    <p:sldId id="271" r:id="rId14"/>
    <p:sldId id="273" r:id="rId15"/>
    <p:sldId id="274" r:id="rId16"/>
    <p:sldId id="287" r:id="rId17"/>
    <p:sldId id="289" r:id="rId18"/>
    <p:sldId id="290" r:id="rId19"/>
    <p:sldId id="282" r:id="rId20"/>
    <p:sldId id="285" r:id="rId21"/>
    <p:sldId id="28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59" autoAdjust="0"/>
    <p:restoredTop sz="80078" autoAdjust="0"/>
  </p:normalViewPr>
  <p:slideViewPr>
    <p:cSldViewPr snapToGrid="0">
      <p:cViewPr varScale="1">
        <p:scale>
          <a:sx n="105" d="100"/>
          <a:sy n="105" d="100"/>
        </p:scale>
        <p:origin x="876" y="108"/>
      </p:cViewPr>
      <p:guideLst/>
    </p:cSldViewPr>
  </p:slideViewPr>
  <p:notesTextViewPr>
    <p:cViewPr>
      <p:scale>
        <a:sx n="1" d="1"/>
        <a:sy n="1" d="1"/>
      </p:scale>
      <p:origin x="0" y="0"/>
    </p:cViewPr>
  </p:notesTextViewPr>
  <p:sorterViewPr>
    <p:cViewPr varScale="1">
      <p:scale>
        <a:sx n="100" d="100"/>
        <a:sy n="100" d="100"/>
      </p:scale>
      <p:origin x="0" y="-802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Arial" panose="020B0604020202020204" pitchFamily="34" charset="0"/>
                <a:ea typeface="+mj-ea"/>
                <a:cs typeface="Arial" panose="020B0604020202020204" pitchFamily="34" charset="0"/>
              </a:defRPr>
            </a:pPr>
            <a:r>
              <a:rPr lang="en-US"/>
              <a:t>Diversity Population by Race </a:t>
            </a:r>
          </a:p>
        </c:rich>
      </c:tx>
      <c:overlay val="0"/>
      <c:spPr>
        <a:noFill/>
        <a:ln>
          <a:noFill/>
        </a:ln>
        <a:effectLst/>
      </c:spPr>
      <c:txPr>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Arial" panose="020B0604020202020204" pitchFamily="34" charset="0"/>
              <a:ea typeface="+mj-ea"/>
              <a:cs typeface="Arial" panose="020B0604020202020204" pitchFamily="34" charset="0"/>
            </a:defRPr>
          </a:pPr>
          <a:endParaRPr lang="en-US"/>
        </a:p>
      </c:txPr>
    </c:title>
    <c:autoTitleDeleted val="0"/>
    <c:plotArea>
      <c:layout/>
      <c:barChart>
        <c:barDir val="col"/>
        <c:grouping val="clustered"/>
        <c:varyColors val="0"/>
        <c:ser>
          <c:idx val="0"/>
          <c:order val="0"/>
          <c:tx>
            <c:strRef>
              <c:f>Sheet1!$B$1</c:f>
              <c:strCache>
                <c:ptCount val="1"/>
                <c:pt idx="0">
                  <c:v>2014</c:v>
                </c:pt>
              </c:strCache>
            </c:strRef>
          </c:tx>
          <c:spPr>
            <a:solidFill>
              <a:srgbClr val="0070C0"/>
            </a:solidFill>
            <a:ln>
              <a:solidFill>
                <a:srgbClr val="0070C0"/>
              </a:solid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Sheet1!$A$2:$A$8</c:f>
              <c:strCache>
                <c:ptCount val="7"/>
                <c:pt idx="0">
                  <c:v>White </c:v>
                </c:pt>
                <c:pt idx="1">
                  <c:v>Black or African American </c:v>
                </c:pt>
                <c:pt idx="2">
                  <c:v>American Indian and Alaska Native </c:v>
                </c:pt>
                <c:pt idx="3">
                  <c:v>Asian </c:v>
                </c:pt>
                <c:pt idx="4">
                  <c:v>Native Hawaiian and Other Pacific Islander </c:v>
                </c:pt>
                <c:pt idx="5">
                  <c:v>Hispanic or Latin Origin </c:v>
                </c:pt>
                <c:pt idx="6">
                  <c:v>Not Hispanic </c:v>
                </c:pt>
              </c:strCache>
            </c:strRef>
          </c:cat>
          <c:val>
            <c:numRef>
              <c:f>Sheet1!$B$2:$B$8</c:f>
              <c:numCache>
                <c:formatCode>General</c:formatCode>
                <c:ptCount val="7"/>
                <c:pt idx="0">
                  <c:v>79.7</c:v>
                </c:pt>
                <c:pt idx="1">
                  <c:v>14.3</c:v>
                </c:pt>
                <c:pt idx="2">
                  <c:v>2</c:v>
                </c:pt>
                <c:pt idx="3">
                  <c:v>6.3</c:v>
                </c:pt>
                <c:pt idx="4">
                  <c:v>0.5</c:v>
                </c:pt>
                <c:pt idx="5">
                  <c:v>17.399999999999999</c:v>
                </c:pt>
                <c:pt idx="6">
                  <c:v>82.6</c:v>
                </c:pt>
              </c:numCache>
            </c:numRef>
          </c:val>
          <c:extLst>
            <c:ext xmlns:c16="http://schemas.microsoft.com/office/drawing/2014/chart" uri="{C3380CC4-5D6E-409C-BE32-E72D297353CC}">
              <c16:uniqueId val="{00000000-2A68-4266-A8A8-4E4DF51A5C6B}"/>
            </c:ext>
          </c:extLst>
        </c:ser>
        <c:ser>
          <c:idx val="1"/>
          <c:order val="1"/>
          <c:tx>
            <c:strRef>
              <c:f>Sheet1!$C$1</c:f>
              <c:strCache>
                <c:ptCount val="1"/>
                <c:pt idx="0">
                  <c:v>2060</c:v>
                </c:pt>
              </c:strCache>
            </c:strRef>
          </c:tx>
          <c:spPr>
            <a:solidFill>
              <a:srgbClr val="00B050"/>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Sheet1!$A$2:$A$8</c:f>
              <c:strCache>
                <c:ptCount val="7"/>
                <c:pt idx="0">
                  <c:v>White </c:v>
                </c:pt>
                <c:pt idx="1">
                  <c:v>Black or African American </c:v>
                </c:pt>
                <c:pt idx="2">
                  <c:v>American Indian and Alaska Native </c:v>
                </c:pt>
                <c:pt idx="3">
                  <c:v>Asian </c:v>
                </c:pt>
                <c:pt idx="4">
                  <c:v>Native Hawaiian and Other Pacific Islander </c:v>
                </c:pt>
                <c:pt idx="5">
                  <c:v>Hispanic or Latin Origin </c:v>
                </c:pt>
                <c:pt idx="6">
                  <c:v>Not Hispanic </c:v>
                </c:pt>
              </c:strCache>
            </c:strRef>
          </c:cat>
          <c:val>
            <c:numRef>
              <c:f>Sheet1!$C$2:$C$8</c:f>
              <c:numCache>
                <c:formatCode>General</c:formatCode>
                <c:ptCount val="7"/>
                <c:pt idx="0">
                  <c:v>74.3</c:v>
                </c:pt>
                <c:pt idx="1">
                  <c:v>17.899999999999999</c:v>
                </c:pt>
                <c:pt idx="2">
                  <c:v>2.4</c:v>
                </c:pt>
                <c:pt idx="3">
                  <c:v>11.7</c:v>
                </c:pt>
                <c:pt idx="4">
                  <c:v>0.7</c:v>
                </c:pt>
                <c:pt idx="5">
                  <c:v>28.6</c:v>
                </c:pt>
                <c:pt idx="6">
                  <c:v>71.400000000000006</c:v>
                </c:pt>
              </c:numCache>
            </c:numRef>
          </c:val>
          <c:extLst>
            <c:ext xmlns:c16="http://schemas.microsoft.com/office/drawing/2014/chart" uri="{C3380CC4-5D6E-409C-BE32-E72D297353CC}">
              <c16:uniqueId val="{00000001-2A68-4266-A8A8-4E4DF51A5C6B}"/>
            </c:ext>
          </c:extLst>
        </c:ser>
        <c:dLbls>
          <c:showLegendKey val="0"/>
          <c:showVal val="0"/>
          <c:showCatName val="0"/>
          <c:showSerName val="0"/>
          <c:showPercent val="0"/>
          <c:showBubbleSize val="0"/>
        </c:dLbls>
        <c:gapWidth val="267"/>
        <c:overlap val="-43"/>
        <c:axId val="412501096"/>
        <c:axId val="412500440"/>
      </c:barChart>
      <c:catAx>
        <c:axId val="412501096"/>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Arial" panose="020B0604020202020204" pitchFamily="34" charset="0"/>
                <a:ea typeface="+mn-ea"/>
                <a:cs typeface="Arial" panose="020B0604020202020204" pitchFamily="34" charset="0"/>
              </a:defRPr>
            </a:pPr>
            <a:endParaRPr lang="en-US"/>
          </a:p>
        </c:txPr>
        <c:crossAx val="412500440"/>
        <c:crosses val="autoZero"/>
        <c:auto val="1"/>
        <c:lblAlgn val="ctr"/>
        <c:lblOffset val="100"/>
        <c:noMultiLvlLbl val="0"/>
      </c:catAx>
      <c:valAx>
        <c:axId val="412500440"/>
        <c:scaling>
          <c:orientation val="minMax"/>
          <c:max val="100"/>
          <c:min val="0"/>
        </c:scaling>
        <c:delete val="0"/>
        <c:axPos val="l"/>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Arial" panose="020B0604020202020204" pitchFamily="34" charset="0"/>
                <a:ea typeface="+mn-ea"/>
                <a:cs typeface="Arial" panose="020B0604020202020204" pitchFamily="34" charset="0"/>
              </a:defRPr>
            </a:pPr>
            <a:endParaRPr lang="en-US"/>
          </a:p>
        </c:txPr>
        <c:crossAx val="412501096"/>
        <c:crosses val="autoZero"/>
        <c:crossBetween val="between"/>
      </c:valAx>
      <c:spPr>
        <a:pattFill prst="ltDnDiag">
          <a:fgClr>
            <a:schemeClr val="dk1">
              <a:lumMod val="15000"/>
              <a:lumOff val="85000"/>
            </a:schemeClr>
          </a:fgClr>
          <a:bgClr>
            <a:schemeClr val="lt1"/>
          </a:bgClr>
        </a:patt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drawings/drawing1.xml><?xml version="1.0" encoding="utf-8"?>
<c:userShapes xmlns:c="http://schemas.openxmlformats.org/drawingml/2006/chart">
  <cdr:relSizeAnchor xmlns:cdr="http://schemas.openxmlformats.org/drawingml/2006/chartDrawing">
    <cdr:from>
      <cdr:x>0.79011</cdr:x>
      <cdr:y>0.87342</cdr:y>
    </cdr:from>
    <cdr:to>
      <cdr:x>0.98224</cdr:x>
      <cdr:y>0.9581</cdr:y>
    </cdr:to>
    <cdr:sp macro="" textlink="">
      <cdr:nvSpPr>
        <cdr:cNvPr id="2" name="TextBox 1">
          <a:extLst xmlns:a="http://schemas.openxmlformats.org/drawingml/2006/main">
            <a:ext uri="{FF2B5EF4-FFF2-40B4-BE49-F238E27FC236}">
              <a16:creationId xmlns:a16="http://schemas.microsoft.com/office/drawing/2014/main" id="{EC1C7E0D-08DD-4AEE-B1A2-85366EE84EC1}"/>
            </a:ext>
          </a:extLst>
        </cdr:cNvPr>
        <cdr:cNvSpPr txBox="1"/>
      </cdr:nvSpPr>
      <cdr:spPr>
        <a:xfrm xmlns:a="http://schemas.openxmlformats.org/drawingml/2006/main">
          <a:off x="6685602" y="3445853"/>
          <a:ext cx="1625756" cy="33410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100" dirty="0"/>
            <a:t>Source: US Census 2010</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140EC8-B679-412E-81CF-B48DF8C4A83D}" type="datetimeFigureOut">
              <a:rPr lang="en-US" smtClean="0"/>
              <a:t>9/30/2019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541679-ABCD-4DA1-9E00-694A55E51B34}" type="slidenum">
              <a:rPr lang="en-US" smtClean="0"/>
              <a:t>‹#›</a:t>
            </a:fld>
            <a:endParaRPr lang="en-US"/>
          </a:p>
        </p:txBody>
      </p:sp>
    </p:spTree>
    <p:extLst>
      <p:ext uri="{BB962C8B-B14F-4D97-AF65-F5344CB8AC3E}">
        <p14:creationId xmlns:p14="http://schemas.microsoft.com/office/powerpoint/2010/main" val="34291377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DD15F848-3CF7-454F-A8FE-CC8C04E802F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eaLnBrk="0" hangingPunct="0">
              <a:defRPr>
                <a:solidFill>
                  <a:schemeClr val="tx1"/>
                </a:solidFill>
                <a:latin typeface="Arial" panose="020B0604020202020204" pitchFamily="34" charset="0"/>
              </a:defRPr>
            </a:lvl1pPr>
            <a:lvl2pPr marL="744538" indent="-284163" defTabSz="944563" eaLnBrk="0" hangingPunct="0">
              <a:defRPr>
                <a:solidFill>
                  <a:schemeClr val="tx1"/>
                </a:solidFill>
                <a:latin typeface="Arial" panose="020B0604020202020204" pitchFamily="34" charset="0"/>
              </a:defRPr>
            </a:lvl2pPr>
            <a:lvl3pPr marL="1146175" indent="-227013" defTabSz="944563" eaLnBrk="0" hangingPunct="0">
              <a:defRPr>
                <a:solidFill>
                  <a:schemeClr val="tx1"/>
                </a:solidFill>
                <a:latin typeface="Arial" panose="020B0604020202020204" pitchFamily="34" charset="0"/>
              </a:defRPr>
            </a:lvl3pPr>
            <a:lvl4pPr marL="1604963" indent="-227013" defTabSz="944563" eaLnBrk="0" hangingPunct="0">
              <a:defRPr>
                <a:solidFill>
                  <a:schemeClr val="tx1"/>
                </a:solidFill>
                <a:latin typeface="Arial" panose="020B0604020202020204" pitchFamily="34" charset="0"/>
              </a:defRPr>
            </a:lvl4pPr>
            <a:lvl5pPr marL="2065338" indent="-227013" defTabSz="944563" eaLnBrk="0" hangingPunct="0">
              <a:defRPr>
                <a:solidFill>
                  <a:schemeClr val="tx1"/>
                </a:solidFill>
                <a:latin typeface="Arial" panose="020B0604020202020204" pitchFamily="34" charset="0"/>
              </a:defRPr>
            </a:lvl5pPr>
            <a:lvl6pPr marL="2522538" indent="-227013" defTabSz="944563" eaLnBrk="0" fontAlgn="base" hangingPunct="0">
              <a:spcBef>
                <a:spcPct val="0"/>
              </a:spcBef>
              <a:spcAft>
                <a:spcPct val="0"/>
              </a:spcAft>
              <a:defRPr>
                <a:solidFill>
                  <a:schemeClr val="tx1"/>
                </a:solidFill>
                <a:latin typeface="Arial" panose="020B0604020202020204" pitchFamily="34" charset="0"/>
              </a:defRPr>
            </a:lvl6pPr>
            <a:lvl7pPr marL="2979738" indent="-227013" defTabSz="944563" eaLnBrk="0" fontAlgn="base" hangingPunct="0">
              <a:spcBef>
                <a:spcPct val="0"/>
              </a:spcBef>
              <a:spcAft>
                <a:spcPct val="0"/>
              </a:spcAft>
              <a:defRPr>
                <a:solidFill>
                  <a:schemeClr val="tx1"/>
                </a:solidFill>
                <a:latin typeface="Arial" panose="020B0604020202020204" pitchFamily="34" charset="0"/>
              </a:defRPr>
            </a:lvl7pPr>
            <a:lvl8pPr marL="3436938" indent="-227013" defTabSz="944563" eaLnBrk="0" fontAlgn="base" hangingPunct="0">
              <a:spcBef>
                <a:spcPct val="0"/>
              </a:spcBef>
              <a:spcAft>
                <a:spcPct val="0"/>
              </a:spcAft>
              <a:defRPr>
                <a:solidFill>
                  <a:schemeClr val="tx1"/>
                </a:solidFill>
                <a:latin typeface="Arial" panose="020B0604020202020204" pitchFamily="34" charset="0"/>
              </a:defRPr>
            </a:lvl8pPr>
            <a:lvl9pPr marL="3894138" indent="-227013" defTabSz="94456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317EB98-D6EC-4C78-B023-F85E53CAEDE6}" type="slidenum">
              <a:rPr lang="en-US" altLang="en-US">
                <a:latin typeface="Times New Roman" panose="02020603050405020304" pitchFamily="18" charset="0"/>
              </a:rPr>
              <a:pPr eaLnBrk="1" hangingPunct="1"/>
              <a:t>5</a:t>
            </a:fld>
            <a:endParaRPr lang="en-US" altLang="en-US">
              <a:latin typeface="Times New Roman" panose="02020603050405020304" pitchFamily="18" charset="0"/>
            </a:endParaRPr>
          </a:p>
        </p:txBody>
      </p:sp>
      <p:sp>
        <p:nvSpPr>
          <p:cNvPr id="4099" name="Rectangle 2">
            <a:extLst>
              <a:ext uri="{FF2B5EF4-FFF2-40B4-BE49-F238E27FC236}">
                <a16:creationId xmlns:a16="http://schemas.microsoft.com/office/drawing/2014/main" id="{1EEDF816-2E3B-413E-8D29-F53C876F2FB1}"/>
              </a:ext>
            </a:extLst>
          </p:cNvPr>
          <p:cNvSpPr>
            <a:spLocks noGrp="1" noRot="1" noChangeAspect="1" noChangeArrowheads="1" noTextEdit="1"/>
          </p:cNvSpPr>
          <p:nvPr>
            <p:ph type="sldImg"/>
          </p:nvPr>
        </p:nvSpPr>
        <p:spPr bwMode="auto">
          <a:xfrm>
            <a:off x="406400" y="696913"/>
            <a:ext cx="6197600" cy="34877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0" name="Rectangle 3">
            <a:extLst>
              <a:ext uri="{FF2B5EF4-FFF2-40B4-BE49-F238E27FC236}">
                <a16:creationId xmlns:a16="http://schemas.microsoft.com/office/drawing/2014/main" id="{2EA6C955-7F93-4726-A0C3-ECCAB1CDA267}"/>
              </a:ext>
            </a:extLst>
          </p:cNvPr>
          <p:cNvSpPr>
            <a:spLocks noGrp="1" noChangeArrowheads="1"/>
          </p:cNvSpPr>
          <p:nvPr>
            <p:ph type="body" idx="1"/>
          </p:nvPr>
        </p:nvSpPr>
        <p:spPr bwMode="auto">
          <a:xfrm>
            <a:off x="935038" y="4416425"/>
            <a:ext cx="5140325" cy="4183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37605190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541679-ABCD-4DA1-9E00-694A55E51B34}" type="slidenum">
              <a:rPr lang="en-US" smtClean="0"/>
              <a:t>16</a:t>
            </a:fld>
            <a:endParaRPr lang="en-US"/>
          </a:p>
        </p:txBody>
      </p:sp>
    </p:spTree>
    <p:extLst>
      <p:ext uri="{BB962C8B-B14F-4D97-AF65-F5344CB8AC3E}">
        <p14:creationId xmlns:p14="http://schemas.microsoft.com/office/powerpoint/2010/main" val="9990867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541679-ABCD-4DA1-9E00-694A55E51B34}" type="slidenum">
              <a:rPr lang="en-US" smtClean="0"/>
              <a:t>17</a:t>
            </a:fld>
            <a:endParaRPr lang="en-US"/>
          </a:p>
        </p:txBody>
      </p:sp>
    </p:spTree>
    <p:extLst>
      <p:ext uri="{BB962C8B-B14F-4D97-AF65-F5344CB8AC3E}">
        <p14:creationId xmlns:p14="http://schemas.microsoft.com/office/powerpoint/2010/main" val="1170669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541679-ABCD-4DA1-9E00-694A55E51B34}" type="slidenum">
              <a:rPr lang="en-US" smtClean="0"/>
              <a:t>18</a:t>
            </a:fld>
            <a:endParaRPr lang="en-US"/>
          </a:p>
        </p:txBody>
      </p:sp>
    </p:spTree>
    <p:extLst>
      <p:ext uri="{BB962C8B-B14F-4D97-AF65-F5344CB8AC3E}">
        <p14:creationId xmlns:p14="http://schemas.microsoft.com/office/powerpoint/2010/main" val="26305471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541679-ABCD-4DA1-9E00-694A55E51B34}" type="slidenum">
              <a:rPr lang="en-US" smtClean="0"/>
              <a:t>6</a:t>
            </a:fld>
            <a:endParaRPr lang="en-US"/>
          </a:p>
        </p:txBody>
      </p:sp>
    </p:spTree>
    <p:extLst>
      <p:ext uri="{BB962C8B-B14F-4D97-AF65-F5344CB8AC3E}">
        <p14:creationId xmlns:p14="http://schemas.microsoft.com/office/powerpoint/2010/main" val="20052359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541679-ABCD-4DA1-9E00-694A55E51B34}" type="slidenum">
              <a:rPr lang="en-US" smtClean="0"/>
              <a:t>7</a:t>
            </a:fld>
            <a:endParaRPr lang="en-US"/>
          </a:p>
        </p:txBody>
      </p:sp>
    </p:spTree>
    <p:extLst>
      <p:ext uri="{BB962C8B-B14F-4D97-AF65-F5344CB8AC3E}">
        <p14:creationId xmlns:p14="http://schemas.microsoft.com/office/powerpoint/2010/main" val="2026249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541679-ABCD-4DA1-9E00-694A55E51B34}" type="slidenum">
              <a:rPr lang="en-US" smtClean="0"/>
              <a:t>8</a:t>
            </a:fld>
            <a:endParaRPr lang="en-US"/>
          </a:p>
        </p:txBody>
      </p:sp>
    </p:spTree>
    <p:extLst>
      <p:ext uri="{BB962C8B-B14F-4D97-AF65-F5344CB8AC3E}">
        <p14:creationId xmlns:p14="http://schemas.microsoft.com/office/powerpoint/2010/main" val="5116971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C8541679-ABCD-4DA1-9E00-694A55E51B34}" type="slidenum">
              <a:rPr lang="en-US" smtClean="0"/>
              <a:t>9</a:t>
            </a:fld>
            <a:endParaRPr lang="en-US"/>
          </a:p>
        </p:txBody>
      </p:sp>
    </p:spTree>
    <p:extLst>
      <p:ext uri="{BB962C8B-B14F-4D97-AF65-F5344CB8AC3E}">
        <p14:creationId xmlns:p14="http://schemas.microsoft.com/office/powerpoint/2010/main" val="32926995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541679-ABCD-4DA1-9E00-694A55E51B34}" type="slidenum">
              <a:rPr lang="en-US" smtClean="0"/>
              <a:t>10</a:t>
            </a:fld>
            <a:endParaRPr lang="en-US"/>
          </a:p>
        </p:txBody>
      </p:sp>
    </p:spTree>
    <p:extLst>
      <p:ext uri="{BB962C8B-B14F-4D97-AF65-F5344CB8AC3E}">
        <p14:creationId xmlns:p14="http://schemas.microsoft.com/office/powerpoint/2010/main" val="39540908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541679-ABCD-4DA1-9E00-694A55E51B34}" type="slidenum">
              <a:rPr lang="en-US" smtClean="0"/>
              <a:t>11</a:t>
            </a:fld>
            <a:endParaRPr lang="en-US"/>
          </a:p>
        </p:txBody>
      </p:sp>
    </p:spTree>
    <p:extLst>
      <p:ext uri="{BB962C8B-B14F-4D97-AF65-F5344CB8AC3E}">
        <p14:creationId xmlns:p14="http://schemas.microsoft.com/office/powerpoint/2010/main" val="38258304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541679-ABCD-4DA1-9E00-694A55E51B34}" type="slidenum">
              <a:rPr lang="en-US" smtClean="0"/>
              <a:t>12</a:t>
            </a:fld>
            <a:endParaRPr lang="en-US"/>
          </a:p>
        </p:txBody>
      </p:sp>
    </p:spTree>
    <p:extLst>
      <p:ext uri="{BB962C8B-B14F-4D97-AF65-F5344CB8AC3E}">
        <p14:creationId xmlns:p14="http://schemas.microsoft.com/office/powerpoint/2010/main" val="1548046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541679-ABCD-4DA1-9E00-694A55E51B34}" type="slidenum">
              <a:rPr lang="en-US" smtClean="0"/>
              <a:t>13</a:t>
            </a:fld>
            <a:endParaRPr lang="en-US"/>
          </a:p>
        </p:txBody>
      </p:sp>
    </p:spTree>
    <p:extLst>
      <p:ext uri="{BB962C8B-B14F-4D97-AF65-F5344CB8AC3E}">
        <p14:creationId xmlns:p14="http://schemas.microsoft.com/office/powerpoint/2010/main" val="560064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CBCCA9A6-8A4F-435F-A929-47A01E6332D6}" type="datetime1">
              <a:rPr lang="en-US" smtClean="0"/>
              <a:t>9/30/2019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57DFF7-3996-471F-B22E-6F276AA9C570}" type="slidenum">
              <a:rPr lang="en-US" smtClean="0"/>
              <a:t>‹#›</a:t>
            </a:fld>
            <a:endParaRPr lang="en-US"/>
          </a:p>
        </p:txBody>
      </p:sp>
    </p:spTree>
    <p:extLst>
      <p:ext uri="{BB962C8B-B14F-4D97-AF65-F5344CB8AC3E}">
        <p14:creationId xmlns:p14="http://schemas.microsoft.com/office/powerpoint/2010/main" val="369126978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C37280F-FF4E-4CB8-B296-B16F2140563B}" type="datetime1">
              <a:rPr lang="en-US" smtClean="0"/>
              <a:t>9/30/2019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57DFF7-3996-471F-B22E-6F276AA9C570}" type="slidenum">
              <a:rPr lang="en-US" smtClean="0"/>
              <a:t>‹#›</a:t>
            </a:fld>
            <a:endParaRPr lang="en-US"/>
          </a:p>
        </p:txBody>
      </p:sp>
    </p:spTree>
    <p:extLst>
      <p:ext uri="{BB962C8B-B14F-4D97-AF65-F5344CB8AC3E}">
        <p14:creationId xmlns:p14="http://schemas.microsoft.com/office/powerpoint/2010/main" val="2926902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37397F-6B2F-49DC-B696-90A350889D0E}" type="datetime1">
              <a:rPr lang="en-US" smtClean="0"/>
              <a:t>9/30/2019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57DFF7-3996-471F-B22E-6F276AA9C570}" type="slidenum">
              <a:rPr lang="en-US" smtClean="0"/>
              <a:t>‹#›</a:t>
            </a:fld>
            <a:endParaRPr lang="en-US"/>
          </a:p>
        </p:txBody>
      </p:sp>
    </p:spTree>
    <p:extLst>
      <p:ext uri="{BB962C8B-B14F-4D97-AF65-F5344CB8AC3E}">
        <p14:creationId xmlns:p14="http://schemas.microsoft.com/office/powerpoint/2010/main" val="423530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118A478-0AD8-458B-993D-CAD14CEE0F46}" type="datetime1">
              <a:rPr lang="en-US" smtClean="0"/>
              <a:t>9/30/2019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57DFF7-3996-471F-B22E-6F276AA9C570}" type="slidenum">
              <a:rPr lang="en-US" smtClean="0"/>
              <a:t>‹#›</a:t>
            </a:fld>
            <a:endParaRPr lang="en-US"/>
          </a:p>
        </p:txBody>
      </p:sp>
    </p:spTree>
    <p:extLst>
      <p:ext uri="{BB962C8B-B14F-4D97-AF65-F5344CB8AC3E}">
        <p14:creationId xmlns:p14="http://schemas.microsoft.com/office/powerpoint/2010/main" val="1650166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FD420D7A-E178-4A65-846F-3C01990DD1DB}" type="datetime1">
              <a:rPr lang="en-US" smtClean="0"/>
              <a:t>9/30/2019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57DFF7-3996-471F-B22E-6F276AA9C570}" type="slidenum">
              <a:rPr lang="en-US" smtClean="0"/>
              <a:t>‹#›</a:t>
            </a:fld>
            <a:endParaRPr lang="en-US"/>
          </a:p>
        </p:txBody>
      </p:sp>
    </p:spTree>
    <p:extLst>
      <p:ext uri="{BB962C8B-B14F-4D97-AF65-F5344CB8AC3E}">
        <p14:creationId xmlns:p14="http://schemas.microsoft.com/office/powerpoint/2010/main" val="342456416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66AB9F7E-B041-4506-9CF3-477AAB54FD53}" type="datetime1">
              <a:rPr lang="en-US" smtClean="0"/>
              <a:t>9/30/2019</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8C57DFF7-3996-471F-B22E-6F276AA9C570}" type="slidenum">
              <a:rPr lang="en-US" smtClean="0"/>
              <a:t>‹#›</a:t>
            </a:fld>
            <a:endParaRPr lang="en-US"/>
          </a:p>
        </p:txBody>
      </p:sp>
    </p:spTree>
    <p:extLst>
      <p:ext uri="{BB962C8B-B14F-4D97-AF65-F5344CB8AC3E}">
        <p14:creationId xmlns:p14="http://schemas.microsoft.com/office/powerpoint/2010/main" val="2464138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CEF21FBC-764F-4698-8332-40F65620D3A1}" type="datetime1">
              <a:rPr lang="en-US" smtClean="0"/>
              <a:t>9/30/2019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57DFF7-3996-471F-B22E-6F276AA9C570}"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102408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F6E319B-54C7-4755-BD88-31B47C721732}" type="datetime1">
              <a:rPr lang="en-US" smtClean="0"/>
              <a:t>9/30/2019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57DFF7-3996-471F-B22E-6F276AA9C570}" type="slidenum">
              <a:rPr lang="en-US" smtClean="0"/>
              <a:t>‹#›</a:t>
            </a:fld>
            <a:endParaRPr lang="en-US"/>
          </a:p>
        </p:txBody>
      </p:sp>
    </p:spTree>
    <p:extLst>
      <p:ext uri="{BB962C8B-B14F-4D97-AF65-F5344CB8AC3E}">
        <p14:creationId xmlns:p14="http://schemas.microsoft.com/office/powerpoint/2010/main" val="2727920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FD209E-F4EA-4955-B8C5-4E413F2B5DA4}" type="datetime1">
              <a:rPr lang="en-US" smtClean="0"/>
              <a:t>9/30/2019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57DFF7-3996-471F-B22E-6F276AA9C570}" type="slidenum">
              <a:rPr lang="en-US" smtClean="0"/>
              <a:t>‹#›</a:t>
            </a:fld>
            <a:endParaRPr lang="en-US"/>
          </a:p>
        </p:txBody>
      </p:sp>
    </p:spTree>
    <p:extLst>
      <p:ext uri="{BB962C8B-B14F-4D97-AF65-F5344CB8AC3E}">
        <p14:creationId xmlns:p14="http://schemas.microsoft.com/office/powerpoint/2010/main" val="4037628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C4F04F61-AB57-495B-93DC-3A7F4DA1713F}" type="datetime1">
              <a:rPr lang="en-US" smtClean="0"/>
              <a:t>9/30/2019</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8C57DFF7-3996-471F-B22E-6F276AA9C570}" type="slidenum">
              <a:rPr lang="en-US" smtClean="0"/>
              <a:t>‹#›</a:t>
            </a:fld>
            <a:endParaRPr lang="en-US"/>
          </a:p>
        </p:txBody>
      </p:sp>
    </p:spTree>
    <p:extLst>
      <p:ext uri="{BB962C8B-B14F-4D97-AF65-F5344CB8AC3E}">
        <p14:creationId xmlns:p14="http://schemas.microsoft.com/office/powerpoint/2010/main" val="2842679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9F11351F-1334-4FF4-B14C-5CEEED77A676}" type="datetime1">
              <a:rPr lang="en-US" smtClean="0"/>
              <a:t>9/30/2019</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8C57DFF7-3996-471F-B22E-6F276AA9C570}" type="slidenum">
              <a:rPr lang="en-US" smtClean="0"/>
              <a:t>‹#›</a:t>
            </a:fld>
            <a:endParaRPr lang="en-US"/>
          </a:p>
        </p:txBody>
      </p:sp>
    </p:spTree>
    <p:extLst>
      <p:ext uri="{BB962C8B-B14F-4D97-AF65-F5344CB8AC3E}">
        <p14:creationId xmlns:p14="http://schemas.microsoft.com/office/powerpoint/2010/main" val="1020108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36C04BA6-F1F0-48B2-B140-B0241CAF0450}" type="datetime1">
              <a:rPr lang="en-US" smtClean="0"/>
              <a:t>9/30/2019</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C57DFF7-3996-471F-B22E-6F276AA9C570}" type="slidenum">
              <a:rPr lang="en-US" smtClean="0"/>
              <a:t>‹#›</a:t>
            </a:fld>
            <a:endParaRPr lang="en-US"/>
          </a:p>
        </p:txBody>
      </p:sp>
    </p:spTree>
    <p:extLst>
      <p:ext uri="{BB962C8B-B14F-4D97-AF65-F5344CB8AC3E}">
        <p14:creationId xmlns:p14="http://schemas.microsoft.com/office/powerpoint/2010/main" val="32324176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mailto:Cynthia.D.Dunn@irs.go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B642B-E4D0-4BE0-BF3A-A01858E13B19}"/>
              </a:ext>
            </a:extLst>
          </p:cNvPr>
          <p:cNvSpPr>
            <a:spLocks noGrp="1"/>
          </p:cNvSpPr>
          <p:nvPr>
            <p:ph type="ctrTitle"/>
          </p:nvPr>
        </p:nvSpPr>
        <p:spPr>
          <a:xfrm>
            <a:off x="2057400" y="298938"/>
            <a:ext cx="8610600" cy="2883877"/>
          </a:xfrm>
        </p:spPr>
        <p:txBody>
          <a:bodyPr>
            <a:noAutofit/>
          </a:bodyPr>
          <a:lstStyle/>
          <a:p>
            <a:r>
              <a:rPr lang="en-US" sz="3600" dirty="0">
                <a:latin typeface="Arial" panose="020B0604020202020204" pitchFamily="34" charset="0"/>
                <a:cs typeface="Arial" panose="020B0604020202020204" pitchFamily="34" charset="0"/>
              </a:rPr>
              <a:t/>
            </a:r>
            <a:br>
              <a:rPr lang="en-US" sz="3600" dirty="0">
                <a:latin typeface="Arial" panose="020B0604020202020204" pitchFamily="34" charset="0"/>
                <a:cs typeface="Arial" panose="020B0604020202020204" pitchFamily="34" charset="0"/>
              </a:rPr>
            </a:br>
            <a:r>
              <a:rPr lang="en-US" sz="3600" dirty="0">
                <a:latin typeface="Arial" panose="020B0604020202020204" pitchFamily="34" charset="0"/>
                <a:cs typeface="Arial" panose="020B0604020202020204" pitchFamily="34" charset="0"/>
              </a:rPr>
              <a:t/>
            </a:r>
            <a:br>
              <a:rPr lang="en-US" sz="3600" dirty="0">
                <a:latin typeface="Arial" panose="020B0604020202020204" pitchFamily="34" charset="0"/>
                <a:cs typeface="Arial" panose="020B0604020202020204" pitchFamily="34" charset="0"/>
              </a:rPr>
            </a:br>
            <a:r>
              <a:rPr lang="en-US" sz="3600" dirty="0">
                <a:latin typeface="Arial" panose="020B0604020202020204" pitchFamily="34" charset="0"/>
                <a:cs typeface="Arial" panose="020B0604020202020204" pitchFamily="34" charset="0"/>
              </a:rPr>
              <a:t>“Promoting</a:t>
            </a:r>
            <a:br>
              <a:rPr lang="en-US" sz="3600" dirty="0">
                <a:latin typeface="Arial" panose="020B0604020202020204" pitchFamily="34" charset="0"/>
                <a:cs typeface="Arial" panose="020B0604020202020204" pitchFamily="34" charset="0"/>
              </a:rPr>
            </a:br>
            <a:r>
              <a:rPr lang="en-US" sz="3600" dirty="0">
                <a:latin typeface="Arial" panose="020B0604020202020204" pitchFamily="34" charset="0"/>
                <a:cs typeface="Arial" panose="020B0604020202020204" pitchFamily="34" charset="0"/>
              </a:rPr>
              <a:t> Diversity &amp; Inclusion (D&amp;I) in the Federal Workplace”</a:t>
            </a:r>
            <a:br>
              <a:rPr lang="en-US" sz="3600" dirty="0">
                <a:latin typeface="Arial" panose="020B0604020202020204" pitchFamily="34" charset="0"/>
                <a:cs typeface="Arial" panose="020B0604020202020204" pitchFamily="34" charset="0"/>
              </a:rPr>
            </a:br>
            <a:r>
              <a:rPr lang="en-US" sz="5400" dirty="0">
                <a:latin typeface="Arial" panose="020B0604020202020204" pitchFamily="34" charset="0"/>
                <a:cs typeface="Arial" panose="020B0604020202020204" pitchFamily="34" charset="0"/>
              </a:rPr>
              <a:t/>
            </a:r>
            <a:br>
              <a:rPr lang="en-US" sz="5400" dirty="0">
                <a:latin typeface="Arial" panose="020B0604020202020204" pitchFamily="34" charset="0"/>
                <a:cs typeface="Arial" panose="020B0604020202020204" pitchFamily="34" charset="0"/>
              </a:rPr>
            </a:br>
            <a:endParaRPr lang="en-US" sz="5400"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880C6A24-2035-41C4-BBE0-6DEF925648D5}"/>
              </a:ext>
            </a:extLst>
          </p:cNvPr>
          <p:cNvSpPr>
            <a:spLocks noGrp="1"/>
          </p:cNvSpPr>
          <p:nvPr>
            <p:ph type="subTitle" idx="1"/>
          </p:nvPr>
        </p:nvSpPr>
        <p:spPr>
          <a:xfrm>
            <a:off x="1097280" y="3505200"/>
            <a:ext cx="9570720" cy="3008142"/>
          </a:xfrm>
        </p:spPr>
        <p:txBody>
          <a:bodyPr>
            <a:noAutofit/>
          </a:bodyPr>
          <a:lstStyle/>
          <a:p>
            <a:r>
              <a:rPr lang="en-US" sz="3200" dirty="0">
                <a:latin typeface="Arial" panose="020B0604020202020204" pitchFamily="34" charset="0"/>
                <a:cs typeface="Arial" panose="020B0604020202020204" pitchFamily="34" charset="0"/>
              </a:rPr>
              <a:t>Presenter:</a:t>
            </a:r>
          </a:p>
          <a:p>
            <a:r>
              <a:rPr lang="en-US" sz="2800" dirty="0">
                <a:latin typeface="Arial" panose="020B0604020202020204" pitchFamily="34" charset="0"/>
                <a:cs typeface="Arial" panose="020B0604020202020204" pitchFamily="34" charset="0"/>
              </a:rPr>
              <a:t>Cynthia Dunn, Director, Internal Revenue Service (IRS)</a:t>
            </a:r>
          </a:p>
          <a:p>
            <a:r>
              <a:rPr lang="en-US" sz="2800" dirty="0">
                <a:latin typeface="Arial" panose="020B0604020202020204" pitchFamily="34" charset="0"/>
                <a:cs typeface="Arial" panose="020B0604020202020204" pitchFamily="34" charset="0"/>
              </a:rPr>
              <a:t>Tax Exempt and Government Entities Division (TE/GE)</a:t>
            </a:r>
          </a:p>
          <a:p>
            <a:r>
              <a:rPr lang="en-US" sz="2800" dirty="0">
                <a:latin typeface="Arial" panose="020B0604020202020204" pitchFamily="34" charset="0"/>
                <a:cs typeface="Arial" panose="020B0604020202020204" pitchFamily="34" charset="0"/>
              </a:rPr>
              <a:t>Equity Diversity &amp; Inclusion (EDI)</a:t>
            </a:r>
          </a:p>
        </p:txBody>
      </p:sp>
      <p:sp>
        <p:nvSpPr>
          <p:cNvPr id="4" name="Slide Number Placeholder 3">
            <a:extLst>
              <a:ext uri="{FF2B5EF4-FFF2-40B4-BE49-F238E27FC236}">
                <a16:creationId xmlns:a16="http://schemas.microsoft.com/office/drawing/2014/main" id="{D135E8A8-A534-4866-ACED-9DAF2D039E22}"/>
              </a:ext>
            </a:extLst>
          </p:cNvPr>
          <p:cNvSpPr>
            <a:spLocks noGrp="1"/>
          </p:cNvSpPr>
          <p:nvPr>
            <p:ph type="sldNum" sz="quarter" idx="12"/>
          </p:nvPr>
        </p:nvSpPr>
        <p:spPr/>
        <p:txBody>
          <a:bodyPr/>
          <a:lstStyle/>
          <a:p>
            <a:fld id="{8C57DFF7-3996-471F-B22E-6F276AA9C570}" type="slidenum">
              <a:rPr lang="en-US" smtClean="0"/>
              <a:t>1</a:t>
            </a:fld>
            <a:endParaRPr lang="en-US" dirty="0"/>
          </a:p>
        </p:txBody>
      </p:sp>
    </p:spTree>
    <p:extLst>
      <p:ext uri="{BB962C8B-B14F-4D97-AF65-F5344CB8AC3E}">
        <p14:creationId xmlns:p14="http://schemas.microsoft.com/office/powerpoint/2010/main" val="40043550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26565-F21C-4FB1-AF7D-923BFB6C39B8}"/>
              </a:ext>
            </a:extLst>
          </p:cNvPr>
          <p:cNvSpPr>
            <a:spLocks noGrp="1"/>
          </p:cNvSpPr>
          <p:nvPr>
            <p:ph type="title"/>
          </p:nvPr>
        </p:nvSpPr>
        <p:spPr>
          <a:xfrm>
            <a:off x="931985" y="964692"/>
            <a:ext cx="9028879" cy="1127877"/>
          </a:xfrm>
          <a:noFill/>
        </p:spPr>
        <p:txBody>
          <a:bodyPr/>
          <a:lstStyle/>
          <a:p>
            <a:pPr algn="ctr"/>
            <a:r>
              <a:rPr lang="en-US" dirty="0">
                <a:latin typeface="Arial" panose="020B0604020202020204" pitchFamily="34" charset="0"/>
                <a:cs typeface="Arial" panose="020B0604020202020204" pitchFamily="34" charset="0"/>
              </a:rPr>
              <a:t>Advantages of EO 13583</a:t>
            </a:r>
          </a:p>
        </p:txBody>
      </p:sp>
      <p:sp>
        <p:nvSpPr>
          <p:cNvPr id="3" name="Content Placeholder 2">
            <a:extLst>
              <a:ext uri="{FF2B5EF4-FFF2-40B4-BE49-F238E27FC236}">
                <a16:creationId xmlns:a16="http://schemas.microsoft.com/office/drawing/2014/main" id="{C58C95A4-29DD-4C54-BCE1-8335340191E1}"/>
              </a:ext>
            </a:extLst>
          </p:cNvPr>
          <p:cNvSpPr>
            <a:spLocks noGrp="1"/>
          </p:cNvSpPr>
          <p:nvPr>
            <p:ph idx="1"/>
          </p:nvPr>
        </p:nvSpPr>
        <p:spPr>
          <a:xfrm>
            <a:off x="931984" y="2655627"/>
            <a:ext cx="9028879" cy="3296937"/>
          </a:xfrm>
          <a:noFill/>
        </p:spPr>
        <p:txBody>
          <a:bodyPr/>
          <a:lstStyle/>
          <a:p>
            <a:pPr marL="0" indent="0">
              <a:buNone/>
            </a:pPr>
            <a:r>
              <a:rPr lang="en-US" altLang="en-US" sz="2400" dirty="0">
                <a:latin typeface="Arial" panose="020B0604020202020204" pitchFamily="34" charset="0"/>
                <a:cs typeface="Arial" panose="020B0604020202020204" pitchFamily="34" charset="0"/>
              </a:rPr>
              <a:t>There are several advantages to government-wide diversity and inclusion in the federal workplace: </a:t>
            </a:r>
          </a:p>
          <a:p>
            <a:pPr>
              <a:buFont typeface="Wingdings" panose="05000000000000000000" pitchFamily="2" charset="2"/>
              <a:buChar char="Ø"/>
            </a:pPr>
            <a:r>
              <a:rPr lang="en-US" altLang="en-US" sz="2400" dirty="0">
                <a:latin typeface="Arial" panose="020B0604020202020204" pitchFamily="34" charset="0"/>
                <a:cs typeface="Arial" panose="020B0604020202020204" pitchFamily="34" charset="0"/>
              </a:rPr>
              <a:t>Sets a tone for the private sector to cultivate. </a:t>
            </a:r>
          </a:p>
          <a:p>
            <a:pPr>
              <a:buFont typeface="Wingdings" panose="05000000000000000000" pitchFamily="2" charset="2"/>
              <a:buChar char="Ø"/>
            </a:pPr>
            <a:r>
              <a:rPr lang="en-US" altLang="en-US" sz="2400" dirty="0">
                <a:latin typeface="Arial" panose="020B0604020202020204" pitchFamily="34" charset="0"/>
                <a:cs typeface="Arial" panose="020B0604020202020204" pitchFamily="34" charset="0"/>
              </a:rPr>
              <a:t>Provides a safe-haven for future and current federal workers.</a:t>
            </a:r>
          </a:p>
          <a:p>
            <a:pPr>
              <a:buFont typeface="Wingdings" panose="05000000000000000000" pitchFamily="2" charset="2"/>
              <a:buChar char="Ø"/>
            </a:pPr>
            <a:r>
              <a:rPr lang="en-US" altLang="en-US" sz="2400" dirty="0">
                <a:latin typeface="Arial" panose="020B0604020202020204" pitchFamily="34" charset="0"/>
                <a:cs typeface="Arial" panose="020B0604020202020204" pitchFamily="34" charset="0"/>
              </a:rPr>
              <a:t> Preserves fairness and equal opportunity to everyone. </a:t>
            </a:r>
          </a:p>
          <a:p>
            <a:pPr>
              <a:buFont typeface="Wingdings" panose="05000000000000000000" pitchFamily="2" charset="2"/>
              <a:buChar char="Ø"/>
            </a:pPr>
            <a:r>
              <a:rPr lang="en-US" altLang="en-US" sz="2400" dirty="0">
                <a:latin typeface="Arial" panose="020B0604020202020204" pitchFamily="34" charset="0"/>
                <a:cs typeface="Arial" panose="020B0604020202020204" pitchFamily="34" charset="0"/>
              </a:rPr>
              <a:t>Ensures that every agency is incorporating the same or similar principals. </a:t>
            </a:r>
          </a:p>
          <a:p>
            <a:endParaRPr lang="en-US" dirty="0"/>
          </a:p>
        </p:txBody>
      </p:sp>
      <p:sp>
        <p:nvSpPr>
          <p:cNvPr id="4" name="Slide Number Placeholder 3">
            <a:extLst>
              <a:ext uri="{FF2B5EF4-FFF2-40B4-BE49-F238E27FC236}">
                <a16:creationId xmlns:a16="http://schemas.microsoft.com/office/drawing/2014/main" id="{CAE69E95-DC0F-4616-BAE1-A2449342BD41}"/>
              </a:ext>
            </a:extLst>
          </p:cNvPr>
          <p:cNvSpPr>
            <a:spLocks noGrp="1"/>
          </p:cNvSpPr>
          <p:nvPr>
            <p:ph type="sldNum" sz="quarter" idx="12"/>
          </p:nvPr>
        </p:nvSpPr>
        <p:spPr/>
        <p:txBody>
          <a:bodyPr/>
          <a:lstStyle/>
          <a:p>
            <a:fld id="{8C57DFF7-3996-471F-B22E-6F276AA9C570}" type="slidenum">
              <a:rPr lang="en-US" smtClean="0"/>
              <a:t>10</a:t>
            </a:fld>
            <a:endParaRPr lang="en-US"/>
          </a:p>
        </p:txBody>
      </p:sp>
    </p:spTree>
    <p:extLst>
      <p:ext uri="{BB962C8B-B14F-4D97-AF65-F5344CB8AC3E}">
        <p14:creationId xmlns:p14="http://schemas.microsoft.com/office/powerpoint/2010/main" val="2004212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4AF78-80C0-41E3-93B9-0F4DF48947B0}"/>
              </a:ext>
            </a:extLst>
          </p:cNvPr>
          <p:cNvSpPr>
            <a:spLocks noGrp="1"/>
          </p:cNvSpPr>
          <p:nvPr>
            <p:ph type="title"/>
          </p:nvPr>
        </p:nvSpPr>
        <p:spPr>
          <a:xfrm>
            <a:off x="1213339" y="964692"/>
            <a:ext cx="8747526" cy="1268554"/>
          </a:xfrm>
        </p:spPr>
        <p:txBody>
          <a:bodyPr>
            <a:normAutofit/>
          </a:bodyPr>
          <a:lstStyle/>
          <a:p>
            <a:pPr algn="ctr"/>
            <a:r>
              <a:rPr lang="en-US" dirty="0">
                <a:latin typeface="Arial" panose="020B0604020202020204" pitchFamily="34" charset="0"/>
                <a:cs typeface="Arial" panose="020B0604020202020204" pitchFamily="34" charset="0"/>
              </a:rPr>
              <a:t>Seven phrases banned</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by Current Administration</a:t>
            </a:r>
          </a:p>
        </p:txBody>
      </p:sp>
      <p:sp>
        <p:nvSpPr>
          <p:cNvPr id="3" name="Content Placeholder 2">
            <a:extLst>
              <a:ext uri="{FF2B5EF4-FFF2-40B4-BE49-F238E27FC236}">
                <a16:creationId xmlns:a16="http://schemas.microsoft.com/office/drawing/2014/main" id="{CC0F76CF-A8D1-479E-A153-49745AF1D6D9}"/>
              </a:ext>
            </a:extLst>
          </p:cNvPr>
          <p:cNvSpPr>
            <a:spLocks noGrp="1"/>
          </p:cNvSpPr>
          <p:nvPr>
            <p:ph idx="1"/>
          </p:nvPr>
        </p:nvSpPr>
        <p:spPr>
          <a:xfrm>
            <a:off x="984738" y="2233246"/>
            <a:ext cx="10410093" cy="4350434"/>
          </a:xfrm>
        </p:spPr>
        <p:txBody>
          <a:bodyPr>
            <a:noAutofit/>
          </a:bodyPr>
          <a:lstStyle/>
          <a:p>
            <a:pPr marL="0" indent="0">
              <a:buNone/>
            </a:pPr>
            <a:r>
              <a:rPr lang="en-US" altLang="en-US" sz="2400" dirty="0">
                <a:latin typeface="Arial" panose="020B0604020202020204" pitchFamily="34" charset="0"/>
                <a:cs typeface="Arial" panose="020B0604020202020204" pitchFamily="34" charset="0"/>
              </a:rPr>
              <a:t>“According to the Washington Post, policy analysts at the Centers for Disease Control (CDC) and Prevention were told by others in the Trump administration that the use of seven specific words and phrases would be prohibited in the use in 2018 budget documents.” The words are: </a:t>
            </a:r>
          </a:p>
          <a:p>
            <a:pPr marL="0" indent="0">
              <a:buNone/>
            </a:pPr>
            <a:r>
              <a:rPr lang="en-US" altLang="en-US" sz="2400" dirty="0">
                <a:latin typeface="Arial" panose="020B0604020202020204" pitchFamily="34" charset="0"/>
                <a:cs typeface="Arial" panose="020B0604020202020204" pitchFamily="34" charset="0"/>
              </a:rPr>
              <a:t> vulnerable 			</a:t>
            </a:r>
            <a:r>
              <a:rPr lang="en-US" altLang="en-US" sz="2400" b="1" dirty="0">
                <a:latin typeface="Arial" panose="020B0604020202020204" pitchFamily="34" charset="0"/>
                <a:cs typeface="Arial" panose="020B0604020202020204" pitchFamily="34" charset="0"/>
              </a:rPr>
              <a:t>diversity  </a:t>
            </a:r>
            <a:r>
              <a:rPr lang="en-US" altLang="en-US" sz="2400" dirty="0">
                <a:latin typeface="Arial" panose="020B0604020202020204" pitchFamily="34" charset="0"/>
                <a:cs typeface="Arial" panose="020B0604020202020204" pitchFamily="34" charset="0"/>
              </a:rPr>
              <a:t>                           </a:t>
            </a:r>
          </a:p>
          <a:p>
            <a:pPr marL="0" indent="0">
              <a:buNone/>
            </a:pPr>
            <a:r>
              <a:rPr lang="en-US" altLang="en-US" sz="2400" dirty="0">
                <a:latin typeface="Arial" panose="020B0604020202020204" pitchFamily="34" charset="0"/>
                <a:cs typeface="Arial" panose="020B0604020202020204" pitchFamily="34" charset="0"/>
              </a:rPr>
              <a:t> evidence-based		</a:t>
            </a:r>
            <a:r>
              <a:rPr lang="en-US" altLang="en-US" sz="2400" b="1" dirty="0">
                <a:latin typeface="Arial" panose="020B0604020202020204" pitchFamily="34" charset="0"/>
                <a:cs typeface="Arial" panose="020B0604020202020204" pitchFamily="34" charset="0"/>
              </a:rPr>
              <a:t>entitlement</a:t>
            </a:r>
          </a:p>
          <a:p>
            <a:pPr marL="0" indent="0">
              <a:buNone/>
            </a:pPr>
            <a:r>
              <a:rPr lang="en-US" altLang="en-US" sz="2400" dirty="0">
                <a:latin typeface="Arial" panose="020B0604020202020204" pitchFamily="34" charset="0"/>
                <a:cs typeface="Arial" panose="020B0604020202020204" pitchFamily="34" charset="0"/>
              </a:rPr>
              <a:t> science-based		</a:t>
            </a:r>
            <a:r>
              <a:rPr lang="en-US" altLang="en-US" sz="2400" b="1" dirty="0">
                <a:latin typeface="Arial" panose="020B0604020202020204" pitchFamily="34" charset="0"/>
                <a:cs typeface="Arial" panose="020B0604020202020204" pitchFamily="34" charset="0"/>
              </a:rPr>
              <a:t>transgender</a:t>
            </a:r>
          </a:p>
          <a:p>
            <a:pPr marL="0" indent="0">
              <a:buNone/>
            </a:pPr>
            <a:r>
              <a:rPr lang="en-US" altLang="en-US" sz="2400" dirty="0">
                <a:latin typeface="Arial" panose="020B0604020202020204" pitchFamily="34" charset="0"/>
                <a:cs typeface="Arial" panose="020B0604020202020204" pitchFamily="34" charset="0"/>
              </a:rPr>
              <a:t> fetus 						</a:t>
            </a:r>
            <a:endParaRPr lang="en-US" altLang="en-US" sz="2400" b="1" dirty="0">
              <a:latin typeface="Arial" panose="020B0604020202020204" pitchFamily="34" charset="0"/>
              <a:cs typeface="Arial" panose="020B0604020202020204" pitchFamily="34" charset="0"/>
            </a:endParaRPr>
          </a:p>
          <a:p>
            <a:pPr marL="0" indent="0">
              <a:buNone/>
            </a:pPr>
            <a:endParaRPr lang="en-US" altLang="en-US" sz="2400" dirty="0">
              <a:latin typeface="Arial" panose="020B0604020202020204" pitchFamily="34" charset="0"/>
              <a:cs typeface="Arial" panose="020B0604020202020204" pitchFamily="34" charset="0"/>
            </a:endParaRPr>
          </a:p>
          <a:p>
            <a:pPr marL="0" indent="0">
              <a:buNone/>
            </a:pPr>
            <a:r>
              <a:rPr lang="en-US" altLang="en-US" sz="24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Source:  The Washington Post, dated December 15, 2017</a:t>
            </a:r>
          </a:p>
          <a:p>
            <a:pPr marL="0" indent="0">
              <a:buNone/>
            </a:pPr>
            <a:endParaRPr lang="en-US" altLang="en-US" sz="2400"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sz="20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DAFF8A6D-92B5-4A13-9AB9-C4322759D35F}"/>
              </a:ext>
            </a:extLst>
          </p:cNvPr>
          <p:cNvSpPr>
            <a:spLocks noGrp="1"/>
          </p:cNvSpPr>
          <p:nvPr>
            <p:ph type="sldNum" sz="quarter" idx="12"/>
          </p:nvPr>
        </p:nvSpPr>
        <p:spPr/>
        <p:txBody>
          <a:bodyPr/>
          <a:lstStyle/>
          <a:p>
            <a:fld id="{8C57DFF7-3996-471F-B22E-6F276AA9C570}" type="slidenum">
              <a:rPr lang="en-US" smtClean="0"/>
              <a:t>11</a:t>
            </a:fld>
            <a:endParaRPr lang="en-US"/>
          </a:p>
        </p:txBody>
      </p:sp>
    </p:spTree>
    <p:extLst>
      <p:ext uri="{BB962C8B-B14F-4D97-AF65-F5344CB8AC3E}">
        <p14:creationId xmlns:p14="http://schemas.microsoft.com/office/powerpoint/2010/main" val="2085324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15DB3-A65C-4534-B8A0-5501BFD3C382}"/>
              </a:ext>
            </a:extLst>
          </p:cNvPr>
          <p:cNvSpPr>
            <a:spLocks noGrp="1"/>
          </p:cNvSpPr>
          <p:nvPr>
            <p:ph type="title"/>
          </p:nvPr>
        </p:nvSpPr>
        <p:spPr>
          <a:xfrm>
            <a:off x="717176" y="964692"/>
            <a:ext cx="9243688" cy="1240626"/>
          </a:xfrm>
        </p:spPr>
        <p:txBody>
          <a:bodyPr/>
          <a:lstStyle/>
          <a:p>
            <a:pPr algn="ctr"/>
            <a:r>
              <a:rPr lang="en-US" dirty="0">
                <a:latin typeface="Arial" panose="020B0604020202020204" pitchFamily="34" charset="0"/>
                <a:cs typeface="Arial" panose="020B0604020202020204" pitchFamily="34" charset="0"/>
              </a:rPr>
              <a:t>What will a Rescinded EO 13583 mean for the future?</a:t>
            </a:r>
          </a:p>
        </p:txBody>
      </p:sp>
      <p:sp>
        <p:nvSpPr>
          <p:cNvPr id="3" name="Content Placeholder 2">
            <a:extLst>
              <a:ext uri="{FF2B5EF4-FFF2-40B4-BE49-F238E27FC236}">
                <a16:creationId xmlns:a16="http://schemas.microsoft.com/office/drawing/2014/main" id="{4BB5D276-9937-4095-BF7B-8095B903F9D0}"/>
              </a:ext>
            </a:extLst>
          </p:cNvPr>
          <p:cNvSpPr>
            <a:spLocks noGrp="1"/>
          </p:cNvSpPr>
          <p:nvPr>
            <p:ph idx="1"/>
          </p:nvPr>
        </p:nvSpPr>
        <p:spPr>
          <a:xfrm>
            <a:off x="537881" y="2638044"/>
            <a:ext cx="9861177" cy="3816544"/>
          </a:xfrm>
        </p:spPr>
        <p:txBody>
          <a:bodyPr>
            <a:normAutofit/>
          </a:bodyPr>
          <a:lstStyle/>
          <a:p>
            <a:pPr marL="0" indent="0">
              <a:buNone/>
            </a:pPr>
            <a:r>
              <a:rPr lang="en-US" sz="2400" dirty="0">
                <a:latin typeface="Arial" panose="020B0604020202020204" pitchFamily="34" charset="0"/>
                <a:cs typeface="Arial" panose="020B0604020202020204" pitchFamily="34" charset="0"/>
              </a:rPr>
              <a:t>There are several drawbacks if the EO 13583 is overturned: </a:t>
            </a:r>
          </a:p>
          <a:p>
            <a:pPr>
              <a:buFont typeface="Wingdings" panose="05000000000000000000" pitchFamily="2" charset="2"/>
              <a:buChar char="Ø"/>
              <a:defRPr/>
            </a:pPr>
            <a:r>
              <a:rPr lang="en-US" altLang="en-US" sz="2400" dirty="0">
                <a:solidFill>
                  <a:schemeClr val="tx1">
                    <a:lumMod val="75000"/>
                    <a:lumOff val="25000"/>
                  </a:schemeClr>
                </a:solidFill>
                <a:latin typeface="Arial" panose="020B0604020202020204" pitchFamily="34" charset="0"/>
                <a:cs typeface="Arial" panose="020B0604020202020204" pitchFamily="34" charset="0"/>
              </a:rPr>
              <a:t>Federal agencies will no longer have a mandated requirement. </a:t>
            </a:r>
          </a:p>
          <a:p>
            <a:pPr>
              <a:buFont typeface="Wingdings" panose="05000000000000000000" pitchFamily="2" charset="2"/>
              <a:buChar char="Ø"/>
              <a:defRPr/>
            </a:pPr>
            <a:r>
              <a:rPr lang="en-US" altLang="en-US" sz="2400" dirty="0">
                <a:solidFill>
                  <a:schemeClr val="tx1">
                    <a:lumMod val="75000"/>
                    <a:lumOff val="25000"/>
                  </a:schemeClr>
                </a:solidFill>
                <a:latin typeface="Arial" panose="020B0604020202020204" pitchFamily="34" charset="0"/>
                <a:cs typeface="Arial" panose="020B0604020202020204" pitchFamily="34" charset="0"/>
              </a:rPr>
              <a:t>Some private sector may discontinue diversity and inclusion practices. </a:t>
            </a:r>
          </a:p>
          <a:p>
            <a:pPr>
              <a:buFont typeface="Wingdings" panose="05000000000000000000" pitchFamily="2" charset="2"/>
              <a:buChar char="Ø"/>
              <a:defRPr/>
            </a:pPr>
            <a:r>
              <a:rPr lang="en-US" altLang="en-US" sz="2400" dirty="0">
                <a:solidFill>
                  <a:schemeClr val="tx1">
                    <a:lumMod val="75000"/>
                    <a:lumOff val="25000"/>
                  </a:schemeClr>
                </a:solidFill>
                <a:latin typeface="Arial" panose="020B0604020202020204" pitchFamily="34" charset="0"/>
                <a:cs typeface="Arial" panose="020B0604020202020204" pitchFamily="34" charset="0"/>
              </a:rPr>
              <a:t>The number of EEO complaints could increase because the equity barriers the EO intended to eliminate may unwittingly reoccur.</a:t>
            </a:r>
          </a:p>
          <a:p>
            <a:pPr>
              <a:buFont typeface="Wingdings" panose="05000000000000000000" pitchFamily="2" charset="2"/>
              <a:buChar char="Ø"/>
              <a:defRPr/>
            </a:pPr>
            <a:r>
              <a:rPr lang="en-US" altLang="en-US" sz="2400" dirty="0">
                <a:solidFill>
                  <a:schemeClr val="tx1">
                    <a:lumMod val="75000"/>
                    <a:lumOff val="25000"/>
                  </a:schemeClr>
                </a:solidFill>
                <a:latin typeface="Arial" panose="020B0604020202020204" pitchFamily="34" charset="0"/>
                <a:cs typeface="Arial" panose="020B0604020202020204" pitchFamily="34" charset="0"/>
              </a:rPr>
              <a:t>A federal workforce that does not embrace diversity and inclusion.</a:t>
            </a:r>
          </a:p>
          <a:p>
            <a:pPr marL="0" indent="0">
              <a:buNone/>
            </a:pPr>
            <a:endParaRPr lang="en-US" dirty="0"/>
          </a:p>
        </p:txBody>
      </p:sp>
      <p:sp>
        <p:nvSpPr>
          <p:cNvPr id="4" name="Slide Number Placeholder 3">
            <a:extLst>
              <a:ext uri="{FF2B5EF4-FFF2-40B4-BE49-F238E27FC236}">
                <a16:creationId xmlns:a16="http://schemas.microsoft.com/office/drawing/2014/main" id="{CEEC367A-23BF-47E0-B34C-95001ACFB827}"/>
              </a:ext>
            </a:extLst>
          </p:cNvPr>
          <p:cNvSpPr>
            <a:spLocks noGrp="1"/>
          </p:cNvSpPr>
          <p:nvPr>
            <p:ph type="sldNum" sz="quarter" idx="12"/>
          </p:nvPr>
        </p:nvSpPr>
        <p:spPr/>
        <p:txBody>
          <a:bodyPr/>
          <a:lstStyle/>
          <a:p>
            <a:fld id="{8C57DFF7-3996-471F-B22E-6F276AA9C570}" type="slidenum">
              <a:rPr lang="en-US" smtClean="0"/>
              <a:t>12</a:t>
            </a:fld>
            <a:endParaRPr lang="en-US"/>
          </a:p>
        </p:txBody>
      </p:sp>
    </p:spTree>
    <p:extLst>
      <p:ext uri="{BB962C8B-B14F-4D97-AF65-F5344CB8AC3E}">
        <p14:creationId xmlns:p14="http://schemas.microsoft.com/office/powerpoint/2010/main" val="5820556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B8638-CC86-4239-A796-867DFE270621}"/>
              </a:ext>
            </a:extLst>
          </p:cNvPr>
          <p:cNvSpPr>
            <a:spLocks noGrp="1"/>
          </p:cNvSpPr>
          <p:nvPr>
            <p:ph type="title"/>
          </p:nvPr>
        </p:nvSpPr>
        <p:spPr>
          <a:xfrm>
            <a:off x="650631" y="964692"/>
            <a:ext cx="9310233" cy="1215800"/>
          </a:xfrm>
        </p:spPr>
        <p:txBody>
          <a:bodyPr>
            <a:normAutofit fontScale="90000"/>
          </a:bodyPr>
          <a:lstStyle/>
          <a:p>
            <a:pPr algn="ctr"/>
            <a:r>
              <a:rPr lang="en-US" dirty="0">
                <a:latin typeface="Arial" panose="020B0604020202020204" pitchFamily="34" charset="0"/>
                <a:cs typeface="Arial" panose="020B0604020202020204" pitchFamily="34" charset="0"/>
              </a:rPr>
              <a:t>How Can We Promote Diversity and Inclusion in our Workplace?</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29580D38-A811-412F-97C6-8A292DED63A4}"/>
              </a:ext>
            </a:extLst>
          </p:cNvPr>
          <p:cNvSpPr>
            <a:spLocks noGrp="1"/>
          </p:cNvSpPr>
          <p:nvPr>
            <p:ph idx="1"/>
          </p:nvPr>
        </p:nvSpPr>
        <p:spPr>
          <a:xfrm>
            <a:off x="650631" y="2638044"/>
            <a:ext cx="9310234" cy="3332450"/>
          </a:xfrm>
        </p:spPr>
        <p:txBody>
          <a:bodyPr>
            <a:normAutofit/>
          </a:bodyPr>
          <a:lstStyle/>
          <a:p>
            <a:pPr>
              <a:buFont typeface="Wingdings" panose="05000000000000000000" pitchFamily="2" charset="2"/>
              <a:buChar char="Ø"/>
            </a:pPr>
            <a:r>
              <a:rPr lang="en-US" sz="2400" dirty="0">
                <a:latin typeface="Arial" panose="020B0604020202020204" pitchFamily="34" charset="0"/>
                <a:cs typeface="Arial" panose="020B0604020202020204" pitchFamily="34" charset="0"/>
              </a:rPr>
              <a:t>Lead by example</a:t>
            </a:r>
          </a:p>
          <a:p>
            <a:pPr>
              <a:buFont typeface="Wingdings" panose="05000000000000000000" pitchFamily="2" charset="2"/>
              <a:buChar char="Ø"/>
            </a:pPr>
            <a:r>
              <a:rPr lang="en-US" sz="2400" dirty="0">
                <a:latin typeface="Arial" panose="020B0604020202020204" pitchFamily="34" charset="0"/>
                <a:cs typeface="Arial" panose="020B0604020202020204" pitchFamily="34" charset="0"/>
              </a:rPr>
              <a:t>Create a welcoming environment</a:t>
            </a:r>
          </a:p>
          <a:p>
            <a:pPr>
              <a:buFont typeface="Wingdings" panose="05000000000000000000" pitchFamily="2" charset="2"/>
              <a:buChar char="Ø"/>
            </a:pPr>
            <a:r>
              <a:rPr lang="en-US" sz="2400" dirty="0">
                <a:latin typeface="Arial" panose="020B0604020202020204" pitchFamily="34" charset="0"/>
                <a:cs typeface="Arial" panose="020B0604020202020204" pitchFamily="34" charset="0"/>
              </a:rPr>
              <a:t>Incorporate diversity</a:t>
            </a:r>
          </a:p>
          <a:p>
            <a:pPr>
              <a:buFont typeface="Wingdings" panose="05000000000000000000" pitchFamily="2" charset="2"/>
              <a:buChar char="Ø"/>
            </a:pPr>
            <a:r>
              <a:rPr lang="en-US" sz="2400" dirty="0">
                <a:latin typeface="Arial" panose="020B0604020202020204" pitchFamily="34" charset="0"/>
                <a:cs typeface="Arial" panose="020B0604020202020204" pitchFamily="34" charset="0"/>
              </a:rPr>
              <a:t>Commitment</a:t>
            </a:r>
          </a:p>
          <a:p>
            <a:pPr>
              <a:buFont typeface="Wingdings" panose="05000000000000000000" pitchFamily="2" charset="2"/>
              <a:buChar char="Ø"/>
            </a:pPr>
            <a:r>
              <a:rPr lang="en-US" sz="2400" dirty="0">
                <a:latin typeface="Arial" panose="020B0604020202020204" pitchFamily="34" charset="0"/>
                <a:cs typeface="Arial" panose="020B0604020202020204" pitchFamily="34" charset="0"/>
              </a:rPr>
              <a:t>“Walk the Talk”</a:t>
            </a:r>
          </a:p>
        </p:txBody>
      </p:sp>
      <p:sp>
        <p:nvSpPr>
          <p:cNvPr id="4" name="Slide Number Placeholder 3">
            <a:extLst>
              <a:ext uri="{FF2B5EF4-FFF2-40B4-BE49-F238E27FC236}">
                <a16:creationId xmlns:a16="http://schemas.microsoft.com/office/drawing/2014/main" id="{D2ABC2B5-4D91-482F-BAFA-360C5194B3BD}"/>
              </a:ext>
            </a:extLst>
          </p:cNvPr>
          <p:cNvSpPr>
            <a:spLocks noGrp="1"/>
          </p:cNvSpPr>
          <p:nvPr>
            <p:ph type="sldNum" sz="quarter" idx="12"/>
          </p:nvPr>
        </p:nvSpPr>
        <p:spPr/>
        <p:txBody>
          <a:bodyPr/>
          <a:lstStyle/>
          <a:p>
            <a:fld id="{8C57DFF7-3996-471F-B22E-6F276AA9C570}" type="slidenum">
              <a:rPr lang="en-US" smtClean="0"/>
              <a:t>13</a:t>
            </a:fld>
            <a:endParaRPr lang="en-US"/>
          </a:p>
        </p:txBody>
      </p:sp>
    </p:spTree>
    <p:extLst>
      <p:ext uri="{BB962C8B-B14F-4D97-AF65-F5344CB8AC3E}">
        <p14:creationId xmlns:p14="http://schemas.microsoft.com/office/powerpoint/2010/main" val="1772421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F999EA-ACD7-460C-875C-4C6A9663AC5C}"/>
              </a:ext>
            </a:extLst>
          </p:cNvPr>
          <p:cNvSpPr>
            <a:spLocks noGrp="1"/>
          </p:cNvSpPr>
          <p:nvPr>
            <p:ph type="title"/>
          </p:nvPr>
        </p:nvSpPr>
        <p:spPr>
          <a:xfrm>
            <a:off x="699247" y="964693"/>
            <a:ext cx="9261617" cy="1240626"/>
          </a:xfrm>
        </p:spPr>
        <p:txBody>
          <a:bodyPr/>
          <a:lstStyle/>
          <a:p>
            <a:pPr algn="ctr"/>
            <a:r>
              <a:rPr lang="en-US" dirty="0">
                <a:latin typeface="Arial" panose="020B0604020202020204" pitchFamily="34" charset="0"/>
                <a:cs typeface="Arial" panose="020B0604020202020204" pitchFamily="34" charset="0"/>
              </a:rPr>
              <a:t>How to get involved in diversity and inclusion efforts?</a:t>
            </a:r>
          </a:p>
        </p:txBody>
      </p:sp>
      <p:sp>
        <p:nvSpPr>
          <p:cNvPr id="3" name="Content Placeholder 2">
            <a:extLst>
              <a:ext uri="{FF2B5EF4-FFF2-40B4-BE49-F238E27FC236}">
                <a16:creationId xmlns:a16="http://schemas.microsoft.com/office/drawing/2014/main" id="{2047AED2-B572-4373-A6D7-AE8D47EAE334}"/>
              </a:ext>
            </a:extLst>
          </p:cNvPr>
          <p:cNvSpPr>
            <a:spLocks noGrp="1"/>
          </p:cNvSpPr>
          <p:nvPr>
            <p:ph idx="1"/>
          </p:nvPr>
        </p:nvSpPr>
        <p:spPr>
          <a:xfrm>
            <a:off x="545123" y="2638044"/>
            <a:ext cx="10579559" cy="3375894"/>
          </a:xfrm>
        </p:spPr>
        <p:txBody>
          <a:bodyPr>
            <a:normAutofit lnSpcReduction="10000"/>
          </a:bodyPr>
          <a:lstStyle/>
          <a:p>
            <a:pPr marL="0" indent="0">
              <a:buNone/>
            </a:pPr>
            <a:r>
              <a:rPr lang="en-US" dirty="0">
                <a:latin typeface="Arial Narrow" panose="020B0606020202030204" pitchFamily="34" charset="0"/>
              </a:rPr>
              <a:t> </a:t>
            </a:r>
            <a:r>
              <a:rPr lang="en-US" sz="2400" dirty="0">
                <a:latin typeface="Arial" panose="020B0604020202020204" pitchFamily="34" charset="0"/>
                <a:cs typeface="Arial" panose="020B0604020202020204" pitchFamily="34" charset="0"/>
              </a:rPr>
              <a:t>It’s imperative that we understand the impact that diversity and inclusion has on our culture. Staying informed on new developments and taking the necessary action will help preserve diversity and inclusion efforts.</a:t>
            </a:r>
          </a:p>
          <a:p>
            <a:pPr marL="0" indent="0">
              <a:buNone/>
            </a:pPr>
            <a:endParaRPr lang="en-US" sz="2400" dirty="0">
              <a:latin typeface="Arial" panose="020B0604020202020204" pitchFamily="34" charset="0"/>
              <a:cs typeface="Arial" panose="020B0604020202020204" pitchFamily="34" charset="0"/>
            </a:endParaRPr>
          </a:p>
          <a:p>
            <a:pPr marL="0" lvl="0" indent="0" algn="ctr">
              <a:buNone/>
            </a:pPr>
            <a:r>
              <a:rPr lang="en-US" sz="2400" dirty="0">
                <a:latin typeface="Arial" panose="020B0604020202020204" pitchFamily="34" charset="0"/>
                <a:cs typeface="Arial" panose="020B0604020202020204" pitchFamily="34" charset="0"/>
              </a:rPr>
              <a:t>We need to help students and parents cherish and preserve the ethnic and cultural diversity that nourishes and strengthens this community - and this nation.”</a:t>
            </a:r>
          </a:p>
          <a:p>
            <a:pPr marL="0" lvl="0" indent="0" algn="ctr">
              <a:buNone/>
            </a:pPr>
            <a:r>
              <a:rPr lang="en-US" sz="2400" i="1" dirty="0">
                <a:latin typeface="Arial" panose="020B0604020202020204" pitchFamily="34" charset="0"/>
                <a:cs typeface="Arial" panose="020B0604020202020204" pitchFamily="34" charset="0"/>
              </a:rPr>
              <a:t>— Cesar Chavez</a:t>
            </a:r>
            <a:endParaRPr lang="en-US" sz="2400" dirty="0">
              <a:latin typeface="Arial" panose="020B0604020202020204" pitchFamily="34" charset="0"/>
              <a:cs typeface="Arial" panose="020B0604020202020204" pitchFamily="34" charset="0"/>
            </a:endParaRPr>
          </a:p>
          <a:p>
            <a:endParaRPr lang="en-US" dirty="0"/>
          </a:p>
        </p:txBody>
      </p:sp>
      <p:sp>
        <p:nvSpPr>
          <p:cNvPr id="4" name="Slide Number Placeholder 3">
            <a:extLst>
              <a:ext uri="{FF2B5EF4-FFF2-40B4-BE49-F238E27FC236}">
                <a16:creationId xmlns:a16="http://schemas.microsoft.com/office/drawing/2014/main" id="{694A628C-1D98-41C6-9CDC-2A7E9720F6EE}"/>
              </a:ext>
            </a:extLst>
          </p:cNvPr>
          <p:cNvSpPr>
            <a:spLocks noGrp="1"/>
          </p:cNvSpPr>
          <p:nvPr>
            <p:ph type="sldNum" sz="quarter" idx="12"/>
          </p:nvPr>
        </p:nvSpPr>
        <p:spPr/>
        <p:txBody>
          <a:bodyPr/>
          <a:lstStyle/>
          <a:p>
            <a:fld id="{8C57DFF7-3996-471F-B22E-6F276AA9C570}" type="slidenum">
              <a:rPr lang="en-US" smtClean="0"/>
              <a:t>14</a:t>
            </a:fld>
            <a:endParaRPr lang="en-US"/>
          </a:p>
        </p:txBody>
      </p:sp>
    </p:spTree>
    <p:extLst>
      <p:ext uri="{BB962C8B-B14F-4D97-AF65-F5344CB8AC3E}">
        <p14:creationId xmlns:p14="http://schemas.microsoft.com/office/powerpoint/2010/main" val="35344264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28790-B6B4-4543-946B-5725DF6B0031}"/>
              </a:ext>
            </a:extLst>
          </p:cNvPr>
          <p:cNvSpPr>
            <a:spLocks noGrp="1"/>
          </p:cNvSpPr>
          <p:nvPr>
            <p:ph type="title"/>
          </p:nvPr>
        </p:nvSpPr>
        <p:spPr>
          <a:xfrm>
            <a:off x="1477108" y="964691"/>
            <a:ext cx="8483756" cy="1180631"/>
          </a:xfrm>
        </p:spPr>
        <p:txBody>
          <a:bodyPr/>
          <a:lstStyle/>
          <a:p>
            <a:pPr algn="ctr"/>
            <a:r>
              <a:rPr lang="en-US" dirty="0">
                <a:latin typeface="Arial" panose="020B0604020202020204" pitchFamily="34" charset="0"/>
                <a:cs typeface="Arial" panose="020B0604020202020204" pitchFamily="34" charset="0"/>
              </a:rPr>
              <a:t>Diversity vs. Inclusion </a:t>
            </a:r>
          </a:p>
        </p:txBody>
      </p:sp>
      <p:sp>
        <p:nvSpPr>
          <p:cNvPr id="3" name="Content Placeholder 2">
            <a:extLst>
              <a:ext uri="{FF2B5EF4-FFF2-40B4-BE49-F238E27FC236}">
                <a16:creationId xmlns:a16="http://schemas.microsoft.com/office/drawing/2014/main" id="{48324AB6-6ED2-45A5-B7FD-1704C3C3463D}"/>
              </a:ext>
            </a:extLst>
          </p:cNvPr>
          <p:cNvSpPr>
            <a:spLocks noGrp="1"/>
          </p:cNvSpPr>
          <p:nvPr>
            <p:ph idx="1"/>
          </p:nvPr>
        </p:nvSpPr>
        <p:spPr>
          <a:xfrm>
            <a:off x="1178169" y="2638044"/>
            <a:ext cx="8782695" cy="2865941"/>
          </a:xfrm>
        </p:spPr>
        <p:txBody>
          <a:bodyPr>
            <a:normAutofit fontScale="92500" lnSpcReduction="20000"/>
          </a:bodyPr>
          <a:lstStyle/>
          <a:p>
            <a:pPr marL="0" indent="0" algn="ctr">
              <a:buFont typeface="Wingdings 3" panose="05040102010807070707" pitchFamily="18" charset="2"/>
              <a:buNone/>
            </a:pPr>
            <a:endParaRPr lang="en-US" altLang="en-US" i="1" dirty="0">
              <a:latin typeface="Arial" panose="020B0604020202020204" pitchFamily="34" charset="0"/>
              <a:cs typeface="Arial" panose="020B0604020202020204" pitchFamily="34" charset="0"/>
            </a:endParaRPr>
          </a:p>
          <a:p>
            <a:pPr marL="0" indent="0" algn="ctr">
              <a:buFont typeface="Wingdings 3" panose="05040102010807070707" pitchFamily="18" charset="2"/>
              <a:buNone/>
            </a:pPr>
            <a:r>
              <a:rPr lang="en-US" altLang="en-US" sz="2600" i="1" dirty="0">
                <a:latin typeface="Arial" panose="020B0604020202020204" pitchFamily="34" charset="0"/>
                <a:cs typeface="Arial" panose="020B0604020202020204" pitchFamily="34" charset="0"/>
              </a:rPr>
              <a:t>DIVERSITY IS BEING ASKED TO THE DANCE, </a:t>
            </a:r>
          </a:p>
          <a:p>
            <a:pPr marL="0" indent="0" algn="ctr">
              <a:buFont typeface="Wingdings 3" panose="05040102010807070707" pitchFamily="18" charset="2"/>
              <a:buNone/>
            </a:pPr>
            <a:r>
              <a:rPr lang="en-US" altLang="en-US" sz="2600" i="1" dirty="0">
                <a:latin typeface="Arial" panose="020B0604020202020204" pitchFamily="34" charset="0"/>
                <a:cs typeface="Arial" panose="020B0604020202020204" pitchFamily="34" charset="0"/>
              </a:rPr>
              <a:t>INCLUSION IS BEING ASKED TO DANCE ONCE YOU’RE THERE.</a:t>
            </a:r>
          </a:p>
          <a:p>
            <a:pPr marL="0" indent="0" algn="ctr">
              <a:buFont typeface="Wingdings 3" panose="05040102010807070707" pitchFamily="18" charset="2"/>
              <a:buNone/>
            </a:pPr>
            <a:endParaRPr lang="en-US" altLang="en-US" sz="2600" i="1" dirty="0">
              <a:latin typeface="Arial" panose="020B0604020202020204" pitchFamily="34" charset="0"/>
              <a:cs typeface="Arial" panose="020B0604020202020204" pitchFamily="34" charset="0"/>
            </a:endParaRPr>
          </a:p>
          <a:p>
            <a:pPr marL="0" indent="0" algn="ctr">
              <a:buFont typeface="Wingdings 3" panose="05040102010807070707" pitchFamily="18" charset="2"/>
              <a:buNone/>
            </a:pPr>
            <a:r>
              <a:rPr lang="en-US" altLang="en-US" sz="2600" i="1" dirty="0">
                <a:latin typeface="Arial" panose="020B0604020202020204" pitchFamily="34" charset="0"/>
                <a:cs typeface="Arial" panose="020B0604020202020204" pitchFamily="34" charset="0"/>
              </a:rPr>
              <a:t>DIVERSITY IS THE MIX…</a:t>
            </a:r>
          </a:p>
          <a:p>
            <a:pPr marL="0" indent="0" algn="ctr">
              <a:buFont typeface="Wingdings 3" panose="05040102010807070707" pitchFamily="18" charset="2"/>
              <a:buNone/>
            </a:pPr>
            <a:r>
              <a:rPr lang="en-US" altLang="en-US" sz="2600" i="1" dirty="0">
                <a:latin typeface="Arial" panose="020B0604020202020204" pitchFamily="34" charset="0"/>
                <a:cs typeface="Arial" panose="020B0604020202020204" pitchFamily="34" charset="0"/>
              </a:rPr>
              <a:t>…INCLUSION IS MAKING SURE THE MIX WORKS WELL.</a:t>
            </a:r>
          </a:p>
          <a:p>
            <a:endParaRPr lang="en-US" dirty="0"/>
          </a:p>
        </p:txBody>
      </p:sp>
      <p:sp>
        <p:nvSpPr>
          <p:cNvPr id="4" name="Slide Number Placeholder 3">
            <a:extLst>
              <a:ext uri="{FF2B5EF4-FFF2-40B4-BE49-F238E27FC236}">
                <a16:creationId xmlns:a16="http://schemas.microsoft.com/office/drawing/2014/main" id="{258A30B3-7114-4AB4-8081-7243A9F5C7EC}"/>
              </a:ext>
            </a:extLst>
          </p:cNvPr>
          <p:cNvSpPr>
            <a:spLocks noGrp="1"/>
          </p:cNvSpPr>
          <p:nvPr>
            <p:ph type="sldNum" sz="quarter" idx="12"/>
          </p:nvPr>
        </p:nvSpPr>
        <p:spPr/>
        <p:txBody>
          <a:bodyPr/>
          <a:lstStyle/>
          <a:p>
            <a:fld id="{8C57DFF7-3996-471F-B22E-6F276AA9C570}" type="slidenum">
              <a:rPr lang="en-US" smtClean="0"/>
              <a:t>15</a:t>
            </a:fld>
            <a:endParaRPr lang="en-US"/>
          </a:p>
        </p:txBody>
      </p:sp>
    </p:spTree>
    <p:extLst>
      <p:ext uri="{BB962C8B-B14F-4D97-AF65-F5344CB8AC3E}">
        <p14:creationId xmlns:p14="http://schemas.microsoft.com/office/powerpoint/2010/main" val="8607524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B8638-CC86-4239-A796-867DFE270621}"/>
              </a:ext>
            </a:extLst>
          </p:cNvPr>
          <p:cNvSpPr>
            <a:spLocks noGrp="1"/>
          </p:cNvSpPr>
          <p:nvPr>
            <p:ph type="title"/>
          </p:nvPr>
        </p:nvSpPr>
        <p:spPr>
          <a:xfrm>
            <a:off x="1649506" y="964692"/>
            <a:ext cx="8311358" cy="1133049"/>
          </a:xfrm>
        </p:spPr>
        <p:txBody>
          <a:bodyPr>
            <a:normAutofit fontScale="90000"/>
          </a:bodyPr>
          <a:lstStyle/>
          <a:p>
            <a:pPr algn="ctr"/>
            <a:r>
              <a:rPr lang="en-US" dirty="0">
                <a:latin typeface="Arial" panose="020B0604020202020204" pitchFamily="34" charset="0"/>
                <a:cs typeface="Arial" panose="020B0604020202020204" pitchFamily="34" charset="0"/>
              </a:rPr>
              <a:t>Population by Race and Hispanic Origin</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Past (2014) and Future (2060)</a:t>
            </a:r>
          </a:p>
        </p:txBody>
      </p:sp>
      <p:graphicFrame>
        <p:nvGraphicFramePr>
          <p:cNvPr id="5" name="Content Placeholder 6">
            <a:extLst>
              <a:ext uri="{FF2B5EF4-FFF2-40B4-BE49-F238E27FC236}">
                <a16:creationId xmlns:a16="http://schemas.microsoft.com/office/drawing/2014/main" id="{014F058A-D162-41BC-A3C1-CB74C94A9302}"/>
              </a:ext>
            </a:extLst>
          </p:cNvPr>
          <p:cNvGraphicFramePr>
            <a:graphicFrameLocks noGrp="1"/>
          </p:cNvGraphicFramePr>
          <p:nvPr>
            <p:ph idx="1"/>
            <p:extLst>
              <p:ext uri="{D42A27DB-BD31-4B8C-83A1-F6EECF244321}">
                <p14:modId xmlns:p14="http://schemas.microsoft.com/office/powerpoint/2010/main" val="1693764681"/>
              </p:ext>
            </p:extLst>
          </p:nvPr>
        </p:nvGraphicFramePr>
        <p:xfrm>
          <a:off x="1649506" y="2638424"/>
          <a:ext cx="8461647" cy="3945256"/>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a:extLst>
              <a:ext uri="{FF2B5EF4-FFF2-40B4-BE49-F238E27FC236}">
                <a16:creationId xmlns:a16="http://schemas.microsoft.com/office/drawing/2014/main" id="{D2ABC2B5-4D91-482F-BAFA-360C5194B3BD}"/>
              </a:ext>
            </a:extLst>
          </p:cNvPr>
          <p:cNvSpPr>
            <a:spLocks noGrp="1"/>
          </p:cNvSpPr>
          <p:nvPr>
            <p:ph type="sldNum" sz="quarter" idx="12"/>
          </p:nvPr>
        </p:nvSpPr>
        <p:spPr/>
        <p:txBody>
          <a:bodyPr/>
          <a:lstStyle/>
          <a:p>
            <a:fld id="{8C57DFF7-3996-471F-B22E-6F276AA9C570}" type="slidenum">
              <a:rPr lang="en-US" smtClean="0"/>
              <a:t>16</a:t>
            </a:fld>
            <a:endParaRPr lang="en-US"/>
          </a:p>
        </p:txBody>
      </p:sp>
    </p:spTree>
    <p:extLst>
      <p:ext uri="{BB962C8B-B14F-4D97-AF65-F5344CB8AC3E}">
        <p14:creationId xmlns:p14="http://schemas.microsoft.com/office/powerpoint/2010/main" val="26690623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57C49-D391-4ED2-A731-4DF1F1D930A4}"/>
              </a:ext>
            </a:extLst>
          </p:cNvPr>
          <p:cNvSpPr>
            <a:spLocks noGrp="1"/>
          </p:cNvSpPr>
          <p:nvPr>
            <p:ph type="title"/>
          </p:nvPr>
        </p:nvSpPr>
        <p:spPr>
          <a:xfrm>
            <a:off x="1214718" y="964692"/>
            <a:ext cx="8974746" cy="1336279"/>
          </a:xfrm>
        </p:spPr>
        <p:txBody>
          <a:bodyPr>
            <a:normAutofit/>
          </a:bodyPr>
          <a:lstStyle/>
          <a:p>
            <a:r>
              <a:rPr lang="en-US" dirty="0"/>
              <a:t>Cynthia’s Final thoughts</a:t>
            </a:r>
          </a:p>
        </p:txBody>
      </p:sp>
      <p:sp>
        <p:nvSpPr>
          <p:cNvPr id="3" name="Content Placeholder 2">
            <a:extLst>
              <a:ext uri="{FF2B5EF4-FFF2-40B4-BE49-F238E27FC236}">
                <a16:creationId xmlns:a16="http://schemas.microsoft.com/office/drawing/2014/main" id="{A4B0A3BF-C977-4381-94B0-98D2A2F8374E}"/>
              </a:ext>
            </a:extLst>
          </p:cNvPr>
          <p:cNvSpPr>
            <a:spLocks noGrp="1"/>
          </p:cNvSpPr>
          <p:nvPr>
            <p:ph idx="1"/>
          </p:nvPr>
        </p:nvSpPr>
        <p:spPr>
          <a:xfrm>
            <a:off x="864524" y="2638044"/>
            <a:ext cx="9894398" cy="3945636"/>
          </a:xfrm>
        </p:spPr>
        <p:txBody>
          <a:bodyPr>
            <a:normAutofit/>
          </a:bodyPr>
          <a:lstStyle/>
          <a:p>
            <a:pPr marL="0" indent="0">
              <a:buNone/>
            </a:pPr>
            <a:r>
              <a:rPr lang="en-US" sz="2400" dirty="0">
                <a:latin typeface="Arial" panose="020B0604020202020204" pitchFamily="34" charset="0"/>
                <a:cs typeface="Arial" panose="020B0604020202020204" pitchFamily="34" charset="0"/>
              </a:rPr>
              <a:t>IN THE NEWS!  Housing and Urban Development (HUD) Secretary Ben Carson is proposing to change the agency mission statement.  It currently  reads: </a:t>
            </a:r>
          </a:p>
          <a:p>
            <a:pPr marL="0" lvl="0" indent="0">
              <a:buClr>
                <a:srgbClr val="9BAFB5"/>
              </a:buClr>
              <a:buNone/>
            </a:pPr>
            <a:r>
              <a:rPr lang="en-US" sz="2400" i="1" dirty="0">
                <a:latin typeface="Arial" panose="020B0604020202020204" pitchFamily="34" charset="0"/>
                <a:cs typeface="Arial" panose="020B0604020202020204" pitchFamily="34" charset="0"/>
              </a:rPr>
              <a:t>“</a:t>
            </a:r>
            <a:r>
              <a:rPr lang="en-US" sz="2400" i="1" dirty="0">
                <a:solidFill>
                  <a:srgbClr val="000000">
                    <a:lumMod val="85000"/>
                    <a:lumOff val="15000"/>
                  </a:srgbClr>
                </a:solidFill>
                <a:latin typeface="Arial" panose="020B0604020202020204" pitchFamily="34" charset="0"/>
                <a:cs typeface="Arial" panose="020B0604020202020204" pitchFamily="34" charset="0"/>
              </a:rPr>
              <a:t>HUD’s mission is to create strong, sustainable, </a:t>
            </a:r>
            <a:r>
              <a:rPr lang="en-US" sz="2400" i="1" u="sng" dirty="0">
                <a:solidFill>
                  <a:srgbClr val="000000">
                    <a:lumMod val="85000"/>
                    <a:lumOff val="15000"/>
                  </a:srgbClr>
                </a:solidFill>
                <a:latin typeface="Arial" panose="020B0604020202020204" pitchFamily="34" charset="0"/>
                <a:cs typeface="Arial" panose="020B0604020202020204" pitchFamily="34" charset="0"/>
              </a:rPr>
              <a:t>inclusive</a:t>
            </a:r>
            <a:r>
              <a:rPr lang="en-US" sz="2400" i="1" dirty="0">
                <a:solidFill>
                  <a:srgbClr val="000000">
                    <a:lumMod val="85000"/>
                    <a:lumOff val="15000"/>
                  </a:srgbClr>
                </a:solidFill>
                <a:latin typeface="Arial" panose="020B0604020202020204" pitchFamily="34" charset="0"/>
                <a:cs typeface="Arial" panose="020B0604020202020204" pitchFamily="34" charset="0"/>
              </a:rPr>
              <a:t> communities and quality affordable homes for all. HUD is working to strengthen the housing market to bolster the economy and protect consumers; meet the need for quality affordable rental homes; utilize housing as a platform for improving quality of life; build </a:t>
            </a:r>
            <a:r>
              <a:rPr lang="en-US" sz="2400" i="1" u="sng" dirty="0">
                <a:solidFill>
                  <a:srgbClr val="000000">
                    <a:lumMod val="85000"/>
                    <a:lumOff val="15000"/>
                  </a:srgbClr>
                </a:solidFill>
                <a:latin typeface="Arial" panose="020B0604020202020204" pitchFamily="34" charset="0"/>
                <a:cs typeface="Arial" panose="020B0604020202020204" pitchFamily="34" charset="0"/>
              </a:rPr>
              <a:t>inclusive</a:t>
            </a:r>
            <a:r>
              <a:rPr lang="en-US" sz="2400" i="1" dirty="0">
                <a:solidFill>
                  <a:srgbClr val="000000">
                    <a:lumMod val="85000"/>
                    <a:lumOff val="15000"/>
                  </a:srgbClr>
                </a:solidFill>
                <a:latin typeface="Arial" panose="020B0604020202020204" pitchFamily="34" charset="0"/>
                <a:cs typeface="Arial" panose="020B0604020202020204" pitchFamily="34" charset="0"/>
              </a:rPr>
              <a:t> and sustainable communities </a:t>
            </a:r>
            <a:r>
              <a:rPr lang="en-US" sz="2400" i="1" u="sng" dirty="0">
                <a:solidFill>
                  <a:srgbClr val="000000">
                    <a:lumMod val="85000"/>
                    <a:lumOff val="15000"/>
                  </a:srgbClr>
                </a:solidFill>
                <a:latin typeface="Arial" panose="020B0604020202020204" pitchFamily="34" charset="0"/>
                <a:cs typeface="Arial" panose="020B0604020202020204" pitchFamily="34" charset="0"/>
              </a:rPr>
              <a:t>free from discrimination</a:t>
            </a:r>
            <a:r>
              <a:rPr lang="en-US" sz="2400" i="1" dirty="0">
                <a:solidFill>
                  <a:srgbClr val="000000">
                    <a:lumMod val="85000"/>
                    <a:lumOff val="15000"/>
                  </a:srgbClr>
                </a:solidFill>
                <a:latin typeface="Arial" panose="020B0604020202020204" pitchFamily="34" charset="0"/>
                <a:cs typeface="Arial" panose="020B0604020202020204" pitchFamily="34" charset="0"/>
              </a:rPr>
              <a:t>, and transform the way HUD does business.”</a:t>
            </a:r>
          </a:p>
          <a:p>
            <a:pPr marL="0" indent="0">
              <a:buNone/>
            </a:pPr>
            <a:endParaRPr lang="en-US" dirty="0"/>
          </a:p>
        </p:txBody>
      </p:sp>
      <p:sp>
        <p:nvSpPr>
          <p:cNvPr id="4" name="Slide Number Placeholder 3">
            <a:extLst>
              <a:ext uri="{FF2B5EF4-FFF2-40B4-BE49-F238E27FC236}">
                <a16:creationId xmlns:a16="http://schemas.microsoft.com/office/drawing/2014/main" id="{596FC3CA-A79E-44F6-AEF8-10FC548F5C98}"/>
              </a:ext>
            </a:extLst>
          </p:cNvPr>
          <p:cNvSpPr>
            <a:spLocks noGrp="1"/>
          </p:cNvSpPr>
          <p:nvPr>
            <p:ph type="sldNum" sz="quarter" idx="12"/>
          </p:nvPr>
        </p:nvSpPr>
        <p:spPr/>
        <p:txBody>
          <a:bodyPr/>
          <a:lstStyle/>
          <a:p>
            <a:fld id="{8C57DFF7-3996-471F-B22E-6F276AA9C570}" type="slidenum">
              <a:rPr lang="en-US" smtClean="0"/>
              <a:t>17</a:t>
            </a:fld>
            <a:endParaRPr lang="en-US"/>
          </a:p>
        </p:txBody>
      </p:sp>
    </p:spTree>
    <p:extLst>
      <p:ext uri="{BB962C8B-B14F-4D97-AF65-F5344CB8AC3E}">
        <p14:creationId xmlns:p14="http://schemas.microsoft.com/office/powerpoint/2010/main" val="24087241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825AE-138B-4415-927F-92AE401AE695}"/>
              </a:ext>
            </a:extLst>
          </p:cNvPr>
          <p:cNvSpPr>
            <a:spLocks noGrp="1"/>
          </p:cNvSpPr>
          <p:nvPr>
            <p:ph type="title"/>
          </p:nvPr>
        </p:nvSpPr>
        <p:spPr>
          <a:xfrm>
            <a:off x="1097281" y="964692"/>
            <a:ext cx="8828414" cy="1268554"/>
          </a:xfrm>
        </p:spPr>
        <p:txBody>
          <a:bodyPr/>
          <a:lstStyle/>
          <a:p>
            <a:r>
              <a:rPr lang="en-US" dirty="0">
                <a:latin typeface="Arial" panose="020B0604020202020204" pitchFamily="34" charset="0"/>
                <a:cs typeface="Arial" panose="020B0604020202020204" pitchFamily="34" charset="0"/>
              </a:rPr>
              <a:t>CYNTHIA’S FINAL THOUGHTS CONT</a:t>
            </a:r>
            <a:r>
              <a:rPr lang="en-US" dirty="0"/>
              <a:t>.</a:t>
            </a:r>
          </a:p>
        </p:txBody>
      </p:sp>
      <p:sp>
        <p:nvSpPr>
          <p:cNvPr id="3" name="Content Placeholder 2">
            <a:extLst>
              <a:ext uri="{FF2B5EF4-FFF2-40B4-BE49-F238E27FC236}">
                <a16:creationId xmlns:a16="http://schemas.microsoft.com/office/drawing/2014/main" id="{E8E85904-8461-4ED7-97AD-15DC194F90B8}"/>
              </a:ext>
            </a:extLst>
          </p:cNvPr>
          <p:cNvSpPr>
            <a:spLocks noGrp="1"/>
          </p:cNvSpPr>
          <p:nvPr>
            <p:ph idx="1"/>
          </p:nvPr>
        </p:nvSpPr>
        <p:spPr>
          <a:xfrm>
            <a:off x="1097281" y="2638045"/>
            <a:ext cx="9400734" cy="2901110"/>
          </a:xfrm>
        </p:spPr>
        <p:txBody>
          <a:bodyPr/>
          <a:lstStyle/>
          <a:p>
            <a:pPr marL="0" indent="0">
              <a:buNone/>
            </a:pPr>
            <a:r>
              <a:rPr lang="en-US" sz="2400" dirty="0">
                <a:latin typeface="Arial" panose="020B0604020202020204" pitchFamily="34" charset="0"/>
                <a:cs typeface="Arial" panose="020B0604020202020204" pitchFamily="34" charset="0"/>
              </a:rPr>
              <a:t>HUD Secretary Ben Carson’s proposed mission statement is: </a:t>
            </a:r>
          </a:p>
          <a:p>
            <a:pPr marL="0" indent="0">
              <a:buNone/>
            </a:pPr>
            <a:r>
              <a:rPr lang="en-US" sz="2400" i="1" dirty="0">
                <a:latin typeface="Arial" panose="020B0604020202020204" pitchFamily="34" charset="0"/>
                <a:cs typeface="Arial" panose="020B0604020202020204" pitchFamily="34" charset="0"/>
              </a:rPr>
              <a:t>“HUD’s mission is to ensure Americans have access to fair, affordable housing and opportunities to achieve self-sufficiency, thereby strengthening our communities and nation. ”</a:t>
            </a:r>
          </a:p>
          <a:p>
            <a:endParaRPr lang="en-US" dirty="0"/>
          </a:p>
        </p:txBody>
      </p:sp>
      <p:sp>
        <p:nvSpPr>
          <p:cNvPr id="4" name="Slide Number Placeholder 3">
            <a:extLst>
              <a:ext uri="{FF2B5EF4-FFF2-40B4-BE49-F238E27FC236}">
                <a16:creationId xmlns:a16="http://schemas.microsoft.com/office/drawing/2014/main" id="{258C1C0F-257C-4368-ACAF-47686B2E8555}"/>
              </a:ext>
            </a:extLst>
          </p:cNvPr>
          <p:cNvSpPr>
            <a:spLocks noGrp="1"/>
          </p:cNvSpPr>
          <p:nvPr>
            <p:ph type="sldNum" sz="quarter" idx="12"/>
          </p:nvPr>
        </p:nvSpPr>
        <p:spPr/>
        <p:txBody>
          <a:bodyPr/>
          <a:lstStyle/>
          <a:p>
            <a:fld id="{8C57DFF7-3996-471F-B22E-6F276AA9C570}" type="slidenum">
              <a:rPr lang="en-US" smtClean="0"/>
              <a:t>18</a:t>
            </a:fld>
            <a:endParaRPr lang="en-US"/>
          </a:p>
        </p:txBody>
      </p:sp>
    </p:spTree>
    <p:extLst>
      <p:ext uri="{BB962C8B-B14F-4D97-AF65-F5344CB8AC3E}">
        <p14:creationId xmlns:p14="http://schemas.microsoft.com/office/powerpoint/2010/main" val="8879165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E830F-8E5D-4D3E-A76B-4228487E326F}"/>
              </a:ext>
            </a:extLst>
          </p:cNvPr>
          <p:cNvSpPr>
            <a:spLocks noGrp="1"/>
          </p:cNvSpPr>
          <p:nvPr>
            <p:ph type="title"/>
          </p:nvPr>
        </p:nvSpPr>
        <p:spPr>
          <a:xfrm>
            <a:off x="1272988" y="964692"/>
            <a:ext cx="8687876" cy="1401990"/>
          </a:xfrm>
        </p:spPr>
        <p:txBody>
          <a:bodyPr>
            <a:normAutofit fontScale="90000"/>
          </a:bodyPr>
          <a:lstStyle/>
          <a:p>
            <a:r>
              <a:rPr lang="en-US" dirty="0">
                <a:latin typeface="Arial" panose="020B0604020202020204" pitchFamily="34" charset="0"/>
                <a:cs typeface="Arial" panose="020B0604020202020204" pitchFamily="34" charset="0"/>
              </a:rPr>
              <a:t>What Are Your Thoughts?  Do you believe that Diversity and Inclusion is here to stay?</a:t>
            </a:r>
          </a:p>
        </p:txBody>
      </p:sp>
      <p:sp>
        <p:nvSpPr>
          <p:cNvPr id="3" name="Content Placeholder 2">
            <a:extLst>
              <a:ext uri="{FF2B5EF4-FFF2-40B4-BE49-F238E27FC236}">
                <a16:creationId xmlns:a16="http://schemas.microsoft.com/office/drawing/2014/main" id="{4D3D8266-B726-42BE-868A-9C26116640E6}"/>
              </a:ext>
            </a:extLst>
          </p:cNvPr>
          <p:cNvSpPr>
            <a:spLocks noGrp="1"/>
          </p:cNvSpPr>
          <p:nvPr>
            <p:ph idx="1"/>
          </p:nvPr>
        </p:nvSpPr>
        <p:spPr>
          <a:xfrm>
            <a:off x="1093695" y="2638045"/>
            <a:ext cx="8867170" cy="3081437"/>
          </a:xfrm>
        </p:spPr>
        <p:txBody>
          <a:bodyPr>
            <a:normAutofit/>
          </a:bodyPr>
          <a:lstStyle/>
          <a:p>
            <a:pPr marL="0" indent="0">
              <a:buNone/>
            </a:pPr>
            <a:r>
              <a:rPr lang="en-US" sz="2400" dirty="0">
                <a:latin typeface="Arial" panose="020B0604020202020204" pitchFamily="34" charset="0"/>
                <a:cs typeface="Arial" panose="020B0604020202020204" pitchFamily="34" charset="0"/>
              </a:rPr>
              <a:t>Answer these questions…</a:t>
            </a:r>
          </a:p>
          <a:p>
            <a:pPr marL="514350" indent="-514350">
              <a:buAutoNum type="arabicPeriod"/>
            </a:pPr>
            <a:r>
              <a:rPr lang="en-US" sz="2400" dirty="0">
                <a:latin typeface="Arial" panose="020B0604020202020204" pitchFamily="34" charset="0"/>
                <a:cs typeface="Arial" panose="020B0604020202020204" pitchFamily="34" charset="0"/>
              </a:rPr>
              <a:t>If EO 13583 is overturned by President Trump, then what?</a:t>
            </a:r>
          </a:p>
          <a:p>
            <a:pPr marL="514350" indent="-514350">
              <a:buAutoNum type="arabicPeriod"/>
            </a:pPr>
            <a:r>
              <a:rPr lang="en-US" sz="2400" dirty="0">
                <a:latin typeface="Arial" panose="020B0604020202020204" pitchFamily="34" charset="0"/>
                <a:cs typeface="Arial" panose="020B0604020202020204" pitchFamily="34" charset="0"/>
              </a:rPr>
              <a:t>Do you believe that your organization will still promote D&amp;I initiatives?</a:t>
            </a:r>
          </a:p>
          <a:p>
            <a:pPr marL="514350" indent="-514350">
              <a:buAutoNum type="arabicPeriod"/>
            </a:pPr>
            <a:r>
              <a:rPr lang="en-US" sz="2400" dirty="0">
                <a:latin typeface="Arial" panose="020B0604020202020204" pitchFamily="34" charset="0"/>
                <a:cs typeface="Arial" panose="020B0604020202020204" pitchFamily="34" charset="0"/>
              </a:rPr>
              <a:t>What can you do to encourage leaders that D&amp;I is important in any organization?</a:t>
            </a:r>
          </a:p>
        </p:txBody>
      </p:sp>
      <p:sp>
        <p:nvSpPr>
          <p:cNvPr id="4" name="Slide Number Placeholder 3">
            <a:extLst>
              <a:ext uri="{FF2B5EF4-FFF2-40B4-BE49-F238E27FC236}">
                <a16:creationId xmlns:a16="http://schemas.microsoft.com/office/drawing/2014/main" id="{B1C9664F-4722-4B6B-B394-DF3B065D4A50}"/>
              </a:ext>
            </a:extLst>
          </p:cNvPr>
          <p:cNvSpPr>
            <a:spLocks noGrp="1"/>
          </p:cNvSpPr>
          <p:nvPr>
            <p:ph type="sldNum" sz="quarter" idx="12"/>
          </p:nvPr>
        </p:nvSpPr>
        <p:spPr/>
        <p:txBody>
          <a:bodyPr/>
          <a:lstStyle/>
          <a:p>
            <a:fld id="{8C57DFF7-3996-471F-B22E-6F276AA9C570}" type="slidenum">
              <a:rPr lang="en-US" smtClean="0"/>
              <a:t>19</a:t>
            </a:fld>
            <a:endParaRPr lang="en-US"/>
          </a:p>
        </p:txBody>
      </p:sp>
    </p:spTree>
    <p:extLst>
      <p:ext uri="{BB962C8B-B14F-4D97-AF65-F5344CB8AC3E}">
        <p14:creationId xmlns:p14="http://schemas.microsoft.com/office/powerpoint/2010/main" val="890955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24E9F-BE36-4E20-83AF-BD24A26C2416}"/>
              </a:ext>
            </a:extLst>
          </p:cNvPr>
          <p:cNvSpPr>
            <a:spLocks noGrp="1"/>
          </p:cNvSpPr>
          <p:nvPr>
            <p:ph type="title"/>
          </p:nvPr>
        </p:nvSpPr>
        <p:spPr>
          <a:xfrm>
            <a:off x="502024" y="812800"/>
            <a:ext cx="9116109" cy="1077066"/>
          </a:xfrm>
        </p:spPr>
        <p:txBody>
          <a:bodyPr/>
          <a:lstStyle/>
          <a:p>
            <a:r>
              <a:rPr lang="en-US" dirty="0">
                <a:latin typeface="Arial" panose="020B0604020202020204" pitchFamily="34" charset="0"/>
                <a:cs typeface="Arial" panose="020B0604020202020204" pitchFamily="34" charset="0"/>
              </a:rPr>
              <a:t>About Me</a:t>
            </a:r>
          </a:p>
        </p:txBody>
      </p:sp>
      <p:sp>
        <p:nvSpPr>
          <p:cNvPr id="3" name="Content Placeholder 2">
            <a:extLst>
              <a:ext uri="{FF2B5EF4-FFF2-40B4-BE49-F238E27FC236}">
                <a16:creationId xmlns:a16="http://schemas.microsoft.com/office/drawing/2014/main" id="{102EE63F-B680-439C-9D0D-517419AD502F}"/>
              </a:ext>
            </a:extLst>
          </p:cNvPr>
          <p:cNvSpPr>
            <a:spLocks noGrp="1"/>
          </p:cNvSpPr>
          <p:nvPr>
            <p:ph idx="1"/>
          </p:nvPr>
        </p:nvSpPr>
        <p:spPr>
          <a:xfrm>
            <a:off x="152401" y="2055813"/>
            <a:ext cx="11260666" cy="4361920"/>
          </a:xfrm>
        </p:spPr>
        <p:txBody>
          <a:bodyPr>
            <a:noAutofit/>
          </a:bodyPr>
          <a:lstStyle/>
          <a:p>
            <a:pPr defTabSz="758951">
              <a:spcBef>
                <a:spcPts val="400"/>
              </a:spcBef>
              <a:buFont typeface="Wingdings" panose="05000000000000000000" pitchFamily="2" charset="2"/>
              <a:buChar char="Ø"/>
              <a:defRPr sz="1900">
                <a:solidFill>
                  <a:srgbClr val="000000"/>
                </a:solidFill>
              </a:defRPr>
            </a:pPr>
            <a:r>
              <a:rPr lang="en-US" sz="2400" dirty="0">
                <a:latin typeface="Arial" panose="020B0604020202020204" pitchFamily="34" charset="0"/>
                <a:cs typeface="Arial" panose="020B0604020202020204" pitchFamily="34" charset="0"/>
              </a:rPr>
              <a:t>Cynthia “</a:t>
            </a:r>
            <a:r>
              <a:rPr lang="en-US" sz="2400" dirty="0" err="1">
                <a:latin typeface="Arial" panose="020B0604020202020204" pitchFamily="34" charset="0"/>
                <a:cs typeface="Arial" panose="020B0604020202020204" pitchFamily="34" charset="0"/>
              </a:rPr>
              <a:t>Cin</a:t>
            </a:r>
            <a:r>
              <a:rPr lang="en-US" sz="2400" dirty="0">
                <a:latin typeface="Arial" panose="020B0604020202020204" pitchFamily="34" charset="0"/>
                <a:cs typeface="Arial" panose="020B0604020202020204" pitchFamily="34" charset="0"/>
              </a:rPr>
              <a:t>-dee” D. Dunn, Director, Internal Revenue Service (IRS), Tax Exempt and Government Entities (TE/GE), Equity, Diversity and Inclusion (EDI)</a:t>
            </a:r>
          </a:p>
          <a:p>
            <a:pPr defTabSz="758951">
              <a:spcBef>
                <a:spcPts val="400"/>
              </a:spcBef>
              <a:buFont typeface="Wingdings" panose="05000000000000000000" pitchFamily="2" charset="2"/>
              <a:buChar char="Ø"/>
              <a:defRPr sz="1900">
                <a:solidFill>
                  <a:srgbClr val="000000"/>
                </a:solidFill>
              </a:defRPr>
            </a:pPr>
            <a:r>
              <a:rPr lang="en-US" sz="2400" dirty="0">
                <a:latin typeface="Arial" panose="020B0604020202020204" pitchFamily="34" charset="0"/>
                <a:cs typeface="Arial" panose="020B0604020202020204" pitchFamily="34" charset="0"/>
              </a:rPr>
              <a:t>Direct Report to the TE/GE Commissioner’s Office </a:t>
            </a:r>
          </a:p>
          <a:p>
            <a:pPr defTabSz="758951">
              <a:spcBef>
                <a:spcPts val="400"/>
              </a:spcBef>
              <a:buFont typeface="Wingdings" panose="05000000000000000000" pitchFamily="2" charset="2"/>
              <a:buChar char="Ø"/>
              <a:defRPr sz="1900">
                <a:solidFill>
                  <a:srgbClr val="000000"/>
                </a:solidFill>
              </a:defRPr>
            </a:pPr>
            <a:r>
              <a:rPr lang="en-US" sz="2400" dirty="0">
                <a:latin typeface="Arial" panose="020B0604020202020204" pitchFamily="34" charset="0"/>
                <a:cs typeface="Arial" panose="020B0604020202020204" pitchFamily="34" charset="0"/>
              </a:rPr>
              <a:t>Longest serving EEO/EDI Director for IRS</a:t>
            </a:r>
          </a:p>
          <a:p>
            <a:pPr defTabSz="758951">
              <a:spcBef>
                <a:spcPts val="400"/>
              </a:spcBef>
              <a:buFont typeface="Wingdings" panose="05000000000000000000" pitchFamily="2" charset="2"/>
              <a:buChar char="Ø"/>
              <a:defRPr sz="1900">
                <a:solidFill>
                  <a:srgbClr val="000000"/>
                </a:solidFill>
              </a:defRPr>
            </a:pPr>
            <a:r>
              <a:rPr lang="en-US" sz="2400" dirty="0">
                <a:latin typeface="Arial" panose="020B0604020202020204" pitchFamily="34" charset="0"/>
                <a:cs typeface="Arial" panose="020B0604020202020204" pitchFamily="34" charset="0"/>
              </a:rPr>
              <a:t>38+ Years of Federal Government Service</a:t>
            </a:r>
          </a:p>
          <a:p>
            <a:pPr defTabSz="758951">
              <a:spcBef>
                <a:spcPts val="400"/>
              </a:spcBef>
              <a:buFont typeface="Wingdings" panose="05000000000000000000" pitchFamily="2" charset="2"/>
              <a:buChar char="Ø"/>
              <a:defRPr sz="1900">
                <a:solidFill>
                  <a:srgbClr val="000000"/>
                </a:solidFill>
              </a:defRPr>
            </a:pPr>
            <a:r>
              <a:rPr lang="en-US" sz="2400" dirty="0">
                <a:latin typeface="Arial" panose="020B0604020202020204" pitchFamily="34" charset="0"/>
                <a:cs typeface="Arial" panose="020B0604020202020204" pitchFamily="34" charset="0"/>
              </a:rPr>
              <a:t>EEO/EDI/Diversity/Civil Rights Field since 1992</a:t>
            </a:r>
          </a:p>
          <a:p>
            <a:pPr defTabSz="758951">
              <a:spcBef>
                <a:spcPts val="400"/>
              </a:spcBef>
              <a:buFont typeface="Wingdings" panose="05000000000000000000" pitchFamily="2" charset="2"/>
              <a:buChar char="Ø"/>
              <a:defRPr sz="1900">
                <a:solidFill>
                  <a:srgbClr val="000000"/>
                </a:solidFill>
              </a:defRPr>
            </a:pPr>
            <a:r>
              <a:rPr lang="en-US" sz="2400" dirty="0">
                <a:latin typeface="Arial" panose="020B0604020202020204" pitchFamily="34" charset="0"/>
                <a:cs typeface="Arial" panose="020B0604020202020204" pitchFamily="34" charset="0"/>
              </a:rPr>
              <a:t>National EEO Life Memberships:  Federally Employed Women (FEW), Blacks In Government (BIG), Federal Asian Pacific American Council (FAPAC), Society of American Indian Government Employees (SAIGE), Deaf in Government (</a:t>
            </a:r>
            <a:r>
              <a:rPr lang="en-US" sz="2400" dirty="0" err="1">
                <a:latin typeface="Arial" panose="020B0604020202020204" pitchFamily="34" charset="0"/>
                <a:cs typeface="Arial" panose="020B0604020202020204" pitchFamily="34" charset="0"/>
              </a:rPr>
              <a:t>DiG</a:t>
            </a:r>
            <a:r>
              <a:rPr lang="en-US" sz="2400" dirty="0">
                <a:latin typeface="Arial" panose="020B0604020202020204" pitchFamily="34" charset="0"/>
                <a:cs typeface="Arial" panose="020B0604020202020204" pitchFamily="34" charset="0"/>
              </a:rPr>
              <a:t>)</a:t>
            </a:r>
            <a:endParaRPr lang="en-US" sz="2400" dirty="0">
              <a:solidFill>
                <a:srgbClr val="FF0000"/>
              </a:solidFill>
              <a:latin typeface="Arial" panose="020B0604020202020204" pitchFamily="34" charset="0"/>
              <a:cs typeface="Arial" panose="020B0604020202020204" pitchFamily="34" charset="0"/>
            </a:endParaRPr>
          </a:p>
          <a:p>
            <a:pPr defTabSz="758951">
              <a:spcBef>
                <a:spcPts val="400"/>
              </a:spcBef>
              <a:buFont typeface="Wingdings" panose="05000000000000000000" pitchFamily="2" charset="2"/>
              <a:buChar char="Ø"/>
              <a:defRPr sz="1900">
                <a:solidFill>
                  <a:srgbClr val="000000"/>
                </a:solidFill>
              </a:defRPr>
            </a:pPr>
            <a:r>
              <a:rPr lang="en-US" sz="2400" dirty="0">
                <a:latin typeface="Arial" panose="020B0604020202020204" pitchFamily="34" charset="0"/>
                <a:cs typeface="Arial" panose="020B0604020202020204" pitchFamily="34" charset="0"/>
              </a:rPr>
              <a:t>Workshop Presenter</a:t>
            </a:r>
          </a:p>
          <a:p>
            <a:pPr defTabSz="758951">
              <a:spcBef>
                <a:spcPts val="400"/>
              </a:spcBef>
              <a:buFont typeface="Wingdings" panose="05000000000000000000" pitchFamily="2" charset="2"/>
              <a:buChar char="Ø"/>
              <a:defRPr sz="1900">
                <a:solidFill>
                  <a:srgbClr val="000000"/>
                </a:solidFill>
              </a:defRPr>
            </a:pPr>
            <a:r>
              <a:rPr lang="en-US" sz="2400" dirty="0">
                <a:latin typeface="Arial" panose="020B0604020202020204" pitchFamily="34" charset="0"/>
                <a:cs typeface="Arial" panose="020B0604020202020204" pitchFamily="34" charset="0"/>
              </a:rPr>
              <a:t>Proud Mother and Grandmother </a:t>
            </a:r>
          </a:p>
        </p:txBody>
      </p:sp>
      <p:sp>
        <p:nvSpPr>
          <p:cNvPr id="4" name="Slide Number Placeholder 3">
            <a:extLst>
              <a:ext uri="{FF2B5EF4-FFF2-40B4-BE49-F238E27FC236}">
                <a16:creationId xmlns:a16="http://schemas.microsoft.com/office/drawing/2014/main" id="{1B1E0AA1-652C-4E66-A8CC-F2AB308307F0}"/>
              </a:ext>
            </a:extLst>
          </p:cNvPr>
          <p:cNvSpPr>
            <a:spLocks noGrp="1"/>
          </p:cNvSpPr>
          <p:nvPr>
            <p:ph type="sldNum" sz="quarter" idx="12"/>
          </p:nvPr>
        </p:nvSpPr>
        <p:spPr/>
        <p:txBody>
          <a:bodyPr/>
          <a:lstStyle/>
          <a:p>
            <a:fld id="{8C57DFF7-3996-471F-B22E-6F276AA9C570}" type="slidenum">
              <a:rPr lang="en-US" smtClean="0"/>
              <a:t>2</a:t>
            </a:fld>
            <a:endParaRPr lang="en-US"/>
          </a:p>
        </p:txBody>
      </p:sp>
      <p:pic>
        <p:nvPicPr>
          <p:cNvPr id="5" name="image3.jpeg">
            <a:extLst>
              <a:ext uri="{FF2B5EF4-FFF2-40B4-BE49-F238E27FC236}">
                <a16:creationId xmlns:a16="http://schemas.microsoft.com/office/drawing/2014/main" id="{F25FC175-1FCF-4FAB-B4A6-B86E193730AF}"/>
              </a:ext>
            </a:extLst>
          </p:cNvPr>
          <p:cNvPicPr>
            <a:picLocks noChangeAspect="1"/>
          </p:cNvPicPr>
          <p:nvPr/>
        </p:nvPicPr>
        <p:blipFill>
          <a:blip r:embed="rId2">
            <a:extLst/>
          </a:blip>
          <a:stretch>
            <a:fillRect/>
          </a:stretch>
        </p:blipFill>
        <p:spPr>
          <a:xfrm>
            <a:off x="10761660" y="0"/>
            <a:ext cx="1430340" cy="1908175"/>
          </a:xfrm>
          <a:prstGeom prst="rect">
            <a:avLst/>
          </a:prstGeom>
          <a:ln w="12700">
            <a:miter lim="400000"/>
          </a:ln>
        </p:spPr>
      </p:pic>
    </p:spTree>
    <p:extLst>
      <p:ext uri="{BB962C8B-B14F-4D97-AF65-F5344CB8AC3E}">
        <p14:creationId xmlns:p14="http://schemas.microsoft.com/office/powerpoint/2010/main" val="41639029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altLang="en-US" dirty="0">
                <a:latin typeface="Arial" panose="020B0604020202020204" pitchFamily="34" charset="0"/>
                <a:cs typeface="Arial" panose="020B0604020202020204" pitchFamily="34" charset="0"/>
              </a:rPr>
              <a:t>Thank you for your attention…</a:t>
            </a:r>
            <a:endParaRPr lang="en-US" dirty="0">
              <a:latin typeface="Arial" panose="020B0604020202020204" pitchFamily="34" charset="0"/>
              <a:cs typeface="Arial" panose="020B0604020202020204" pitchFamily="34" charset="0"/>
            </a:endParaRPr>
          </a:p>
        </p:txBody>
      </p:sp>
      <p:pic>
        <p:nvPicPr>
          <p:cNvPr id="7" name="Content Placeholder 6">
            <a:extLst>
              <a:ext uri="{FF2B5EF4-FFF2-40B4-BE49-F238E27FC236}">
                <a16:creationId xmlns:a16="http://schemas.microsoft.com/office/drawing/2014/main" id="{A237967A-1668-4157-AD27-BB73157938D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231341" y="2958353"/>
            <a:ext cx="3174347" cy="2471906"/>
          </a:xfrm>
        </p:spPr>
      </p:pic>
    </p:spTree>
    <p:extLst>
      <p:ext uri="{BB962C8B-B14F-4D97-AF65-F5344CB8AC3E}">
        <p14:creationId xmlns:p14="http://schemas.microsoft.com/office/powerpoint/2010/main" val="38690516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altLang="en-US" sz="4000" dirty="0">
                <a:latin typeface="Arial" panose="020B0604020202020204" pitchFamily="34" charset="0"/>
                <a:cs typeface="Arial" panose="020B0604020202020204" pitchFamily="34" charset="0"/>
              </a:rPr>
              <a:t>Contact Information</a:t>
            </a:r>
            <a:endParaRPr lang="en-US" sz="4000" dirty="0">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p:txBody>
          <a:bodyPr>
            <a:normAutofit fontScale="70000" lnSpcReduction="20000"/>
          </a:bodyPr>
          <a:lstStyle/>
          <a:p>
            <a:pPr marL="0" indent="0" algn="ctr">
              <a:lnSpc>
                <a:spcPct val="80000"/>
              </a:lnSpc>
              <a:buNone/>
              <a:defRPr/>
            </a:pPr>
            <a:r>
              <a:rPr lang="en-US" sz="3400" dirty="0">
                <a:latin typeface="Arial" panose="020B0604020202020204" pitchFamily="34" charset="0"/>
                <a:cs typeface="Arial" panose="020B0604020202020204" pitchFamily="34" charset="0"/>
              </a:rPr>
              <a:t>Cynthia Dunn, Director</a:t>
            </a:r>
          </a:p>
          <a:p>
            <a:pPr algn="ctr">
              <a:lnSpc>
                <a:spcPct val="80000"/>
              </a:lnSpc>
              <a:buNone/>
              <a:defRPr/>
            </a:pPr>
            <a:r>
              <a:rPr lang="en-US" sz="3400" dirty="0">
                <a:latin typeface="Arial" panose="020B0604020202020204" pitchFamily="34" charset="0"/>
                <a:cs typeface="Arial" panose="020B0604020202020204" pitchFamily="34" charset="0"/>
              </a:rPr>
              <a:t>Internal Revenue Service (IRS)</a:t>
            </a:r>
          </a:p>
          <a:p>
            <a:pPr algn="ctr">
              <a:lnSpc>
                <a:spcPct val="80000"/>
              </a:lnSpc>
              <a:buNone/>
              <a:defRPr/>
            </a:pPr>
            <a:r>
              <a:rPr lang="en-US" sz="3400" dirty="0">
                <a:latin typeface="Arial" panose="020B0604020202020204" pitchFamily="34" charset="0"/>
                <a:cs typeface="Arial" panose="020B0604020202020204" pitchFamily="34" charset="0"/>
              </a:rPr>
              <a:t>Tax Exempt and Government Entities (TE/GE)</a:t>
            </a:r>
          </a:p>
          <a:p>
            <a:pPr marL="0" indent="0" algn="ctr">
              <a:lnSpc>
                <a:spcPct val="80000"/>
              </a:lnSpc>
              <a:buNone/>
              <a:defRPr/>
            </a:pPr>
            <a:r>
              <a:rPr lang="en-US" sz="3400" dirty="0">
                <a:latin typeface="Arial" panose="020B0604020202020204" pitchFamily="34" charset="0"/>
                <a:cs typeface="Arial" panose="020B0604020202020204" pitchFamily="34" charset="0"/>
              </a:rPr>
              <a:t>Equity, Diversity &amp; Inclusion (EDI)</a:t>
            </a:r>
          </a:p>
          <a:p>
            <a:pPr algn="ctr">
              <a:lnSpc>
                <a:spcPct val="80000"/>
              </a:lnSpc>
              <a:buNone/>
              <a:defRPr/>
            </a:pPr>
            <a:r>
              <a:rPr lang="en-US" sz="3400" dirty="0">
                <a:latin typeface="Arial" panose="020B0604020202020204" pitchFamily="34" charset="0"/>
                <a:cs typeface="Arial" panose="020B0604020202020204" pitchFamily="34" charset="0"/>
              </a:rPr>
              <a:t>		999 North Capital Street, NE</a:t>
            </a:r>
          </a:p>
          <a:p>
            <a:pPr algn="ctr">
              <a:lnSpc>
                <a:spcPct val="80000"/>
              </a:lnSpc>
              <a:buNone/>
              <a:defRPr/>
            </a:pPr>
            <a:r>
              <a:rPr lang="en-US" sz="3400" dirty="0">
                <a:latin typeface="Arial" panose="020B0604020202020204" pitchFamily="34" charset="0"/>
                <a:cs typeface="Arial" panose="020B0604020202020204" pitchFamily="34" charset="0"/>
              </a:rPr>
              <a:t>Washington, DC  20002</a:t>
            </a:r>
          </a:p>
          <a:p>
            <a:pPr algn="ctr">
              <a:lnSpc>
                <a:spcPct val="80000"/>
              </a:lnSpc>
              <a:buNone/>
              <a:defRPr/>
            </a:pPr>
            <a:r>
              <a:rPr lang="en-US" sz="3400" dirty="0">
                <a:latin typeface="Arial" panose="020B0604020202020204" pitchFamily="34" charset="0"/>
                <a:cs typeface="Arial" panose="020B0604020202020204" pitchFamily="34" charset="0"/>
              </a:rPr>
              <a:t>Phone:  202-317-8651</a:t>
            </a:r>
          </a:p>
          <a:p>
            <a:pPr algn="ctr">
              <a:lnSpc>
                <a:spcPct val="80000"/>
              </a:lnSpc>
              <a:buNone/>
              <a:defRPr/>
            </a:pPr>
            <a:r>
              <a:rPr lang="en-US" sz="3400" dirty="0">
                <a:latin typeface="Arial" panose="020B0604020202020204" pitchFamily="34" charset="0"/>
                <a:cs typeface="Arial" panose="020B0604020202020204" pitchFamily="34" charset="0"/>
              </a:rPr>
              <a:t>Cell:  202-360-0867</a:t>
            </a:r>
          </a:p>
          <a:p>
            <a:pPr algn="ctr">
              <a:lnSpc>
                <a:spcPct val="80000"/>
              </a:lnSpc>
              <a:buNone/>
              <a:defRPr/>
            </a:pPr>
            <a:r>
              <a:rPr lang="en-US" sz="3400" dirty="0">
                <a:latin typeface="Arial" panose="020B0604020202020204" pitchFamily="34" charset="0"/>
                <a:cs typeface="Arial" panose="020B0604020202020204" pitchFamily="34" charset="0"/>
              </a:rPr>
              <a:t>The best way to contact me:  </a:t>
            </a:r>
            <a:r>
              <a:rPr lang="en-US" sz="3400" dirty="0">
                <a:latin typeface="Arial" panose="020B0604020202020204" pitchFamily="34" charset="0"/>
                <a:cs typeface="Arial" panose="020B0604020202020204" pitchFamily="34" charset="0"/>
                <a:hlinkClick r:id="rId2"/>
              </a:rPr>
              <a:t>Cynthia.D.Dunn@irs.gov</a:t>
            </a:r>
            <a:endParaRPr lang="en-US" sz="3400" dirty="0">
              <a:latin typeface="Arial" panose="020B0604020202020204" pitchFamily="34" charset="0"/>
              <a:cs typeface="Arial" panose="020B0604020202020204" pitchFamily="34" charset="0"/>
            </a:endParaRPr>
          </a:p>
          <a:p>
            <a:pPr algn="ctr">
              <a:lnSpc>
                <a:spcPct val="80000"/>
              </a:lnSpc>
              <a:buFont typeface="Arial" panose="020B0604020202020204" pitchFamily="34" charset="0"/>
              <a:buChar char="•"/>
              <a:defRPr/>
            </a:pPr>
            <a:endParaRPr lang="en-US" sz="2600" dirty="0"/>
          </a:p>
          <a:p>
            <a:pPr marL="109728" indent="0" algn="ctr">
              <a:buNone/>
            </a:pPr>
            <a:endParaRPr lang="en-US" sz="2600" dirty="0"/>
          </a:p>
        </p:txBody>
      </p:sp>
    </p:spTree>
    <p:extLst>
      <p:ext uri="{BB962C8B-B14F-4D97-AF65-F5344CB8AC3E}">
        <p14:creationId xmlns:p14="http://schemas.microsoft.com/office/powerpoint/2010/main" val="1345527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7CE19-D8C4-487B-98EB-886764FD6530}"/>
              </a:ext>
            </a:extLst>
          </p:cNvPr>
          <p:cNvSpPr>
            <a:spLocks noGrp="1"/>
          </p:cNvSpPr>
          <p:nvPr>
            <p:ph type="title"/>
          </p:nvPr>
        </p:nvSpPr>
        <p:spPr>
          <a:xfrm>
            <a:off x="1086081" y="560246"/>
            <a:ext cx="8938452" cy="1145462"/>
          </a:xfrm>
        </p:spPr>
        <p:txBody>
          <a:bodyPr/>
          <a:lstStyle/>
          <a:p>
            <a:r>
              <a:rPr lang="en-US" dirty="0">
                <a:latin typeface="Arial" panose="020B0604020202020204" pitchFamily="34" charset="0"/>
                <a:cs typeface="Arial" panose="020B0604020202020204" pitchFamily="34" charset="0"/>
              </a:rPr>
              <a:t>What is Diversity &amp; Inclusion?</a:t>
            </a:r>
          </a:p>
        </p:txBody>
      </p:sp>
      <p:sp>
        <p:nvSpPr>
          <p:cNvPr id="3" name="Content Placeholder 2">
            <a:extLst>
              <a:ext uri="{FF2B5EF4-FFF2-40B4-BE49-F238E27FC236}">
                <a16:creationId xmlns:a16="http://schemas.microsoft.com/office/drawing/2014/main" id="{470FD756-204B-4BE1-970D-1E76ED896690}"/>
              </a:ext>
            </a:extLst>
          </p:cNvPr>
          <p:cNvSpPr>
            <a:spLocks noGrp="1"/>
          </p:cNvSpPr>
          <p:nvPr>
            <p:ph idx="1"/>
          </p:nvPr>
        </p:nvSpPr>
        <p:spPr>
          <a:xfrm>
            <a:off x="1086081" y="2533188"/>
            <a:ext cx="9672841" cy="2845636"/>
          </a:xfrm>
        </p:spPr>
        <p:txBody>
          <a:bodyPr>
            <a:noAutofit/>
          </a:bodyPr>
          <a:lstStyle/>
          <a:p>
            <a:pPr>
              <a:buFont typeface="Wingdings" panose="05000000000000000000" pitchFamily="2" charset="2"/>
              <a:buChar char="Ø"/>
            </a:pPr>
            <a:r>
              <a:rPr lang="en-US" sz="2400" dirty="0">
                <a:latin typeface="Arial" panose="020B0604020202020204" pitchFamily="34" charset="0"/>
                <a:cs typeface="Arial" panose="020B0604020202020204" pitchFamily="34" charset="0"/>
              </a:rPr>
              <a:t>Definition of Diversity:  A collective mix of individual attributes applied in pursuit of organizational objectives.</a:t>
            </a:r>
          </a:p>
          <a:p>
            <a:pPr>
              <a:buFont typeface="Wingdings" panose="05000000000000000000" pitchFamily="2" charset="2"/>
              <a:buChar char="Ø"/>
            </a:pPr>
            <a:r>
              <a:rPr lang="en-US" sz="2400" dirty="0">
                <a:latin typeface="Arial" panose="020B0604020202020204" pitchFamily="34" charset="0"/>
                <a:cs typeface="Arial" panose="020B0604020202020204" pitchFamily="34" charset="0"/>
              </a:rPr>
              <a:t>Definition of Inclusion:  Creating a culture that connects </a:t>
            </a:r>
            <a:r>
              <a:rPr lang="en-US" sz="2400" u="sng" dirty="0">
                <a:latin typeface="Arial" panose="020B0604020202020204" pitchFamily="34" charset="0"/>
                <a:cs typeface="Arial" panose="020B0604020202020204" pitchFamily="34" charset="0"/>
              </a:rPr>
              <a:t>each</a:t>
            </a:r>
            <a:r>
              <a:rPr lang="en-US" sz="2400" dirty="0">
                <a:latin typeface="Arial" panose="020B0604020202020204" pitchFamily="34" charset="0"/>
                <a:cs typeface="Arial" panose="020B0604020202020204" pitchFamily="34" charset="0"/>
              </a:rPr>
              <a:t> employee to the organization, encourage collaboration, flexibility, fairness, and leverages diversity throughout the organization so that all individuals are enabled to participate and contribute to their full potential.</a:t>
            </a:r>
          </a:p>
          <a:p>
            <a:pPr marL="0" indent="0">
              <a:buNone/>
            </a:pPr>
            <a:endParaRPr lang="en-US" sz="2400" dirty="0">
              <a:latin typeface="Arial" panose="020B0604020202020204" pitchFamily="34" charset="0"/>
              <a:cs typeface="Arial" panose="020B0604020202020204" pitchFamily="34" charset="0"/>
            </a:endParaRPr>
          </a:p>
          <a:p>
            <a:pPr marL="0" indent="0">
              <a:buNone/>
            </a:pPr>
            <a:r>
              <a:rPr lang="en-US" sz="2400" dirty="0">
                <a:latin typeface="Arial" panose="020B0604020202020204" pitchFamily="34" charset="0"/>
                <a:cs typeface="Arial" panose="020B0604020202020204" pitchFamily="34" charset="0"/>
              </a:rPr>
              <a:t>How it all fits together:  A diverse workforce that is inclusive ensures equal employment opportunity for all.</a:t>
            </a:r>
          </a:p>
        </p:txBody>
      </p:sp>
      <p:sp>
        <p:nvSpPr>
          <p:cNvPr id="4" name="Slide Number Placeholder 3">
            <a:extLst>
              <a:ext uri="{FF2B5EF4-FFF2-40B4-BE49-F238E27FC236}">
                <a16:creationId xmlns:a16="http://schemas.microsoft.com/office/drawing/2014/main" id="{D4611A6E-D1C0-42EB-A861-30F272C72E3C}"/>
              </a:ext>
            </a:extLst>
          </p:cNvPr>
          <p:cNvSpPr>
            <a:spLocks noGrp="1"/>
          </p:cNvSpPr>
          <p:nvPr>
            <p:ph type="sldNum" sz="quarter" idx="12"/>
          </p:nvPr>
        </p:nvSpPr>
        <p:spPr/>
        <p:txBody>
          <a:bodyPr/>
          <a:lstStyle/>
          <a:p>
            <a:fld id="{8C57DFF7-3996-471F-B22E-6F276AA9C570}" type="slidenum">
              <a:rPr lang="en-US" smtClean="0"/>
              <a:t>3</a:t>
            </a:fld>
            <a:endParaRPr lang="en-US"/>
          </a:p>
        </p:txBody>
      </p:sp>
    </p:spTree>
    <p:extLst>
      <p:ext uri="{BB962C8B-B14F-4D97-AF65-F5344CB8AC3E}">
        <p14:creationId xmlns:p14="http://schemas.microsoft.com/office/powerpoint/2010/main" val="2511666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DF814-B2DF-4D04-A60F-4FBEE118F539}"/>
              </a:ext>
            </a:extLst>
          </p:cNvPr>
          <p:cNvSpPr>
            <a:spLocks noGrp="1"/>
          </p:cNvSpPr>
          <p:nvPr>
            <p:ph type="title"/>
          </p:nvPr>
        </p:nvSpPr>
        <p:spPr>
          <a:xfrm>
            <a:off x="826478" y="1055076"/>
            <a:ext cx="9134385" cy="1002323"/>
          </a:xfrm>
        </p:spPr>
        <p:txBody>
          <a:bodyPr/>
          <a:lstStyle/>
          <a:p>
            <a:r>
              <a:rPr lang="en-US" dirty="0">
                <a:latin typeface="Arial" panose="020B0604020202020204" pitchFamily="34" charset="0"/>
                <a:cs typeface="Arial" panose="020B0604020202020204" pitchFamily="34" charset="0"/>
              </a:rPr>
              <a:t>Valuing Diversity</a:t>
            </a:r>
          </a:p>
        </p:txBody>
      </p:sp>
      <p:sp>
        <p:nvSpPr>
          <p:cNvPr id="3" name="Content Placeholder 2">
            <a:extLst>
              <a:ext uri="{FF2B5EF4-FFF2-40B4-BE49-F238E27FC236}">
                <a16:creationId xmlns:a16="http://schemas.microsoft.com/office/drawing/2014/main" id="{F4FAF5B7-0332-4581-8332-5F219A994396}"/>
              </a:ext>
            </a:extLst>
          </p:cNvPr>
          <p:cNvSpPr>
            <a:spLocks noGrp="1"/>
          </p:cNvSpPr>
          <p:nvPr>
            <p:ph idx="1"/>
          </p:nvPr>
        </p:nvSpPr>
        <p:spPr>
          <a:xfrm>
            <a:off x="826478" y="2602523"/>
            <a:ext cx="9134386" cy="3112477"/>
          </a:xfrm>
        </p:spPr>
        <p:txBody>
          <a:bodyPr>
            <a:noAutofit/>
          </a:bodyPr>
          <a:lstStyle/>
          <a:p>
            <a:pPr marL="0" indent="0" algn="ctr">
              <a:buNone/>
            </a:pPr>
            <a:r>
              <a:rPr lang="en-US" sz="2400" i="1" dirty="0">
                <a:latin typeface="Arial" panose="020B0604020202020204" pitchFamily="34" charset="0"/>
                <a:cs typeface="Arial" panose="020B0604020202020204" pitchFamily="34" charset="0"/>
              </a:rPr>
              <a:t>“Valuing diversity means creating a workplace that respects people’s differences and recognizes the unique contributions that individuals can make.”</a:t>
            </a:r>
          </a:p>
          <a:p>
            <a:pPr marL="0" indent="0">
              <a:buNone/>
            </a:pPr>
            <a:endParaRPr lang="en-US" sz="2400" dirty="0">
              <a:latin typeface="Arial" panose="020B0604020202020204" pitchFamily="34" charset="0"/>
              <a:cs typeface="Arial" panose="020B0604020202020204" pitchFamily="34" charset="0"/>
            </a:endParaRPr>
          </a:p>
          <a:p>
            <a:pPr marL="0" indent="0">
              <a:buNone/>
            </a:pPr>
            <a:endParaRPr lang="en-US" sz="2400" dirty="0">
              <a:latin typeface="Arial" panose="020B0604020202020204" pitchFamily="34" charset="0"/>
              <a:cs typeface="Arial" panose="020B0604020202020204" pitchFamily="34" charset="0"/>
            </a:endParaRPr>
          </a:p>
          <a:p>
            <a:pPr marL="0" indent="0" algn="r">
              <a:buNone/>
            </a:pPr>
            <a:endParaRPr lang="en-US" sz="2400" dirty="0">
              <a:latin typeface="Arial" panose="020B0604020202020204" pitchFamily="34" charset="0"/>
              <a:cs typeface="Arial" panose="020B0604020202020204" pitchFamily="34" charset="0"/>
            </a:endParaRPr>
          </a:p>
          <a:p>
            <a:pPr marL="0" indent="0" algn="r">
              <a:buNone/>
            </a:pPr>
            <a:endParaRPr lang="en-US" sz="2400" dirty="0">
              <a:latin typeface="Arial" panose="020B0604020202020204" pitchFamily="34" charset="0"/>
              <a:cs typeface="Arial" panose="020B0604020202020204" pitchFamily="34" charset="0"/>
            </a:endParaRPr>
          </a:p>
          <a:p>
            <a:pPr marL="0" indent="0" algn="r">
              <a:buNone/>
            </a:pPr>
            <a:r>
              <a:rPr lang="en-US" sz="2400" dirty="0">
                <a:latin typeface="Arial" panose="020B0604020202020204" pitchFamily="34" charset="0"/>
                <a:cs typeface="Arial" panose="020B0604020202020204" pitchFamily="34" charset="0"/>
              </a:rPr>
              <a:t>Mona Lisa Faris, President and Publisher</a:t>
            </a:r>
          </a:p>
          <a:p>
            <a:pPr marL="0" indent="0" algn="r">
              <a:buNone/>
            </a:pPr>
            <a:r>
              <a:rPr lang="en-US" sz="2400" dirty="0">
                <a:latin typeface="Arial" panose="020B0604020202020204" pitchFamily="34" charset="0"/>
                <a:cs typeface="Arial" panose="020B0604020202020204" pitchFamily="34" charset="0"/>
              </a:rPr>
              <a:t>Black EOE Journal</a:t>
            </a:r>
          </a:p>
        </p:txBody>
      </p:sp>
      <p:sp>
        <p:nvSpPr>
          <p:cNvPr id="4" name="Slide Number Placeholder 3">
            <a:extLst>
              <a:ext uri="{FF2B5EF4-FFF2-40B4-BE49-F238E27FC236}">
                <a16:creationId xmlns:a16="http://schemas.microsoft.com/office/drawing/2014/main" id="{B8880919-9D14-4EDD-ABDE-71C723C0FD16}"/>
              </a:ext>
            </a:extLst>
          </p:cNvPr>
          <p:cNvSpPr>
            <a:spLocks noGrp="1"/>
          </p:cNvSpPr>
          <p:nvPr>
            <p:ph type="sldNum" sz="quarter" idx="12"/>
          </p:nvPr>
        </p:nvSpPr>
        <p:spPr/>
        <p:txBody>
          <a:bodyPr/>
          <a:lstStyle/>
          <a:p>
            <a:fld id="{8C57DFF7-3996-471F-B22E-6F276AA9C570}" type="slidenum">
              <a:rPr lang="en-US" smtClean="0"/>
              <a:t>4</a:t>
            </a:fld>
            <a:endParaRPr lang="en-US"/>
          </a:p>
        </p:txBody>
      </p:sp>
    </p:spTree>
    <p:extLst>
      <p:ext uri="{BB962C8B-B14F-4D97-AF65-F5344CB8AC3E}">
        <p14:creationId xmlns:p14="http://schemas.microsoft.com/office/powerpoint/2010/main" val="1463939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AB7B208-ECB7-49B6-9BA5-720454EB0FBC}"/>
              </a:ext>
            </a:extLst>
          </p:cNvPr>
          <p:cNvSpPr>
            <a:spLocks noGrp="1" noChangeArrowheads="1"/>
          </p:cNvSpPr>
          <p:nvPr>
            <p:ph type="title"/>
          </p:nvPr>
        </p:nvSpPr>
        <p:spPr>
          <a:xfrm>
            <a:off x="604911" y="8465"/>
            <a:ext cx="10733649" cy="1411007"/>
          </a:xfrm>
        </p:spPr>
        <p:txBody>
          <a:bodyPr>
            <a:normAutofit fontScale="90000"/>
          </a:bodyPr>
          <a:lstStyle/>
          <a:p>
            <a:pPr eaLnBrk="1" hangingPunct="1"/>
            <a:r>
              <a:rPr lang="en-US" altLang="en-US" dirty="0">
                <a:latin typeface="Arial" panose="020B0604020202020204" pitchFamily="34" charset="0"/>
                <a:cs typeface="Arial" panose="020B0604020202020204" pitchFamily="34" charset="0"/>
              </a:rPr>
              <a:t>Inter-Relationship &amp; Differences Between Equal Employment Opportunity (EEO), Affirmative Action (AA), and Diversity</a:t>
            </a:r>
          </a:p>
        </p:txBody>
      </p:sp>
      <p:sp>
        <p:nvSpPr>
          <p:cNvPr id="2051" name="Rectangle 3">
            <a:extLst>
              <a:ext uri="{FF2B5EF4-FFF2-40B4-BE49-F238E27FC236}">
                <a16:creationId xmlns:a16="http://schemas.microsoft.com/office/drawing/2014/main" id="{B392728F-E8DC-419C-B1FF-D28E723AE616}"/>
              </a:ext>
            </a:extLst>
          </p:cNvPr>
          <p:cNvSpPr>
            <a:spLocks noGrp="1" noChangeArrowheads="1"/>
          </p:cNvSpPr>
          <p:nvPr>
            <p:ph idx="1"/>
          </p:nvPr>
        </p:nvSpPr>
        <p:spPr>
          <a:xfrm>
            <a:off x="2514600" y="1981200"/>
            <a:ext cx="7696200" cy="4495800"/>
          </a:xfrm>
        </p:spPr>
        <p:txBody>
          <a:bodyPr/>
          <a:lstStyle/>
          <a:p>
            <a:pPr eaLnBrk="1" hangingPunct="1"/>
            <a:endParaRPr lang="en-US" altLang="en-US" sz="3300" b="1" i="1" dirty="0"/>
          </a:p>
          <a:p>
            <a:pPr lvl="1" eaLnBrk="1" hangingPunct="1"/>
            <a:endParaRPr lang="en-US" altLang="en-US" sz="2900" dirty="0"/>
          </a:p>
          <a:p>
            <a:pPr eaLnBrk="1" hangingPunct="1"/>
            <a:endParaRPr lang="en-US" altLang="en-US" sz="3300" b="1" i="1" dirty="0"/>
          </a:p>
          <a:p>
            <a:pPr lvl="1" eaLnBrk="1" hangingPunct="1">
              <a:buFontTx/>
              <a:buNone/>
            </a:pPr>
            <a:endParaRPr lang="en-US" altLang="en-US" sz="2900" dirty="0"/>
          </a:p>
        </p:txBody>
      </p:sp>
      <p:sp>
        <p:nvSpPr>
          <p:cNvPr id="2052" name="Oval 4">
            <a:extLst>
              <a:ext uri="{FF2B5EF4-FFF2-40B4-BE49-F238E27FC236}">
                <a16:creationId xmlns:a16="http://schemas.microsoft.com/office/drawing/2014/main" id="{5FE9971E-045C-41C8-BD32-07FBDBF491FC}"/>
              </a:ext>
            </a:extLst>
          </p:cNvPr>
          <p:cNvSpPr>
            <a:spLocks noChangeArrowheads="1"/>
          </p:cNvSpPr>
          <p:nvPr/>
        </p:nvSpPr>
        <p:spPr bwMode="auto">
          <a:xfrm>
            <a:off x="1131559" y="1457178"/>
            <a:ext cx="3429000" cy="5220202"/>
          </a:xfrm>
          <a:prstGeom prst="ellipse">
            <a:avLst/>
          </a:prstGeom>
          <a:gradFill rotWithShape="1">
            <a:gsLst>
              <a:gs pos="0">
                <a:schemeClr val="bg1"/>
              </a:gs>
              <a:gs pos="100000">
                <a:srgbClr val="FFFFFF"/>
              </a:gs>
            </a:gsLst>
            <a:lin ang="0" scaled="1"/>
          </a:gra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400">
              <a:latin typeface="Times New Roman" panose="02020603050405020304" pitchFamily="18" charset="0"/>
            </a:endParaRPr>
          </a:p>
        </p:txBody>
      </p:sp>
      <p:sp>
        <p:nvSpPr>
          <p:cNvPr id="2054" name="Oval 6">
            <a:extLst>
              <a:ext uri="{FF2B5EF4-FFF2-40B4-BE49-F238E27FC236}">
                <a16:creationId xmlns:a16="http://schemas.microsoft.com/office/drawing/2014/main" id="{7099E57A-B5F4-4744-918D-AC881AEAB3F2}"/>
              </a:ext>
            </a:extLst>
          </p:cNvPr>
          <p:cNvSpPr>
            <a:spLocks noChangeArrowheads="1"/>
          </p:cNvSpPr>
          <p:nvPr/>
        </p:nvSpPr>
        <p:spPr bwMode="auto">
          <a:xfrm>
            <a:off x="4560560" y="1487207"/>
            <a:ext cx="3340480" cy="5160144"/>
          </a:xfrm>
          <a:prstGeom prst="ellipse">
            <a:avLst/>
          </a:prstGeom>
          <a:gradFill rotWithShape="1">
            <a:gsLst>
              <a:gs pos="0">
                <a:schemeClr val="bg1"/>
              </a:gs>
              <a:gs pos="100000">
                <a:srgbClr val="FFFFFF"/>
              </a:gs>
            </a:gsLst>
            <a:lin ang="0" scaled="1"/>
          </a:gra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u="sng" dirty="0">
              <a:cs typeface="Arial" panose="020B0604020202020204" pitchFamily="34" charset="0"/>
            </a:endParaRPr>
          </a:p>
          <a:p>
            <a:pPr eaLnBrk="1" hangingPunct="1">
              <a:spcBef>
                <a:spcPct val="0"/>
              </a:spcBef>
              <a:buFontTx/>
              <a:buNone/>
            </a:pPr>
            <a:endParaRPr lang="en-US" altLang="en-US" sz="2000" u="sng" dirty="0">
              <a:cs typeface="Arial" panose="020B0604020202020204" pitchFamily="34" charset="0"/>
            </a:endParaRPr>
          </a:p>
          <a:p>
            <a:pPr eaLnBrk="1" hangingPunct="1">
              <a:spcBef>
                <a:spcPct val="0"/>
              </a:spcBef>
              <a:buFontTx/>
              <a:buNone/>
            </a:pPr>
            <a:endParaRPr lang="en-US" altLang="en-US" sz="2000" u="sng" dirty="0">
              <a:cs typeface="Arial" panose="020B0604020202020204" pitchFamily="34" charset="0"/>
            </a:endParaRPr>
          </a:p>
          <a:p>
            <a:pPr eaLnBrk="1" hangingPunct="1">
              <a:spcBef>
                <a:spcPct val="0"/>
              </a:spcBef>
              <a:buFontTx/>
              <a:buNone/>
            </a:pPr>
            <a:endParaRPr lang="en-US" altLang="en-US" sz="2000" u="sng" dirty="0">
              <a:cs typeface="Arial" panose="020B0604020202020204" pitchFamily="34" charset="0"/>
            </a:endParaRPr>
          </a:p>
          <a:p>
            <a:pPr eaLnBrk="1" hangingPunct="1">
              <a:spcBef>
                <a:spcPct val="0"/>
              </a:spcBef>
              <a:buFontTx/>
              <a:buNone/>
            </a:pPr>
            <a:endParaRPr lang="en-US" altLang="en-US" sz="2000" u="sng" dirty="0">
              <a:cs typeface="Arial" panose="020B0604020202020204" pitchFamily="34" charset="0"/>
            </a:endParaRPr>
          </a:p>
          <a:p>
            <a:pPr algn="ctr" eaLnBrk="1" hangingPunct="1">
              <a:spcBef>
                <a:spcPct val="0"/>
              </a:spcBef>
              <a:buFontTx/>
              <a:buNone/>
            </a:pPr>
            <a:r>
              <a:rPr lang="en-US" altLang="en-US" sz="2000" b="1" u="sng" dirty="0">
                <a:cs typeface="Arial" panose="020B0604020202020204" pitchFamily="34" charset="0"/>
              </a:rPr>
              <a:t>Affirmative Action</a:t>
            </a:r>
          </a:p>
          <a:p>
            <a:pPr algn="ctr" eaLnBrk="1" hangingPunct="1">
              <a:spcBef>
                <a:spcPct val="0"/>
              </a:spcBef>
              <a:buFontTx/>
              <a:buNone/>
            </a:pPr>
            <a:r>
              <a:rPr lang="en-US" altLang="en-US" sz="1400" dirty="0">
                <a:cs typeface="Arial" panose="020B0604020202020204" pitchFamily="34" charset="0"/>
              </a:rPr>
              <a:t>Goal:  Eliminate under-</a:t>
            </a:r>
          </a:p>
          <a:p>
            <a:pPr algn="ctr" eaLnBrk="1" hangingPunct="1">
              <a:spcBef>
                <a:spcPct val="0"/>
              </a:spcBef>
              <a:buFontTx/>
              <a:buNone/>
            </a:pPr>
            <a:r>
              <a:rPr lang="en-US" altLang="en-US" sz="1400" dirty="0">
                <a:cs typeface="Arial" panose="020B0604020202020204" pitchFamily="34" charset="0"/>
              </a:rPr>
              <a:t>Representation in the workplace</a:t>
            </a:r>
          </a:p>
          <a:p>
            <a:pPr algn="ctr" eaLnBrk="1" hangingPunct="1">
              <a:spcBef>
                <a:spcPct val="0"/>
              </a:spcBef>
              <a:buFontTx/>
              <a:buNone/>
            </a:pPr>
            <a:endParaRPr lang="en-US" altLang="en-US" sz="1400" dirty="0">
              <a:cs typeface="Arial" panose="020B0604020202020204" pitchFamily="34" charset="0"/>
            </a:endParaRPr>
          </a:p>
          <a:p>
            <a:pPr algn="ctr" eaLnBrk="1" hangingPunct="1">
              <a:spcBef>
                <a:spcPct val="0"/>
              </a:spcBef>
              <a:buFontTx/>
              <a:buNone/>
            </a:pPr>
            <a:r>
              <a:rPr lang="en-US" altLang="en-US" sz="1400" dirty="0">
                <a:cs typeface="Arial" panose="020B0604020202020204" pitchFamily="34" charset="0"/>
              </a:rPr>
              <a:t>Coverage:  Minorities, Women,</a:t>
            </a:r>
          </a:p>
          <a:p>
            <a:pPr algn="ctr" eaLnBrk="1" hangingPunct="1">
              <a:spcBef>
                <a:spcPct val="0"/>
              </a:spcBef>
              <a:buFontTx/>
              <a:buNone/>
            </a:pPr>
            <a:r>
              <a:rPr lang="en-US" altLang="en-US" sz="1400" dirty="0">
                <a:cs typeface="Arial" panose="020B0604020202020204" pitchFamily="34" charset="0"/>
              </a:rPr>
              <a:t>And person with disabilities</a:t>
            </a:r>
          </a:p>
          <a:p>
            <a:pPr algn="ctr" eaLnBrk="1" hangingPunct="1">
              <a:spcBef>
                <a:spcPct val="0"/>
              </a:spcBef>
              <a:buFontTx/>
              <a:buNone/>
            </a:pPr>
            <a:r>
              <a:rPr lang="en-US" altLang="en-US" sz="1400" dirty="0">
                <a:cs typeface="Arial" panose="020B0604020202020204" pitchFamily="34" charset="0"/>
              </a:rPr>
              <a:t>NOTE:  The law requires Federal</a:t>
            </a:r>
          </a:p>
          <a:p>
            <a:pPr algn="ctr" eaLnBrk="1" hangingPunct="1">
              <a:spcBef>
                <a:spcPct val="0"/>
              </a:spcBef>
              <a:buFontTx/>
              <a:buNone/>
            </a:pPr>
            <a:r>
              <a:rPr lang="en-US" altLang="en-US" sz="1400" dirty="0">
                <a:cs typeface="Arial" panose="020B0604020202020204" pitchFamily="34" charset="0"/>
              </a:rPr>
              <a:t>Agencies to develop an AEP</a:t>
            </a:r>
          </a:p>
          <a:p>
            <a:pPr algn="ctr" eaLnBrk="1" hangingPunct="1">
              <a:spcBef>
                <a:spcPct val="0"/>
              </a:spcBef>
              <a:buFontTx/>
              <a:buNone/>
            </a:pPr>
            <a:r>
              <a:rPr lang="en-US" altLang="en-US" sz="1400" dirty="0">
                <a:cs typeface="Arial" panose="020B0604020202020204" pitchFamily="34" charset="0"/>
              </a:rPr>
              <a:t>With action items that address</a:t>
            </a:r>
          </a:p>
          <a:p>
            <a:pPr algn="ctr" eaLnBrk="1" hangingPunct="1">
              <a:spcBef>
                <a:spcPct val="0"/>
              </a:spcBef>
              <a:buFontTx/>
              <a:buNone/>
            </a:pPr>
            <a:r>
              <a:rPr lang="en-US" altLang="en-US" sz="1400" dirty="0">
                <a:cs typeface="Arial" panose="020B0604020202020204" pitchFamily="34" charset="0"/>
              </a:rPr>
              <a:t>Underrepresentation of </a:t>
            </a:r>
          </a:p>
          <a:p>
            <a:pPr algn="ctr" eaLnBrk="1" hangingPunct="1">
              <a:spcBef>
                <a:spcPct val="0"/>
              </a:spcBef>
              <a:buFontTx/>
              <a:buNone/>
            </a:pPr>
            <a:r>
              <a:rPr lang="en-US" altLang="en-US" sz="1400" dirty="0">
                <a:cs typeface="Arial" panose="020B0604020202020204" pitchFamily="34" charset="0"/>
              </a:rPr>
              <a:t>Minorities, women, and people</a:t>
            </a:r>
          </a:p>
          <a:p>
            <a:pPr algn="ctr" eaLnBrk="1" hangingPunct="1">
              <a:spcBef>
                <a:spcPct val="0"/>
              </a:spcBef>
              <a:buFontTx/>
              <a:buNone/>
            </a:pPr>
            <a:r>
              <a:rPr lang="en-US" altLang="en-US" sz="1400" dirty="0">
                <a:cs typeface="Arial" panose="020B0604020202020204" pitchFamily="34" charset="0"/>
              </a:rPr>
              <a:t>With disabilities.  No longer the</a:t>
            </a:r>
          </a:p>
          <a:p>
            <a:pPr algn="ctr" eaLnBrk="1" hangingPunct="1">
              <a:spcBef>
                <a:spcPct val="0"/>
              </a:spcBef>
              <a:buFontTx/>
              <a:buNone/>
            </a:pPr>
            <a:r>
              <a:rPr lang="en-US" altLang="en-US" sz="1400" dirty="0">
                <a:cs typeface="Arial" panose="020B0604020202020204" pitchFamily="34" charset="0"/>
              </a:rPr>
              <a:t>AEP; it is now Management</a:t>
            </a:r>
          </a:p>
          <a:p>
            <a:pPr algn="ctr" eaLnBrk="1" hangingPunct="1">
              <a:spcBef>
                <a:spcPct val="0"/>
              </a:spcBef>
              <a:buFontTx/>
              <a:buNone/>
            </a:pPr>
            <a:r>
              <a:rPr lang="en-US" altLang="en-US" sz="1400" dirty="0">
                <a:cs typeface="Arial" panose="020B0604020202020204" pitchFamily="34" charset="0"/>
              </a:rPr>
              <a:t>Directive (MD) 715.</a:t>
            </a:r>
          </a:p>
          <a:p>
            <a:pPr eaLnBrk="1" hangingPunct="1">
              <a:spcBef>
                <a:spcPct val="0"/>
              </a:spcBef>
              <a:buFontTx/>
              <a:buNone/>
            </a:pPr>
            <a:endParaRPr lang="en-US" altLang="en-US" sz="1400" dirty="0">
              <a:cs typeface="Arial" panose="020B0604020202020204" pitchFamily="34" charset="0"/>
            </a:endParaRPr>
          </a:p>
          <a:p>
            <a:pPr eaLnBrk="1" hangingPunct="1">
              <a:spcBef>
                <a:spcPct val="0"/>
              </a:spcBef>
              <a:buFontTx/>
              <a:buNone/>
            </a:pPr>
            <a:endParaRPr lang="en-US" altLang="en-US" sz="1400" dirty="0">
              <a:cs typeface="Arial" panose="020B0604020202020204" pitchFamily="34" charset="0"/>
            </a:endParaRPr>
          </a:p>
          <a:p>
            <a:pPr eaLnBrk="1" hangingPunct="1">
              <a:spcBef>
                <a:spcPct val="0"/>
              </a:spcBef>
              <a:buFontTx/>
              <a:buNone/>
            </a:pPr>
            <a:endParaRPr lang="en-US" altLang="en-US" sz="1400" dirty="0">
              <a:cs typeface="Arial" panose="020B0604020202020204" pitchFamily="34" charset="0"/>
            </a:endParaRPr>
          </a:p>
          <a:p>
            <a:pPr eaLnBrk="1" hangingPunct="1">
              <a:spcBef>
                <a:spcPct val="0"/>
              </a:spcBef>
              <a:buFontTx/>
              <a:buNone/>
            </a:pPr>
            <a:endParaRPr lang="en-US" altLang="en-US" sz="1400" dirty="0">
              <a:cs typeface="Arial" panose="020B0604020202020204" pitchFamily="34" charset="0"/>
            </a:endParaRPr>
          </a:p>
          <a:p>
            <a:pPr eaLnBrk="1" hangingPunct="1">
              <a:spcBef>
                <a:spcPct val="0"/>
              </a:spcBef>
              <a:buFontTx/>
              <a:buNone/>
            </a:pPr>
            <a:endParaRPr lang="en-US" altLang="en-US" sz="1400" dirty="0">
              <a:cs typeface="Arial" panose="020B0604020202020204" pitchFamily="34" charset="0"/>
            </a:endParaRPr>
          </a:p>
          <a:p>
            <a:pPr eaLnBrk="1" hangingPunct="1">
              <a:spcBef>
                <a:spcPct val="0"/>
              </a:spcBef>
              <a:buFontTx/>
              <a:buNone/>
            </a:pPr>
            <a:endParaRPr lang="en-US" altLang="en-US" sz="1400" dirty="0">
              <a:cs typeface="Arial" panose="020B0604020202020204" pitchFamily="34" charset="0"/>
            </a:endParaRPr>
          </a:p>
          <a:p>
            <a:pPr eaLnBrk="1" hangingPunct="1">
              <a:spcBef>
                <a:spcPct val="0"/>
              </a:spcBef>
              <a:buFontTx/>
              <a:buNone/>
            </a:pPr>
            <a:endParaRPr lang="en-US" altLang="en-US" sz="1400" dirty="0">
              <a:cs typeface="Arial" panose="020B0604020202020204" pitchFamily="34" charset="0"/>
            </a:endParaRPr>
          </a:p>
          <a:p>
            <a:pPr eaLnBrk="1" hangingPunct="1">
              <a:spcBef>
                <a:spcPct val="0"/>
              </a:spcBef>
              <a:buFontTx/>
              <a:buNone/>
            </a:pPr>
            <a:endParaRPr lang="en-US" altLang="en-US" sz="1400" dirty="0">
              <a:cs typeface="Arial" panose="020B0604020202020204" pitchFamily="34" charset="0"/>
            </a:endParaRPr>
          </a:p>
          <a:p>
            <a:pPr eaLnBrk="1" hangingPunct="1">
              <a:spcBef>
                <a:spcPct val="0"/>
              </a:spcBef>
              <a:buFontTx/>
              <a:buNone/>
            </a:pPr>
            <a:endParaRPr lang="en-US" altLang="en-US" sz="2000" dirty="0">
              <a:cs typeface="Arial" panose="020B0604020202020204" pitchFamily="34" charset="0"/>
            </a:endParaRPr>
          </a:p>
        </p:txBody>
      </p:sp>
      <p:sp>
        <p:nvSpPr>
          <p:cNvPr id="2056" name="Text Box 8">
            <a:extLst>
              <a:ext uri="{FF2B5EF4-FFF2-40B4-BE49-F238E27FC236}">
                <a16:creationId xmlns:a16="http://schemas.microsoft.com/office/drawing/2014/main" id="{4933D348-B6C4-4DAA-9799-DA3F95D59555}"/>
              </a:ext>
            </a:extLst>
          </p:cNvPr>
          <p:cNvSpPr txBox="1">
            <a:spLocks noChangeArrowheads="1"/>
          </p:cNvSpPr>
          <p:nvPr/>
        </p:nvSpPr>
        <p:spPr bwMode="auto">
          <a:xfrm>
            <a:off x="1597490" y="2089067"/>
            <a:ext cx="2497138" cy="40626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000" b="1" i="1" u="sng" dirty="0">
                <a:cs typeface="Arial" panose="020B0604020202020204" pitchFamily="34" charset="0"/>
              </a:rPr>
              <a:t>EEO</a:t>
            </a:r>
          </a:p>
          <a:p>
            <a:pPr algn="ctr" eaLnBrk="1" hangingPunct="1">
              <a:spcBef>
                <a:spcPct val="0"/>
              </a:spcBef>
              <a:buFontTx/>
              <a:buNone/>
            </a:pPr>
            <a:r>
              <a:rPr lang="en-US" sz="1400" b="1" dirty="0"/>
              <a:t>Goal:</a:t>
            </a:r>
            <a:r>
              <a:rPr lang="en-US" sz="1400" dirty="0"/>
              <a:t>  To prohibit discrimination in employment.</a:t>
            </a:r>
          </a:p>
          <a:p>
            <a:pPr algn="ctr" eaLnBrk="1" hangingPunct="1">
              <a:spcBef>
                <a:spcPct val="0"/>
              </a:spcBef>
              <a:buFontTx/>
              <a:buNone/>
            </a:pPr>
            <a:endParaRPr lang="en-US" altLang="en-US" sz="1400" b="1" i="1" dirty="0">
              <a:latin typeface="Times New Roman" panose="02020603050405020304" pitchFamily="18" charset="0"/>
            </a:endParaRPr>
          </a:p>
          <a:p>
            <a:pPr algn="ctr" eaLnBrk="1" hangingPunct="1">
              <a:spcBef>
                <a:spcPct val="0"/>
              </a:spcBef>
              <a:buFontTx/>
              <a:buNone/>
            </a:pPr>
            <a:r>
              <a:rPr lang="en-US" altLang="en-US" sz="1400" b="1" dirty="0">
                <a:cs typeface="Arial" panose="020B0604020202020204" pitchFamily="34" charset="0"/>
              </a:rPr>
              <a:t>Coverage:</a:t>
            </a:r>
            <a:r>
              <a:rPr lang="en-US" altLang="en-US" sz="1400" dirty="0">
                <a:cs typeface="Arial" panose="020B0604020202020204" pitchFamily="34" charset="0"/>
              </a:rPr>
              <a:t> All protected classes; which are race, color, national origin, religion, sex, disability, age, reprisal,</a:t>
            </a:r>
          </a:p>
          <a:p>
            <a:pPr algn="ctr" eaLnBrk="1" hangingPunct="1">
              <a:spcBef>
                <a:spcPct val="0"/>
              </a:spcBef>
              <a:buFontTx/>
              <a:buNone/>
            </a:pPr>
            <a:r>
              <a:rPr lang="en-US" altLang="en-US" sz="1400" b="1" i="1" dirty="0">
                <a:latin typeface="Times New Roman" panose="02020603050405020304" pitchFamily="18" charset="0"/>
                <a:cs typeface="Arial" panose="020B0604020202020204" pitchFamily="34" charset="0"/>
              </a:rPr>
              <a:t>*sexual orientation, *parental status, and *</a:t>
            </a:r>
            <a:r>
              <a:rPr lang="en-US" altLang="en-US" sz="1400" b="1" i="1" dirty="0">
                <a:cs typeface="Arial" panose="020B0604020202020204" pitchFamily="34" charset="0"/>
              </a:rPr>
              <a:t>genetic</a:t>
            </a:r>
            <a:r>
              <a:rPr lang="en-US" altLang="en-US" sz="1400" b="1" i="1" dirty="0">
                <a:latin typeface="Times New Roman" panose="02020603050405020304" pitchFamily="18" charset="0"/>
                <a:cs typeface="Arial" panose="020B0604020202020204" pitchFamily="34" charset="0"/>
              </a:rPr>
              <a:t> information</a:t>
            </a:r>
            <a:r>
              <a:rPr lang="en-US" altLang="en-US" sz="1400" b="1" i="1" dirty="0">
                <a:latin typeface="Times New Roman" panose="02020603050405020304" pitchFamily="18" charset="0"/>
              </a:rPr>
              <a:t> </a:t>
            </a:r>
          </a:p>
          <a:p>
            <a:pPr algn="ctr" eaLnBrk="1" hangingPunct="1">
              <a:spcBef>
                <a:spcPct val="0"/>
              </a:spcBef>
              <a:buFontTx/>
              <a:buNone/>
            </a:pPr>
            <a:r>
              <a:rPr lang="en-US" altLang="en-US" sz="1400" dirty="0">
                <a:latin typeface="Times New Roman" panose="02020603050405020304" pitchFamily="18" charset="0"/>
              </a:rPr>
              <a:t>NOTE:  EEO is distinct from diversity and focuses on equality and equal access.  EEO is legally-based in compliance with EEO Policy that is mandated by law.</a:t>
            </a:r>
          </a:p>
        </p:txBody>
      </p:sp>
      <p:sp>
        <p:nvSpPr>
          <p:cNvPr id="10" name="Oval 6">
            <a:extLst>
              <a:ext uri="{FF2B5EF4-FFF2-40B4-BE49-F238E27FC236}">
                <a16:creationId xmlns:a16="http://schemas.microsoft.com/office/drawing/2014/main" id="{B4B219ED-154B-4ECE-86D6-82837CBBA676}"/>
              </a:ext>
            </a:extLst>
          </p:cNvPr>
          <p:cNvSpPr>
            <a:spLocks noChangeArrowheads="1"/>
          </p:cNvSpPr>
          <p:nvPr/>
        </p:nvSpPr>
        <p:spPr bwMode="auto">
          <a:xfrm>
            <a:off x="7897523" y="1457178"/>
            <a:ext cx="3486040" cy="5190173"/>
          </a:xfrm>
          <a:prstGeom prst="ellipse">
            <a:avLst/>
          </a:prstGeom>
          <a:gradFill rotWithShape="1">
            <a:gsLst>
              <a:gs pos="0">
                <a:schemeClr val="bg1"/>
              </a:gs>
              <a:gs pos="100000">
                <a:srgbClr val="FFFFFF"/>
              </a:gs>
            </a:gsLst>
            <a:lin ang="0" scaled="1"/>
          </a:gra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400" dirty="0">
              <a:latin typeface="Times New Roman" panose="02020603050405020304" pitchFamily="18" charset="0"/>
            </a:endParaRPr>
          </a:p>
        </p:txBody>
      </p:sp>
      <p:sp>
        <p:nvSpPr>
          <p:cNvPr id="9" name="Text Box 9">
            <a:extLst>
              <a:ext uri="{FF2B5EF4-FFF2-40B4-BE49-F238E27FC236}">
                <a16:creationId xmlns:a16="http://schemas.microsoft.com/office/drawing/2014/main" id="{46EB4F4F-378F-4C36-BF3C-8247B97CE1C8}"/>
              </a:ext>
            </a:extLst>
          </p:cNvPr>
          <p:cNvSpPr txBox="1">
            <a:spLocks noChangeArrowheads="1"/>
          </p:cNvSpPr>
          <p:nvPr/>
        </p:nvSpPr>
        <p:spPr bwMode="auto">
          <a:xfrm>
            <a:off x="8636000" y="1693333"/>
            <a:ext cx="2235200"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2000" b="1" i="1" u="sng" dirty="0">
              <a:cs typeface="Arial" panose="020B0604020202020204" pitchFamily="34" charset="0"/>
            </a:endParaRPr>
          </a:p>
          <a:p>
            <a:pPr algn="ctr" eaLnBrk="1" hangingPunct="1">
              <a:spcBef>
                <a:spcPct val="0"/>
              </a:spcBef>
              <a:buFontTx/>
              <a:buNone/>
            </a:pPr>
            <a:r>
              <a:rPr lang="en-US" altLang="en-US" sz="2000" b="1" i="1" u="sng" dirty="0">
                <a:cs typeface="Arial" panose="020B0604020202020204" pitchFamily="34" charset="0"/>
              </a:rPr>
              <a:t>Diversity &amp; Inclusion</a:t>
            </a:r>
          </a:p>
          <a:p>
            <a:pPr algn="ctr" eaLnBrk="1" hangingPunct="1">
              <a:spcBef>
                <a:spcPct val="0"/>
              </a:spcBef>
              <a:buFontTx/>
              <a:buNone/>
            </a:pPr>
            <a:r>
              <a:rPr lang="en-US" altLang="en-US" sz="1400" b="1" u="sng" dirty="0">
                <a:cs typeface="Arial" panose="020B0604020202020204" pitchFamily="34" charset="0"/>
              </a:rPr>
              <a:t>Goal:</a:t>
            </a:r>
            <a:r>
              <a:rPr lang="en-US" altLang="en-US" sz="1400" dirty="0">
                <a:cs typeface="Arial" panose="020B0604020202020204" pitchFamily="34" charset="0"/>
              </a:rPr>
              <a:t>  Creating a more inclusive workforce.</a:t>
            </a:r>
          </a:p>
          <a:p>
            <a:pPr algn="ctr" eaLnBrk="1" hangingPunct="1">
              <a:spcBef>
                <a:spcPct val="0"/>
              </a:spcBef>
              <a:buFontTx/>
              <a:buNone/>
            </a:pPr>
            <a:endParaRPr lang="en-US" altLang="en-US" sz="1400" i="1" dirty="0">
              <a:cs typeface="Arial" panose="020B0604020202020204" pitchFamily="34" charset="0"/>
            </a:endParaRPr>
          </a:p>
          <a:p>
            <a:pPr algn="ctr" eaLnBrk="1" hangingPunct="1">
              <a:spcBef>
                <a:spcPct val="0"/>
              </a:spcBef>
              <a:buFontTx/>
              <a:buNone/>
            </a:pPr>
            <a:r>
              <a:rPr lang="en-US" altLang="en-US" sz="1400" b="1" dirty="0">
                <a:cs typeface="Arial" panose="020B0604020202020204" pitchFamily="34" charset="0"/>
              </a:rPr>
              <a:t>Coverage:</a:t>
            </a:r>
            <a:r>
              <a:rPr lang="en-US" altLang="en-US" sz="1400" dirty="0">
                <a:cs typeface="Arial" panose="020B0604020202020204" pitchFamily="34" charset="0"/>
              </a:rPr>
              <a:t>  Everyone; leaving no one out.</a:t>
            </a:r>
          </a:p>
          <a:p>
            <a:pPr algn="ctr" eaLnBrk="1" hangingPunct="1">
              <a:spcBef>
                <a:spcPct val="0"/>
              </a:spcBef>
              <a:buFontTx/>
              <a:buNone/>
            </a:pPr>
            <a:r>
              <a:rPr lang="en-US" altLang="en-US" sz="1400" dirty="0">
                <a:cs typeface="Arial" panose="020B0604020202020204" pitchFamily="34" charset="0"/>
              </a:rPr>
              <a:t>NOTE</a:t>
            </a:r>
            <a:r>
              <a:rPr lang="en-US" altLang="en-US" sz="1400" i="1" dirty="0">
                <a:cs typeface="Arial" panose="020B0604020202020204" pitchFamily="34" charset="0"/>
              </a:rPr>
              <a:t>:  Diversity and Inclusion initiatives are not mandated by law.  An Executive Order was signed in 2011 mandating all federal agencies to develop a D&amp;I Plan which outlines the agencies to promote diversity and inclusion in the Federal Workforce.</a:t>
            </a:r>
          </a:p>
          <a:p>
            <a:pPr algn="ctr" eaLnBrk="1" hangingPunct="1">
              <a:spcBef>
                <a:spcPct val="0"/>
              </a:spcBef>
              <a:buFontTx/>
              <a:buNone/>
            </a:pPr>
            <a:r>
              <a:rPr lang="en-US" altLang="en-US" sz="2400" dirty="0">
                <a:latin typeface="Times New Roman" panose="02020603050405020304" pitchFamily="18" charset="0"/>
              </a:rPr>
              <a:t> </a:t>
            </a:r>
          </a:p>
        </p:txBody>
      </p:sp>
    </p:spTree>
    <p:extLst>
      <p:ext uri="{BB962C8B-B14F-4D97-AF65-F5344CB8AC3E}">
        <p14:creationId xmlns:p14="http://schemas.microsoft.com/office/powerpoint/2010/main" val="741335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96EBF-0658-4AED-8206-3D45BD69D155}"/>
              </a:ext>
            </a:extLst>
          </p:cNvPr>
          <p:cNvSpPr>
            <a:spLocks noGrp="1"/>
          </p:cNvSpPr>
          <p:nvPr>
            <p:ph type="title"/>
          </p:nvPr>
        </p:nvSpPr>
        <p:spPr>
          <a:xfrm>
            <a:off x="838200" y="650631"/>
            <a:ext cx="10515600" cy="1723291"/>
          </a:xfrm>
        </p:spPr>
        <p:txBody>
          <a:bodyPr>
            <a:noAutofit/>
          </a:bodyPr>
          <a:lstStyle/>
          <a:p>
            <a:pPr algn="ctr"/>
            <a:r>
              <a:rPr lang="en-US" dirty="0">
                <a:latin typeface="Arial" panose="020B0604020202020204" pitchFamily="34" charset="0"/>
                <a:cs typeface="Arial" panose="020B0604020202020204" pitchFamily="34" charset="0"/>
              </a:rPr>
              <a:t>Executive Order (EO) 13583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“Establishing a Coordinated Government-Wide Initiative to Promote Diversity &amp; Inclusion in the Federal Workforce</a:t>
            </a:r>
            <a:r>
              <a:rPr lang="en-US" sz="4000" dirty="0">
                <a:latin typeface="Arial" panose="020B0604020202020204" pitchFamily="34" charset="0"/>
                <a:cs typeface="Arial" panose="020B0604020202020204" pitchFamily="34" charset="0"/>
              </a:rPr>
              <a:t>”</a:t>
            </a:r>
          </a:p>
        </p:txBody>
      </p:sp>
      <p:sp>
        <p:nvSpPr>
          <p:cNvPr id="3" name="Content Placeholder 2">
            <a:extLst>
              <a:ext uri="{FF2B5EF4-FFF2-40B4-BE49-F238E27FC236}">
                <a16:creationId xmlns:a16="http://schemas.microsoft.com/office/drawing/2014/main" id="{49951C7A-F8FD-4DFB-8A9D-87CBA86E19A5}"/>
              </a:ext>
            </a:extLst>
          </p:cNvPr>
          <p:cNvSpPr>
            <a:spLocks noGrp="1"/>
          </p:cNvSpPr>
          <p:nvPr>
            <p:ph idx="1"/>
          </p:nvPr>
        </p:nvSpPr>
        <p:spPr>
          <a:xfrm>
            <a:off x="838200" y="2658533"/>
            <a:ext cx="10515600" cy="3518430"/>
          </a:xfrm>
        </p:spPr>
        <p:txBody>
          <a:bodyPr>
            <a:normAutofit/>
          </a:bodyPr>
          <a:lstStyle/>
          <a:p>
            <a:pPr marL="0" indent="0" algn="ctr">
              <a:buNone/>
            </a:pPr>
            <a:r>
              <a:rPr lang="en-US" altLang="en-US" sz="2400" i="1" dirty="0">
                <a:latin typeface="Arial" panose="020B0604020202020204" pitchFamily="34" charset="0"/>
                <a:cs typeface="Arial" panose="020B0604020202020204" pitchFamily="34" charset="0"/>
              </a:rPr>
              <a:t>“Our Nation derives strength from the diversity of its population and from its commitment to equal opportunity for all. We are at our best when we draw on the talents of all parts of our society, and our greatest accomplishments are achieved when diverse perspectives are brought to bear to overcome our greatest challenges.” </a:t>
            </a:r>
            <a:endParaRPr lang="en-US" altLang="en-US" sz="2400" dirty="0">
              <a:latin typeface="Arial" panose="020B0604020202020204" pitchFamily="34" charset="0"/>
              <a:cs typeface="Arial" panose="020B0604020202020204" pitchFamily="34" charset="0"/>
            </a:endParaRPr>
          </a:p>
          <a:p>
            <a:pPr marL="0" indent="0" algn="ctr">
              <a:buNone/>
            </a:pPr>
            <a:endParaRPr lang="en-US" altLang="en-US" sz="2400" dirty="0">
              <a:latin typeface="Arial" panose="020B0604020202020204" pitchFamily="34" charset="0"/>
              <a:cs typeface="Arial" panose="020B0604020202020204" pitchFamily="34" charset="0"/>
            </a:endParaRPr>
          </a:p>
          <a:p>
            <a:pPr marL="0" indent="0" algn="ctr">
              <a:buNone/>
            </a:pPr>
            <a:endParaRPr lang="en-US" altLang="en-US" sz="2400" dirty="0">
              <a:latin typeface="Arial" panose="020B0604020202020204" pitchFamily="34" charset="0"/>
              <a:cs typeface="Arial" panose="020B0604020202020204" pitchFamily="34" charset="0"/>
            </a:endParaRPr>
          </a:p>
          <a:p>
            <a:pPr marL="0" indent="0" algn="r">
              <a:buNone/>
            </a:pPr>
            <a:r>
              <a:rPr lang="en-US" altLang="en-US" sz="2400" dirty="0">
                <a:latin typeface="Arial" panose="020B0604020202020204" pitchFamily="34" charset="0"/>
                <a:cs typeface="Arial" panose="020B0604020202020204" pitchFamily="34" charset="0"/>
              </a:rPr>
              <a:t>—President Obama, Executive Order 13583</a:t>
            </a:r>
          </a:p>
          <a:p>
            <a:endParaRPr lang="en-US" dirty="0"/>
          </a:p>
        </p:txBody>
      </p:sp>
      <p:sp>
        <p:nvSpPr>
          <p:cNvPr id="4" name="Slide Number Placeholder 3">
            <a:extLst>
              <a:ext uri="{FF2B5EF4-FFF2-40B4-BE49-F238E27FC236}">
                <a16:creationId xmlns:a16="http://schemas.microsoft.com/office/drawing/2014/main" id="{5D7E4DE0-6B79-430D-A108-43EBBF8F5F07}"/>
              </a:ext>
            </a:extLst>
          </p:cNvPr>
          <p:cNvSpPr>
            <a:spLocks noGrp="1"/>
          </p:cNvSpPr>
          <p:nvPr>
            <p:ph type="sldNum" sz="quarter" idx="12"/>
          </p:nvPr>
        </p:nvSpPr>
        <p:spPr/>
        <p:txBody>
          <a:bodyPr/>
          <a:lstStyle/>
          <a:p>
            <a:fld id="{8C57DFF7-3996-471F-B22E-6F276AA9C570}" type="slidenum">
              <a:rPr lang="en-US" smtClean="0"/>
              <a:t>6</a:t>
            </a:fld>
            <a:endParaRPr lang="en-US"/>
          </a:p>
        </p:txBody>
      </p:sp>
    </p:spTree>
    <p:extLst>
      <p:ext uri="{BB962C8B-B14F-4D97-AF65-F5344CB8AC3E}">
        <p14:creationId xmlns:p14="http://schemas.microsoft.com/office/powerpoint/2010/main" val="2978939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C571F-5929-4D6C-9DCE-B099C83535D9}"/>
              </a:ext>
            </a:extLst>
          </p:cNvPr>
          <p:cNvSpPr>
            <a:spLocks noGrp="1"/>
          </p:cNvSpPr>
          <p:nvPr>
            <p:ph type="title"/>
          </p:nvPr>
        </p:nvSpPr>
        <p:spPr>
          <a:xfrm>
            <a:off x="1150033" y="964691"/>
            <a:ext cx="8810831" cy="1195107"/>
          </a:xfrm>
        </p:spPr>
        <p:txBody>
          <a:bodyPr/>
          <a:lstStyle/>
          <a:p>
            <a:pPr algn="ctr"/>
            <a:r>
              <a:rPr lang="en-US" dirty="0">
                <a:latin typeface="Arial" panose="020B0604020202020204" pitchFamily="34" charset="0"/>
                <a:cs typeface="Arial" panose="020B0604020202020204" pitchFamily="34" charset="0"/>
              </a:rPr>
              <a:t>What is an Executive Order (EO)? </a:t>
            </a:r>
          </a:p>
        </p:txBody>
      </p:sp>
      <p:sp>
        <p:nvSpPr>
          <p:cNvPr id="3" name="Content Placeholder 2">
            <a:extLst>
              <a:ext uri="{FF2B5EF4-FFF2-40B4-BE49-F238E27FC236}">
                <a16:creationId xmlns:a16="http://schemas.microsoft.com/office/drawing/2014/main" id="{52B6967C-F3CA-4F23-9158-E5B52FE02B1F}"/>
              </a:ext>
            </a:extLst>
          </p:cNvPr>
          <p:cNvSpPr>
            <a:spLocks noGrp="1"/>
          </p:cNvSpPr>
          <p:nvPr>
            <p:ph idx="1"/>
          </p:nvPr>
        </p:nvSpPr>
        <p:spPr>
          <a:xfrm>
            <a:off x="1150033" y="2637692"/>
            <a:ext cx="10455813" cy="3102335"/>
          </a:xfrm>
        </p:spPr>
        <p:txBody>
          <a:bodyPr>
            <a:normAutofit fontScale="92500" lnSpcReduction="20000"/>
          </a:bodyPr>
          <a:lstStyle/>
          <a:p>
            <a:pPr marL="0" indent="0">
              <a:buNone/>
              <a:defRPr/>
            </a:pPr>
            <a:r>
              <a:rPr lang="en-US" sz="2600" dirty="0">
                <a:solidFill>
                  <a:schemeClr val="tx1">
                    <a:lumMod val="75000"/>
                    <a:lumOff val="25000"/>
                  </a:schemeClr>
                </a:solidFill>
                <a:latin typeface="Arial" panose="020B0604020202020204" pitchFamily="34" charset="0"/>
                <a:cs typeface="Arial" panose="020B0604020202020204" pitchFamily="34" charset="0"/>
              </a:rPr>
              <a:t>An Executive Order (EO) is a signed, written, and published directive from the President of the United States that manages operations of the federal government. An EO:</a:t>
            </a:r>
          </a:p>
          <a:p>
            <a:pPr marL="0" indent="0">
              <a:buNone/>
              <a:defRPr/>
            </a:pPr>
            <a:r>
              <a:rPr lang="en-US" sz="2600" dirty="0">
                <a:solidFill>
                  <a:schemeClr val="tx1">
                    <a:lumMod val="75000"/>
                    <a:lumOff val="25000"/>
                  </a:schemeClr>
                </a:solidFill>
                <a:latin typeface="Arial" panose="020B0604020202020204" pitchFamily="34" charset="0"/>
                <a:cs typeface="Arial" panose="020B0604020202020204" pitchFamily="34" charset="0"/>
              </a:rPr>
              <a:t> </a:t>
            </a:r>
          </a:p>
          <a:p>
            <a:pPr>
              <a:buFont typeface="Wingdings" panose="05000000000000000000" pitchFamily="2" charset="2"/>
              <a:buChar char="Ø"/>
              <a:defRPr/>
            </a:pPr>
            <a:r>
              <a:rPr lang="en-US" altLang="en-US" sz="2600" dirty="0">
                <a:solidFill>
                  <a:schemeClr val="tx1">
                    <a:lumMod val="75000"/>
                    <a:lumOff val="25000"/>
                  </a:schemeClr>
                </a:solidFill>
                <a:latin typeface="Arial" panose="020B0604020202020204" pitchFamily="34" charset="0"/>
                <a:cs typeface="Arial" panose="020B0604020202020204" pitchFamily="34" charset="0"/>
              </a:rPr>
              <a:t>Is authorized by Article Two of the United States Constitution</a:t>
            </a:r>
          </a:p>
          <a:p>
            <a:pPr>
              <a:buFont typeface="Wingdings" panose="05000000000000000000" pitchFamily="2" charset="2"/>
              <a:buChar char="Ø"/>
              <a:defRPr/>
            </a:pPr>
            <a:r>
              <a:rPr lang="en-US" altLang="en-US" sz="2600" dirty="0">
                <a:solidFill>
                  <a:schemeClr val="tx1">
                    <a:lumMod val="75000"/>
                    <a:lumOff val="25000"/>
                  </a:schemeClr>
                </a:solidFill>
                <a:latin typeface="Arial" panose="020B0604020202020204" pitchFamily="34" charset="0"/>
                <a:cs typeface="Arial" panose="020B0604020202020204" pitchFamily="34" charset="0"/>
              </a:rPr>
              <a:t>Requires no approval from Congress</a:t>
            </a:r>
          </a:p>
          <a:p>
            <a:pPr marL="0" indent="0">
              <a:buNone/>
              <a:defRPr/>
            </a:pPr>
            <a:endParaRPr lang="en-US" altLang="en-US" sz="2600" dirty="0">
              <a:solidFill>
                <a:schemeClr val="tx1">
                  <a:lumMod val="75000"/>
                  <a:lumOff val="25000"/>
                </a:schemeClr>
              </a:solidFill>
              <a:latin typeface="Arial" panose="020B0604020202020204" pitchFamily="34" charset="0"/>
              <a:cs typeface="Arial" panose="020B0604020202020204" pitchFamily="34" charset="0"/>
            </a:endParaRPr>
          </a:p>
          <a:p>
            <a:pPr marL="0" indent="0">
              <a:buNone/>
              <a:defRPr/>
            </a:pPr>
            <a:r>
              <a:rPr lang="en-US" altLang="en-US" sz="2600" dirty="0">
                <a:solidFill>
                  <a:schemeClr val="tx1">
                    <a:lumMod val="75000"/>
                    <a:lumOff val="25000"/>
                  </a:schemeClr>
                </a:solidFill>
                <a:latin typeface="Arial" panose="020B0604020202020204" pitchFamily="34" charset="0"/>
                <a:cs typeface="Arial" panose="020B0604020202020204" pitchFamily="34" charset="0"/>
              </a:rPr>
              <a:t>Only a sitting U.S. President may overturn an existing EO.</a:t>
            </a:r>
          </a:p>
          <a:p>
            <a:endParaRPr lang="en-US" dirty="0"/>
          </a:p>
        </p:txBody>
      </p:sp>
      <p:sp>
        <p:nvSpPr>
          <p:cNvPr id="4" name="Slide Number Placeholder 3">
            <a:extLst>
              <a:ext uri="{FF2B5EF4-FFF2-40B4-BE49-F238E27FC236}">
                <a16:creationId xmlns:a16="http://schemas.microsoft.com/office/drawing/2014/main" id="{61DC5B3D-C8E7-4C0D-B972-ECF0FE0B36D1}"/>
              </a:ext>
            </a:extLst>
          </p:cNvPr>
          <p:cNvSpPr>
            <a:spLocks noGrp="1"/>
          </p:cNvSpPr>
          <p:nvPr>
            <p:ph type="sldNum" sz="quarter" idx="12"/>
          </p:nvPr>
        </p:nvSpPr>
        <p:spPr/>
        <p:txBody>
          <a:bodyPr/>
          <a:lstStyle/>
          <a:p>
            <a:fld id="{8C57DFF7-3996-471F-B22E-6F276AA9C570}" type="slidenum">
              <a:rPr lang="en-US" smtClean="0"/>
              <a:t>7</a:t>
            </a:fld>
            <a:endParaRPr lang="en-US"/>
          </a:p>
        </p:txBody>
      </p:sp>
    </p:spTree>
    <p:extLst>
      <p:ext uri="{BB962C8B-B14F-4D97-AF65-F5344CB8AC3E}">
        <p14:creationId xmlns:p14="http://schemas.microsoft.com/office/powerpoint/2010/main" val="423446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536C04E-2C27-4C65-AB1A-362550F04D77}"/>
              </a:ext>
            </a:extLst>
          </p:cNvPr>
          <p:cNvSpPr>
            <a:spLocks noGrp="1"/>
          </p:cNvSpPr>
          <p:nvPr>
            <p:ph type="sldNum" sz="quarter" idx="12"/>
          </p:nvPr>
        </p:nvSpPr>
        <p:spPr/>
        <p:txBody>
          <a:bodyPr/>
          <a:lstStyle/>
          <a:p>
            <a:fld id="{8C57DFF7-3996-471F-B22E-6F276AA9C570}" type="slidenum">
              <a:rPr lang="en-US" smtClean="0"/>
              <a:t>8</a:t>
            </a:fld>
            <a:endParaRPr lang="en-US"/>
          </a:p>
        </p:txBody>
      </p:sp>
      <p:sp>
        <p:nvSpPr>
          <p:cNvPr id="3" name="Content Placeholder 2">
            <a:extLst>
              <a:ext uri="{FF2B5EF4-FFF2-40B4-BE49-F238E27FC236}">
                <a16:creationId xmlns:a16="http://schemas.microsoft.com/office/drawing/2014/main" id="{C5FE0224-45AA-4663-AB7C-01DC4769BD99}"/>
              </a:ext>
            </a:extLst>
          </p:cNvPr>
          <p:cNvSpPr>
            <a:spLocks noGrp="1"/>
          </p:cNvSpPr>
          <p:nvPr>
            <p:ph idx="4294967295"/>
          </p:nvPr>
        </p:nvSpPr>
        <p:spPr>
          <a:xfrm>
            <a:off x="1" y="-338667"/>
            <a:ext cx="3098800" cy="5719559"/>
          </a:xfrm>
        </p:spPr>
        <p:txBody>
          <a:bodyPr>
            <a:normAutofit fontScale="85000" lnSpcReduction="20000"/>
          </a:bodyPr>
          <a:lstStyle/>
          <a:p>
            <a:pPr marL="0" indent="0" algn="ctr">
              <a:buClr>
                <a:srgbClr val="00599C"/>
              </a:buClr>
              <a:buNone/>
            </a:pPr>
            <a:endParaRPr lang="en-US" altLang="en-US" dirty="0">
              <a:solidFill>
                <a:srgbClr val="C00000"/>
              </a:solidFill>
              <a:latin typeface="Arial Narrow" panose="020B0606020202030204" pitchFamily="34" charset="0"/>
            </a:endParaRPr>
          </a:p>
          <a:p>
            <a:pPr marL="0" indent="0" algn="ctr">
              <a:buClr>
                <a:srgbClr val="00599C"/>
              </a:buClr>
              <a:buNone/>
            </a:pPr>
            <a:endParaRPr lang="en-US" altLang="en-US" dirty="0">
              <a:solidFill>
                <a:srgbClr val="C00000"/>
              </a:solidFill>
              <a:latin typeface="Arial Narrow" panose="020B0606020202030204" pitchFamily="34" charset="0"/>
            </a:endParaRPr>
          </a:p>
          <a:p>
            <a:pPr marL="0" indent="0">
              <a:buClr>
                <a:srgbClr val="00599C"/>
              </a:buClr>
              <a:buNone/>
            </a:pPr>
            <a:r>
              <a:rPr lang="en-US" altLang="en-US" sz="3200" b="1" dirty="0">
                <a:solidFill>
                  <a:schemeClr val="tx1"/>
                </a:solidFill>
                <a:latin typeface="Arial" panose="020B0604020202020204" pitchFamily="34" charset="0"/>
                <a:cs typeface="Arial" panose="020B0604020202020204" pitchFamily="34" charset="0"/>
              </a:rPr>
              <a:t>On 8/18/2011 President Obama signed the Executive Order 13583, “Establishing a Coordinated Government-wide Initiative to Promote Diversity and Inclusion in the Federal Workplace.”</a:t>
            </a:r>
          </a:p>
          <a:p>
            <a:pPr marL="0" indent="0">
              <a:buClr>
                <a:srgbClr val="00599C"/>
              </a:buClr>
            </a:pPr>
            <a:endParaRPr lang="en-US" altLang="en-US" sz="2400" dirty="0">
              <a:solidFill>
                <a:srgbClr val="C00000"/>
              </a:solidFill>
              <a:latin typeface="Arial Narrow" panose="020B0606020202030204" pitchFamily="34" charset="0"/>
            </a:endParaRPr>
          </a:p>
          <a:p>
            <a:endParaRPr lang="en-US" dirty="0">
              <a:solidFill>
                <a:srgbClr val="C00000"/>
              </a:solidFill>
            </a:endParaRPr>
          </a:p>
        </p:txBody>
      </p:sp>
    </p:spTree>
    <p:extLst>
      <p:ext uri="{BB962C8B-B14F-4D97-AF65-F5344CB8AC3E}">
        <p14:creationId xmlns:p14="http://schemas.microsoft.com/office/powerpoint/2010/main" val="12594554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70394-A6F2-41EC-B872-8507484088A6}"/>
              </a:ext>
            </a:extLst>
          </p:cNvPr>
          <p:cNvSpPr>
            <a:spLocks noGrp="1"/>
          </p:cNvSpPr>
          <p:nvPr>
            <p:ph type="title"/>
          </p:nvPr>
        </p:nvSpPr>
        <p:spPr>
          <a:xfrm>
            <a:off x="650631" y="964692"/>
            <a:ext cx="9310233" cy="1268554"/>
          </a:xfrm>
        </p:spPr>
        <p:txBody>
          <a:bodyPr/>
          <a:lstStyle/>
          <a:p>
            <a:r>
              <a:rPr lang="en-US" dirty="0">
                <a:latin typeface="Arial" panose="020B0604020202020204" pitchFamily="34" charset="0"/>
                <a:cs typeface="Arial" panose="020B0604020202020204" pitchFamily="34" charset="0"/>
              </a:rPr>
              <a:t>EO13583 Mandates</a:t>
            </a:r>
          </a:p>
        </p:txBody>
      </p:sp>
      <p:sp>
        <p:nvSpPr>
          <p:cNvPr id="3" name="Content Placeholder 2">
            <a:extLst>
              <a:ext uri="{FF2B5EF4-FFF2-40B4-BE49-F238E27FC236}">
                <a16:creationId xmlns:a16="http://schemas.microsoft.com/office/drawing/2014/main" id="{705FC77D-B5CB-449B-B143-65BD8BD6718E}"/>
              </a:ext>
            </a:extLst>
          </p:cNvPr>
          <p:cNvSpPr>
            <a:spLocks noGrp="1"/>
          </p:cNvSpPr>
          <p:nvPr>
            <p:ph idx="1"/>
          </p:nvPr>
        </p:nvSpPr>
        <p:spPr>
          <a:xfrm>
            <a:off x="650630" y="2638044"/>
            <a:ext cx="10108292" cy="3945636"/>
          </a:xfrm>
        </p:spPr>
        <p:txBody>
          <a:bodyPr>
            <a:normAutofit fontScale="92500" lnSpcReduction="10000"/>
          </a:bodyPr>
          <a:lstStyle/>
          <a:p>
            <a:pPr>
              <a:buFont typeface="Wingdings" panose="05000000000000000000" pitchFamily="2" charset="2"/>
              <a:buChar char="Ø"/>
              <a:defRPr/>
            </a:pPr>
            <a:r>
              <a:rPr lang="en-US" altLang="en-US" sz="2400" dirty="0">
                <a:solidFill>
                  <a:schemeClr val="tx1"/>
                </a:solidFill>
                <a:latin typeface="Arial" panose="020B0604020202020204" pitchFamily="34" charset="0"/>
                <a:cs typeface="Arial" panose="020B0604020202020204" pitchFamily="34" charset="0"/>
              </a:rPr>
              <a:t>Develop and issue a Government-wide Diversity and Inclusion Strategic Plan to focus on workforce diversity, workplace inclusion and agency accountability and leadership. </a:t>
            </a:r>
          </a:p>
          <a:p>
            <a:pPr>
              <a:buFont typeface="Wingdings" panose="05000000000000000000" pitchFamily="2" charset="2"/>
              <a:buChar char="Ø"/>
              <a:defRPr/>
            </a:pPr>
            <a:r>
              <a:rPr lang="en-US" altLang="en-US" sz="2400" dirty="0">
                <a:solidFill>
                  <a:schemeClr val="tx1"/>
                </a:solidFill>
                <a:latin typeface="Arial" panose="020B0604020202020204" pitchFamily="34" charset="0"/>
                <a:cs typeface="Arial" panose="020B0604020202020204" pitchFamily="34" charset="0"/>
              </a:rPr>
              <a:t>Establish a workplan that highlights hiring, promotion, retention, professional development and training policies and practices. </a:t>
            </a:r>
          </a:p>
          <a:p>
            <a:pPr>
              <a:buFont typeface="Wingdings" panose="05000000000000000000" pitchFamily="2" charset="2"/>
              <a:buChar char="Ø"/>
              <a:defRPr/>
            </a:pPr>
            <a:r>
              <a:rPr lang="en-US" altLang="en-US" sz="2400" dirty="0">
                <a:solidFill>
                  <a:schemeClr val="tx1"/>
                </a:solidFill>
                <a:latin typeface="Arial" panose="020B0604020202020204" pitchFamily="34" charset="0"/>
                <a:cs typeface="Arial" panose="020B0604020202020204" pitchFamily="34" charset="0"/>
              </a:rPr>
              <a:t>Identify appropriate practices to improve the effectiveness of each agency’s efforts to recruit, hire, promote, retain and train a diverse workforce.</a:t>
            </a:r>
          </a:p>
          <a:p>
            <a:pPr>
              <a:buFont typeface="Wingdings" panose="05000000000000000000" pitchFamily="2" charset="2"/>
              <a:buChar char="Ø"/>
              <a:defRPr/>
            </a:pPr>
            <a:r>
              <a:rPr lang="en-US" altLang="en-US" sz="2400" dirty="0">
                <a:solidFill>
                  <a:schemeClr val="tx1"/>
                </a:solidFill>
                <a:latin typeface="Arial" panose="020B0604020202020204" pitchFamily="34" charset="0"/>
                <a:cs typeface="Arial" panose="020B0604020202020204" pitchFamily="34" charset="0"/>
              </a:rPr>
              <a:t>Establish a system for reporting regularly on agencies' progress in implementing their agency-specific Diversity and Inclusion plan.</a:t>
            </a:r>
          </a:p>
          <a:p>
            <a:pPr>
              <a:buFont typeface="Wingdings" panose="05000000000000000000" pitchFamily="2" charset="2"/>
              <a:buChar char="Ø"/>
              <a:defRPr/>
            </a:pPr>
            <a:r>
              <a:rPr lang="en-US" altLang="en-US" sz="2400" dirty="0">
                <a:solidFill>
                  <a:schemeClr val="tx1"/>
                </a:solidFill>
                <a:latin typeface="Arial" panose="020B0604020202020204" pitchFamily="34" charset="0"/>
                <a:cs typeface="Arial" panose="020B0604020202020204" pitchFamily="34" charset="0"/>
              </a:rPr>
              <a:t>Implement the agency-specific Diversity and Inclusion Strategic Plan. </a:t>
            </a:r>
          </a:p>
          <a:p>
            <a:endParaRPr lang="en-US" dirty="0"/>
          </a:p>
        </p:txBody>
      </p:sp>
      <p:sp>
        <p:nvSpPr>
          <p:cNvPr id="4" name="Slide Number Placeholder 3">
            <a:extLst>
              <a:ext uri="{FF2B5EF4-FFF2-40B4-BE49-F238E27FC236}">
                <a16:creationId xmlns:a16="http://schemas.microsoft.com/office/drawing/2014/main" id="{B4C5B5AC-7F90-4706-AA9A-CA9DFE64A920}"/>
              </a:ext>
            </a:extLst>
          </p:cNvPr>
          <p:cNvSpPr>
            <a:spLocks noGrp="1"/>
          </p:cNvSpPr>
          <p:nvPr>
            <p:ph type="sldNum" sz="quarter" idx="12"/>
          </p:nvPr>
        </p:nvSpPr>
        <p:spPr/>
        <p:txBody>
          <a:bodyPr/>
          <a:lstStyle/>
          <a:p>
            <a:fld id="{8C57DFF7-3996-471F-B22E-6F276AA9C570}" type="slidenum">
              <a:rPr lang="en-US" smtClean="0"/>
              <a:t>9</a:t>
            </a:fld>
            <a:endParaRPr lang="en-US"/>
          </a:p>
        </p:txBody>
      </p:sp>
    </p:spTree>
    <p:extLst>
      <p:ext uri="{BB962C8B-B14F-4D97-AF65-F5344CB8AC3E}">
        <p14:creationId xmlns:p14="http://schemas.microsoft.com/office/powerpoint/2010/main" val="160789037"/>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779</TotalTime>
  <Words>1311</Words>
  <Application>Microsoft Office PowerPoint</Application>
  <PresentationFormat>Widescreen</PresentationFormat>
  <Paragraphs>183</Paragraphs>
  <Slides>21</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Arial Narrow</vt:lpstr>
      <vt:lpstr>Calibri</vt:lpstr>
      <vt:lpstr>Gill Sans MT</vt:lpstr>
      <vt:lpstr>Times New Roman</vt:lpstr>
      <vt:lpstr>Wingdings</vt:lpstr>
      <vt:lpstr>Wingdings 3</vt:lpstr>
      <vt:lpstr>Parcel</vt:lpstr>
      <vt:lpstr>  “Promoting  Diversity &amp; Inclusion (D&amp;I) in the Federal Workplace”  </vt:lpstr>
      <vt:lpstr>About Me</vt:lpstr>
      <vt:lpstr>What is Diversity &amp; Inclusion?</vt:lpstr>
      <vt:lpstr>Valuing Diversity</vt:lpstr>
      <vt:lpstr>Inter-Relationship &amp; Differences Between Equal Employment Opportunity (EEO), Affirmative Action (AA), and Diversity</vt:lpstr>
      <vt:lpstr>Executive Order (EO) 13583  “Establishing a Coordinated Government-Wide Initiative to Promote Diversity &amp; Inclusion in the Federal Workforce”</vt:lpstr>
      <vt:lpstr>What is an Executive Order (EO)? </vt:lpstr>
      <vt:lpstr>PowerPoint Presentation</vt:lpstr>
      <vt:lpstr>EO13583 Mandates</vt:lpstr>
      <vt:lpstr>Advantages of EO 13583</vt:lpstr>
      <vt:lpstr>Seven phrases banned  by Current Administration</vt:lpstr>
      <vt:lpstr>What will a Rescinded EO 13583 mean for the future?</vt:lpstr>
      <vt:lpstr>How Can We Promote Diversity and Inclusion in our Workplace? </vt:lpstr>
      <vt:lpstr>How to get involved in diversity and inclusion efforts?</vt:lpstr>
      <vt:lpstr>Diversity vs. Inclusion </vt:lpstr>
      <vt:lpstr>Population by Race and Hispanic Origin Past (2014) and Future (2060)</vt:lpstr>
      <vt:lpstr>Cynthia’s Final thoughts</vt:lpstr>
      <vt:lpstr>CYNTHIA’S FINAL THOUGHTS CONT.</vt:lpstr>
      <vt:lpstr>What Are Your Thoughts?  Do you believe that Diversity and Inclusion is here to stay?</vt:lpstr>
      <vt:lpstr>Thank you for your attention…</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Johnson Toni N</dc:creator>
  <cp:lastModifiedBy>March Stacy CTR</cp:lastModifiedBy>
  <cp:revision>85</cp:revision>
  <dcterms:created xsi:type="dcterms:W3CDTF">2018-03-05T14:47:04Z</dcterms:created>
  <dcterms:modified xsi:type="dcterms:W3CDTF">2019-09-30T15:08:34Z</dcterms:modified>
</cp:coreProperties>
</file>