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 id="2147483673" r:id="rId3"/>
    <p:sldMasterId id="2147483675" r:id="rId4"/>
  </p:sldMasterIdLst>
  <p:notesMasterIdLst>
    <p:notesMasterId r:id="rId39"/>
  </p:notesMasterIdLst>
  <p:handoutMasterIdLst>
    <p:handoutMasterId r:id="rId40"/>
  </p:handoutMasterIdLst>
  <p:sldIdLst>
    <p:sldId id="256" r:id="rId5"/>
    <p:sldId id="464" r:id="rId6"/>
    <p:sldId id="460" r:id="rId7"/>
    <p:sldId id="461" r:id="rId8"/>
    <p:sldId id="283" r:id="rId9"/>
    <p:sldId id="284" r:id="rId10"/>
    <p:sldId id="287" r:id="rId11"/>
    <p:sldId id="288" r:id="rId12"/>
    <p:sldId id="303" r:id="rId13"/>
    <p:sldId id="302" r:id="rId14"/>
    <p:sldId id="456" r:id="rId15"/>
    <p:sldId id="451" r:id="rId16"/>
    <p:sldId id="292" r:id="rId17"/>
    <p:sldId id="453" r:id="rId18"/>
    <p:sldId id="290" r:id="rId19"/>
    <p:sldId id="463" r:id="rId20"/>
    <p:sldId id="306" r:id="rId21"/>
    <p:sldId id="307" r:id="rId22"/>
    <p:sldId id="443" r:id="rId23"/>
    <p:sldId id="452" r:id="rId24"/>
    <p:sldId id="458" r:id="rId25"/>
    <p:sldId id="449" r:id="rId26"/>
    <p:sldId id="291" r:id="rId27"/>
    <p:sldId id="313" r:id="rId28"/>
    <p:sldId id="311" r:id="rId29"/>
    <p:sldId id="309" r:id="rId30"/>
    <p:sldId id="462" r:id="rId31"/>
    <p:sldId id="289" r:id="rId32"/>
    <p:sldId id="448" r:id="rId33"/>
    <p:sldId id="457" r:id="rId34"/>
    <p:sldId id="308" r:id="rId35"/>
    <p:sldId id="459" r:id="rId36"/>
    <p:sldId id="444" r:id="rId37"/>
    <p:sldId id="445"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9407" autoAdjust="0"/>
  </p:normalViewPr>
  <p:slideViewPr>
    <p:cSldViewPr showGuides="1">
      <p:cViewPr varScale="1">
        <p:scale>
          <a:sx n="104" d="100"/>
          <a:sy n="104" d="100"/>
        </p:scale>
        <p:origin x="1494" y="108"/>
      </p:cViewPr>
      <p:guideLst>
        <p:guide orient="horz" pos="2160"/>
        <p:guide pos="2880"/>
      </p:guideLst>
    </p:cSldViewPr>
  </p:slideViewPr>
  <p:outlineViewPr>
    <p:cViewPr>
      <p:scale>
        <a:sx n="33" d="100"/>
        <a:sy n="33" d="100"/>
      </p:scale>
      <p:origin x="0" y="-164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38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0079A-2323-4956-B62A-2602922F84CB}" type="doc">
      <dgm:prSet loTypeId="urn:microsoft.com/office/officeart/2005/8/layout/cycle1" loCatId="cycle" qsTypeId="urn:microsoft.com/office/officeart/2005/8/quickstyle/3d7" qsCatId="3D" csTypeId="urn:microsoft.com/office/officeart/2005/8/colors/accent0_1" csCatId="mainScheme" phldr="1"/>
      <dgm:spPr/>
      <dgm:t>
        <a:bodyPr/>
        <a:lstStyle/>
        <a:p>
          <a:endParaRPr lang="en-US"/>
        </a:p>
      </dgm:t>
    </dgm:pt>
    <dgm:pt modelId="{D30A9C68-702F-4EB9-BAB9-E5A167BE2797}">
      <dgm:prSet phldrT="[Text]" custT="1"/>
      <dgm:spPr/>
      <dgm:t>
        <a:bodyPr/>
        <a:lstStyle/>
        <a:p>
          <a:r>
            <a:rPr lang="en-US" sz="2800" b="1" dirty="0">
              <a:latin typeface="Times New Roman" panose="02020603050405020304" pitchFamily="18" charset="0"/>
              <a:cs typeface="Times New Roman" panose="02020603050405020304" pitchFamily="18" charset="0"/>
            </a:rPr>
            <a:t>Air Force</a:t>
          </a:r>
        </a:p>
      </dgm:t>
    </dgm:pt>
    <dgm:pt modelId="{0483E4B0-EA02-4392-A83B-DAE187BC8904}" type="parTrans" cxnId="{E0FB32F6-4D03-479A-BBFA-CE5F8C9C56B7}">
      <dgm:prSet/>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C5B1399-C2E5-40FC-BBD0-61548FCF4E17}" type="sibTrans" cxnId="{E0FB32F6-4D03-479A-BBFA-CE5F8C9C56B7}">
      <dgm:prSet/>
      <dgm:spPr>
        <a:solidFill>
          <a:schemeClr val="bg2">
            <a:lumMod val="75000"/>
          </a:schemeClr>
        </a:solidFill>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60E5E39E-B914-4D6E-A0D7-03B77E45CA41}">
      <dgm:prSet phldrT="[Text]" custT="1"/>
      <dgm:spPr/>
      <dgm:t>
        <a:bodyPr/>
        <a:lstStyle/>
        <a:p>
          <a:r>
            <a:rPr lang="en-US" sz="2800" b="1">
              <a:latin typeface="Times New Roman" panose="02020603050405020304" pitchFamily="18" charset="0"/>
              <a:cs typeface="Times New Roman" panose="02020603050405020304" pitchFamily="18" charset="0"/>
            </a:rPr>
            <a:t>Army</a:t>
          </a:r>
          <a:endParaRPr lang="en-US" sz="2800" b="1" dirty="0">
            <a:latin typeface="Times New Roman" panose="02020603050405020304" pitchFamily="18" charset="0"/>
            <a:cs typeface="Times New Roman" panose="02020603050405020304" pitchFamily="18" charset="0"/>
          </a:endParaRPr>
        </a:p>
      </dgm:t>
    </dgm:pt>
    <dgm:pt modelId="{5AFC7DE6-DA9A-42E2-9B26-9FD5B817F50D}" type="parTrans" cxnId="{4CD17B75-4868-417B-93EF-0CB553E9A871}">
      <dgm:prSet/>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0D11B96-D01E-4B9C-8166-EC28D7709208}" type="sibTrans" cxnId="{4CD17B75-4868-417B-93EF-0CB553E9A871}">
      <dgm:prSet/>
      <dgm:spPr>
        <a:solidFill>
          <a:schemeClr val="bg2">
            <a:lumMod val="75000"/>
          </a:schemeClr>
        </a:solidFill>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0D5F102F-33B4-4ECD-91A5-066CE8E2844C}">
      <dgm:prSet phldrT="[Text]" custT="1"/>
      <dgm:spPr/>
      <dgm:t>
        <a:bodyPr/>
        <a:lstStyle/>
        <a:p>
          <a:r>
            <a:rPr lang="en-US" sz="2800" b="1">
              <a:latin typeface="Times New Roman" panose="02020603050405020304" pitchFamily="18" charset="0"/>
              <a:cs typeface="Times New Roman" panose="02020603050405020304" pitchFamily="18" charset="0"/>
            </a:rPr>
            <a:t>Marines</a:t>
          </a:r>
          <a:endParaRPr lang="en-US" sz="2800" b="1" dirty="0">
            <a:latin typeface="Times New Roman" panose="02020603050405020304" pitchFamily="18" charset="0"/>
            <a:cs typeface="Times New Roman" panose="02020603050405020304" pitchFamily="18" charset="0"/>
          </a:endParaRPr>
        </a:p>
      </dgm:t>
    </dgm:pt>
    <dgm:pt modelId="{7CD345DB-9E85-4FCA-9FD9-9595E2782213}" type="parTrans" cxnId="{648D9FF3-726E-4434-AB56-463EAD9EB514}">
      <dgm:prSet/>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B28A0E03-3DA2-47F7-ABA0-5612A76A10A0}" type="sibTrans" cxnId="{648D9FF3-726E-4434-AB56-463EAD9EB514}">
      <dgm:prSet/>
      <dgm:spPr>
        <a:solidFill>
          <a:schemeClr val="bg2">
            <a:lumMod val="75000"/>
          </a:schemeClr>
        </a:solidFill>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AB39B229-7862-461D-9BCE-CEBE66914925}">
      <dgm:prSet phldrT="[Text]" custT="1"/>
      <dgm:spPr/>
      <dgm:t>
        <a:bodyPr/>
        <a:lstStyle/>
        <a:p>
          <a:r>
            <a:rPr lang="en-US" sz="2800" b="1" dirty="0">
              <a:latin typeface="Times New Roman" panose="02020603050405020304" pitchFamily="18" charset="0"/>
              <a:cs typeface="Times New Roman" panose="02020603050405020304" pitchFamily="18" charset="0"/>
            </a:rPr>
            <a:t>Navy</a:t>
          </a:r>
        </a:p>
      </dgm:t>
    </dgm:pt>
    <dgm:pt modelId="{5164AEE3-D3C6-4664-8D7B-1BE99453D798}" type="parTrans" cxnId="{7F60FECA-55B2-44E7-8F8B-B64FD9195FA2}">
      <dgm:prSet/>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CF421ACB-9222-4486-A22F-61E7E432A2E1}" type="sibTrans" cxnId="{7F60FECA-55B2-44E7-8F8B-B64FD9195FA2}">
      <dgm:prSet/>
      <dgm:spPr>
        <a:solidFill>
          <a:schemeClr val="bg2">
            <a:lumMod val="75000"/>
          </a:schemeClr>
        </a:solidFill>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187E84E9-F846-473B-A5A5-31999EA9F321}">
      <dgm:prSet phldrT="[Text]" custT="1"/>
      <dgm:spPr/>
      <dgm:t>
        <a:bodyPr/>
        <a:lstStyle/>
        <a:p>
          <a:r>
            <a:rPr lang="en-US" sz="2800" b="1">
              <a:latin typeface="Times New Roman" panose="02020603050405020304" pitchFamily="18" charset="0"/>
              <a:cs typeface="Times New Roman" panose="02020603050405020304" pitchFamily="18" charset="0"/>
            </a:rPr>
            <a:t>USCG</a:t>
          </a:r>
          <a:endParaRPr lang="en-US" sz="2800" b="1" dirty="0">
            <a:latin typeface="Times New Roman" panose="02020603050405020304" pitchFamily="18" charset="0"/>
            <a:cs typeface="Times New Roman" panose="02020603050405020304" pitchFamily="18" charset="0"/>
          </a:endParaRPr>
        </a:p>
      </dgm:t>
    </dgm:pt>
    <dgm:pt modelId="{B3599CA2-E6ED-4E77-B2D6-53C9C0FFAF5D}" type="parTrans" cxnId="{8BB585F6-C32B-4F46-A601-54B52EA7F185}">
      <dgm:prSet/>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ECDFC78-DF42-43E0-A476-529D8E7D1194}" type="sibTrans" cxnId="{8BB585F6-C32B-4F46-A601-54B52EA7F185}">
      <dgm:prSet/>
      <dgm:spPr>
        <a:solidFill>
          <a:schemeClr val="bg2">
            <a:lumMod val="75000"/>
          </a:schemeClr>
        </a:solidFill>
      </dgm:spPr>
      <dgm:t>
        <a:bodyPr/>
        <a:lstStyle/>
        <a:p>
          <a:endParaRPr lang="en-US" sz="2800" b="1">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F915B077-ACAA-4AA3-BC59-FFC7B09B7B8F}" type="pres">
      <dgm:prSet presAssocID="{1450079A-2323-4956-B62A-2602922F84CB}" presName="cycle" presStyleCnt="0">
        <dgm:presLayoutVars>
          <dgm:dir/>
          <dgm:resizeHandles val="exact"/>
        </dgm:presLayoutVars>
      </dgm:prSet>
      <dgm:spPr/>
      <dgm:t>
        <a:bodyPr/>
        <a:lstStyle/>
        <a:p>
          <a:endParaRPr lang="en-US"/>
        </a:p>
      </dgm:t>
    </dgm:pt>
    <dgm:pt modelId="{780F1083-09CA-42D4-8208-164901DD1598}" type="pres">
      <dgm:prSet presAssocID="{D30A9C68-702F-4EB9-BAB9-E5A167BE2797}" presName="dummy" presStyleCnt="0"/>
      <dgm:spPr/>
    </dgm:pt>
    <dgm:pt modelId="{1595B119-4227-4E09-B464-96D48C75CF70}" type="pres">
      <dgm:prSet presAssocID="{D30A9C68-702F-4EB9-BAB9-E5A167BE2797}" presName="node" presStyleLbl="revTx" presStyleIdx="0" presStyleCnt="5">
        <dgm:presLayoutVars>
          <dgm:bulletEnabled val="1"/>
        </dgm:presLayoutVars>
      </dgm:prSet>
      <dgm:spPr/>
      <dgm:t>
        <a:bodyPr/>
        <a:lstStyle/>
        <a:p>
          <a:endParaRPr lang="en-US"/>
        </a:p>
      </dgm:t>
    </dgm:pt>
    <dgm:pt modelId="{C76FD3E0-2C21-42D5-BF98-4CB2070FBBE3}" type="pres">
      <dgm:prSet presAssocID="{AC5B1399-C2E5-40FC-BBD0-61548FCF4E17}" presName="sibTrans" presStyleLbl="node1" presStyleIdx="0" presStyleCnt="5"/>
      <dgm:spPr/>
      <dgm:t>
        <a:bodyPr/>
        <a:lstStyle/>
        <a:p>
          <a:endParaRPr lang="en-US"/>
        </a:p>
      </dgm:t>
    </dgm:pt>
    <dgm:pt modelId="{0142F9CA-6AA4-4717-B73E-F7968A1397FA}" type="pres">
      <dgm:prSet presAssocID="{60E5E39E-B914-4D6E-A0D7-03B77E45CA41}" presName="dummy" presStyleCnt="0"/>
      <dgm:spPr/>
    </dgm:pt>
    <dgm:pt modelId="{AF6112E5-336E-4577-BF47-CCB7E5E4F91D}" type="pres">
      <dgm:prSet presAssocID="{60E5E39E-B914-4D6E-A0D7-03B77E45CA41}" presName="node" presStyleLbl="revTx" presStyleIdx="1" presStyleCnt="5">
        <dgm:presLayoutVars>
          <dgm:bulletEnabled val="1"/>
        </dgm:presLayoutVars>
      </dgm:prSet>
      <dgm:spPr/>
      <dgm:t>
        <a:bodyPr/>
        <a:lstStyle/>
        <a:p>
          <a:endParaRPr lang="en-US"/>
        </a:p>
      </dgm:t>
    </dgm:pt>
    <dgm:pt modelId="{17415191-BF19-4E4E-B9FE-9DD43A1EFA43}" type="pres">
      <dgm:prSet presAssocID="{A0D11B96-D01E-4B9C-8166-EC28D7709208}" presName="sibTrans" presStyleLbl="node1" presStyleIdx="1" presStyleCnt="5" custLinFactNeighborX="1450" custLinFactNeighborY="-2693"/>
      <dgm:spPr/>
      <dgm:t>
        <a:bodyPr/>
        <a:lstStyle/>
        <a:p>
          <a:endParaRPr lang="en-US"/>
        </a:p>
      </dgm:t>
    </dgm:pt>
    <dgm:pt modelId="{297DB138-95B9-494D-B977-E6452C115A31}" type="pres">
      <dgm:prSet presAssocID="{0D5F102F-33B4-4ECD-91A5-066CE8E2844C}" presName="dummy" presStyleCnt="0"/>
      <dgm:spPr/>
    </dgm:pt>
    <dgm:pt modelId="{EC4C8FAF-E179-4D76-89AD-FEC73E21C71B}" type="pres">
      <dgm:prSet presAssocID="{0D5F102F-33B4-4ECD-91A5-066CE8E2844C}" presName="node" presStyleLbl="revTx" presStyleIdx="2" presStyleCnt="5">
        <dgm:presLayoutVars>
          <dgm:bulletEnabled val="1"/>
        </dgm:presLayoutVars>
      </dgm:prSet>
      <dgm:spPr/>
      <dgm:t>
        <a:bodyPr/>
        <a:lstStyle/>
        <a:p>
          <a:endParaRPr lang="en-US"/>
        </a:p>
      </dgm:t>
    </dgm:pt>
    <dgm:pt modelId="{3B4E684A-7326-4A58-85B3-162EE3795EB4}" type="pres">
      <dgm:prSet presAssocID="{B28A0E03-3DA2-47F7-ABA0-5612A76A10A0}" presName="sibTrans" presStyleLbl="node1" presStyleIdx="2" presStyleCnt="5" custLinFactNeighborX="-2207" custLinFactNeighborY="-1114"/>
      <dgm:spPr/>
      <dgm:t>
        <a:bodyPr/>
        <a:lstStyle/>
        <a:p>
          <a:endParaRPr lang="en-US"/>
        </a:p>
      </dgm:t>
    </dgm:pt>
    <dgm:pt modelId="{3EB4B82B-2A33-4648-AB10-82ED9213DD2A}" type="pres">
      <dgm:prSet presAssocID="{AB39B229-7862-461D-9BCE-CEBE66914925}" presName="dummy" presStyleCnt="0"/>
      <dgm:spPr/>
    </dgm:pt>
    <dgm:pt modelId="{B7663E51-5B78-4199-AF90-BC9EC3214F5F}" type="pres">
      <dgm:prSet presAssocID="{AB39B229-7862-461D-9BCE-CEBE66914925}" presName="node" presStyleLbl="revTx" presStyleIdx="3" presStyleCnt="5">
        <dgm:presLayoutVars>
          <dgm:bulletEnabled val="1"/>
        </dgm:presLayoutVars>
      </dgm:prSet>
      <dgm:spPr/>
      <dgm:t>
        <a:bodyPr/>
        <a:lstStyle/>
        <a:p>
          <a:endParaRPr lang="en-US"/>
        </a:p>
      </dgm:t>
    </dgm:pt>
    <dgm:pt modelId="{5574CFF0-CB7C-4295-B89A-04D1977C88CA}" type="pres">
      <dgm:prSet presAssocID="{CF421ACB-9222-4486-A22F-61E7E432A2E1}" presName="sibTrans" presStyleLbl="node1" presStyleIdx="3" presStyleCnt="5"/>
      <dgm:spPr/>
      <dgm:t>
        <a:bodyPr/>
        <a:lstStyle/>
        <a:p>
          <a:endParaRPr lang="en-US"/>
        </a:p>
      </dgm:t>
    </dgm:pt>
    <dgm:pt modelId="{5DA4BE33-14DA-4B58-B8A9-5714D462606B}" type="pres">
      <dgm:prSet presAssocID="{187E84E9-F846-473B-A5A5-31999EA9F321}" presName="dummy" presStyleCnt="0"/>
      <dgm:spPr/>
    </dgm:pt>
    <dgm:pt modelId="{F3FE9B67-E748-4A4D-8796-AC24241C7F64}" type="pres">
      <dgm:prSet presAssocID="{187E84E9-F846-473B-A5A5-31999EA9F321}" presName="node" presStyleLbl="revTx" presStyleIdx="4" presStyleCnt="5">
        <dgm:presLayoutVars>
          <dgm:bulletEnabled val="1"/>
        </dgm:presLayoutVars>
      </dgm:prSet>
      <dgm:spPr/>
      <dgm:t>
        <a:bodyPr/>
        <a:lstStyle/>
        <a:p>
          <a:endParaRPr lang="en-US"/>
        </a:p>
      </dgm:t>
    </dgm:pt>
    <dgm:pt modelId="{625D27CB-CA65-46B4-AC3C-212BF3187C9B}" type="pres">
      <dgm:prSet presAssocID="{EECDFC78-DF42-43E0-A476-529D8E7D1194}" presName="sibTrans" presStyleLbl="node1" presStyleIdx="4" presStyleCnt="5"/>
      <dgm:spPr/>
      <dgm:t>
        <a:bodyPr/>
        <a:lstStyle/>
        <a:p>
          <a:endParaRPr lang="en-US"/>
        </a:p>
      </dgm:t>
    </dgm:pt>
  </dgm:ptLst>
  <dgm:cxnLst>
    <dgm:cxn modelId="{E0FB32F6-4D03-479A-BBFA-CE5F8C9C56B7}" srcId="{1450079A-2323-4956-B62A-2602922F84CB}" destId="{D30A9C68-702F-4EB9-BAB9-E5A167BE2797}" srcOrd="0" destOrd="0" parTransId="{0483E4B0-EA02-4392-A83B-DAE187BC8904}" sibTransId="{AC5B1399-C2E5-40FC-BBD0-61548FCF4E17}"/>
    <dgm:cxn modelId="{E312F356-E508-42FB-AB1B-FFEFFDAD1F1C}" type="presOf" srcId="{A0D11B96-D01E-4B9C-8166-EC28D7709208}" destId="{17415191-BF19-4E4E-B9FE-9DD43A1EFA43}" srcOrd="0" destOrd="0" presId="urn:microsoft.com/office/officeart/2005/8/layout/cycle1"/>
    <dgm:cxn modelId="{7F60FECA-55B2-44E7-8F8B-B64FD9195FA2}" srcId="{1450079A-2323-4956-B62A-2602922F84CB}" destId="{AB39B229-7862-461D-9BCE-CEBE66914925}" srcOrd="3" destOrd="0" parTransId="{5164AEE3-D3C6-4664-8D7B-1BE99453D798}" sibTransId="{CF421ACB-9222-4486-A22F-61E7E432A2E1}"/>
    <dgm:cxn modelId="{502ECE10-1603-47AF-9D16-D93FCD46AE04}" type="presOf" srcId="{D30A9C68-702F-4EB9-BAB9-E5A167BE2797}" destId="{1595B119-4227-4E09-B464-96D48C75CF70}" srcOrd="0" destOrd="0" presId="urn:microsoft.com/office/officeart/2005/8/layout/cycle1"/>
    <dgm:cxn modelId="{6F281BEA-2E15-4396-AFD2-0AB5484E4280}" type="presOf" srcId="{AB39B229-7862-461D-9BCE-CEBE66914925}" destId="{B7663E51-5B78-4199-AF90-BC9EC3214F5F}" srcOrd="0" destOrd="0" presId="urn:microsoft.com/office/officeart/2005/8/layout/cycle1"/>
    <dgm:cxn modelId="{313968A9-D0F5-4A8F-9246-004C7C4A63E8}" type="presOf" srcId="{CF421ACB-9222-4486-A22F-61E7E432A2E1}" destId="{5574CFF0-CB7C-4295-B89A-04D1977C88CA}" srcOrd="0" destOrd="0" presId="urn:microsoft.com/office/officeart/2005/8/layout/cycle1"/>
    <dgm:cxn modelId="{4CD17B75-4868-417B-93EF-0CB553E9A871}" srcId="{1450079A-2323-4956-B62A-2602922F84CB}" destId="{60E5E39E-B914-4D6E-A0D7-03B77E45CA41}" srcOrd="1" destOrd="0" parTransId="{5AFC7DE6-DA9A-42E2-9B26-9FD5B817F50D}" sibTransId="{A0D11B96-D01E-4B9C-8166-EC28D7709208}"/>
    <dgm:cxn modelId="{82E60D4C-27FD-4DA3-A18B-E24277ADEDCE}" type="presOf" srcId="{0D5F102F-33B4-4ECD-91A5-066CE8E2844C}" destId="{EC4C8FAF-E179-4D76-89AD-FEC73E21C71B}" srcOrd="0" destOrd="0" presId="urn:microsoft.com/office/officeart/2005/8/layout/cycle1"/>
    <dgm:cxn modelId="{CF02FF9B-7DF8-4A0F-8BC9-B26E5DDC1C8C}" type="presOf" srcId="{1450079A-2323-4956-B62A-2602922F84CB}" destId="{F915B077-ACAA-4AA3-BC59-FFC7B09B7B8F}" srcOrd="0" destOrd="0" presId="urn:microsoft.com/office/officeart/2005/8/layout/cycle1"/>
    <dgm:cxn modelId="{B5894820-E71B-4110-8B6C-E9E29AFE284B}" type="presOf" srcId="{187E84E9-F846-473B-A5A5-31999EA9F321}" destId="{F3FE9B67-E748-4A4D-8796-AC24241C7F64}" srcOrd="0" destOrd="0" presId="urn:microsoft.com/office/officeart/2005/8/layout/cycle1"/>
    <dgm:cxn modelId="{7C18B244-FF7F-4450-B590-C5D62396C80F}" type="presOf" srcId="{EECDFC78-DF42-43E0-A476-529D8E7D1194}" destId="{625D27CB-CA65-46B4-AC3C-212BF3187C9B}" srcOrd="0" destOrd="0" presId="urn:microsoft.com/office/officeart/2005/8/layout/cycle1"/>
    <dgm:cxn modelId="{03F69F18-2F76-4B4C-9509-EF8106C20044}" type="presOf" srcId="{AC5B1399-C2E5-40FC-BBD0-61548FCF4E17}" destId="{C76FD3E0-2C21-42D5-BF98-4CB2070FBBE3}" srcOrd="0" destOrd="0" presId="urn:microsoft.com/office/officeart/2005/8/layout/cycle1"/>
    <dgm:cxn modelId="{8BB585F6-C32B-4F46-A601-54B52EA7F185}" srcId="{1450079A-2323-4956-B62A-2602922F84CB}" destId="{187E84E9-F846-473B-A5A5-31999EA9F321}" srcOrd="4" destOrd="0" parTransId="{B3599CA2-E6ED-4E77-B2D6-53C9C0FFAF5D}" sibTransId="{EECDFC78-DF42-43E0-A476-529D8E7D1194}"/>
    <dgm:cxn modelId="{38B7CC42-D31E-49A0-ACC2-770AC4AE1DF8}" type="presOf" srcId="{B28A0E03-3DA2-47F7-ABA0-5612A76A10A0}" destId="{3B4E684A-7326-4A58-85B3-162EE3795EB4}" srcOrd="0" destOrd="0" presId="urn:microsoft.com/office/officeart/2005/8/layout/cycle1"/>
    <dgm:cxn modelId="{648D9FF3-726E-4434-AB56-463EAD9EB514}" srcId="{1450079A-2323-4956-B62A-2602922F84CB}" destId="{0D5F102F-33B4-4ECD-91A5-066CE8E2844C}" srcOrd="2" destOrd="0" parTransId="{7CD345DB-9E85-4FCA-9FD9-9595E2782213}" sibTransId="{B28A0E03-3DA2-47F7-ABA0-5612A76A10A0}"/>
    <dgm:cxn modelId="{C6C73067-9325-4D85-B986-F3F55537A45C}" type="presOf" srcId="{60E5E39E-B914-4D6E-A0D7-03B77E45CA41}" destId="{AF6112E5-336E-4577-BF47-CCB7E5E4F91D}" srcOrd="0" destOrd="0" presId="urn:microsoft.com/office/officeart/2005/8/layout/cycle1"/>
    <dgm:cxn modelId="{366835E3-A9FD-40C1-9539-2F9F7DAEE41C}" type="presParOf" srcId="{F915B077-ACAA-4AA3-BC59-FFC7B09B7B8F}" destId="{780F1083-09CA-42D4-8208-164901DD1598}" srcOrd="0" destOrd="0" presId="urn:microsoft.com/office/officeart/2005/8/layout/cycle1"/>
    <dgm:cxn modelId="{950A6759-04AD-4236-B650-822F707FB0AD}" type="presParOf" srcId="{F915B077-ACAA-4AA3-BC59-FFC7B09B7B8F}" destId="{1595B119-4227-4E09-B464-96D48C75CF70}" srcOrd="1" destOrd="0" presId="urn:microsoft.com/office/officeart/2005/8/layout/cycle1"/>
    <dgm:cxn modelId="{D54AB13D-2154-4F81-8CE1-8F28CC540FBB}" type="presParOf" srcId="{F915B077-ACAA-4AA3-BC59-FFC7B09B7B8F}" destId="{C76FD3E0-2C21-42D5-BF98-4CB2070FBBE3}" srcOrd="2" destOrd="0" presId="urn:microsoft.com/office/officeart/2005/8/layout/cycle1"/>
    <dgm:cxn modelId="{FE31C211-DE6F-4B21-A46F-19A8CC0D07A8}" type="presParOf" srcId="{F915B077-ACAA-4AA3-BC59-FFC7B09B7B8F}" destId="{0142F9CA-6AA4-4717-B73E-F7968A1397FA}" srcOrd="3" destOrd="0" presId="urn:microsoft.com/office/officeart/2005/8/layout/cycle1"/>
    <dgm:cxn modelId="{B6464BCF-587B-4BC9-8FC0-08F80CD939A8}" type="presParOf" srcId="{F915B077-ACAA-4AA3-BC59-FFC7B09B7B8F}" destId="{AF6112E5-336E-4577-BF47-CCB7E5E4F91D}" srcOrd="4" destOrd="0" presId="urn:microsoft.com/office/officeart/2005/8/layout/cycle1"/>
    <dgm:cxn modelId="{6B57FD8A-F9CF-46F8-AFEC-E47E765FC94C}" type="presParOf" srcId="{F915B077-ACAA-4AA3-BC59-FFC7B09B7B8F}" destId="{17415191-BF19-4E4E-B9FE-9DD43A1EFA43}" srcOrd="5" destOrd="0" presId="urn:microsoft.com/office/officeart/2005/8/layout/cycle1"/>
    <dgm:cxn modelId="{56F4593A-F994-470F-AE9D-2F146786E4BE}" type="presParOf" srcId="{F915B077-ACAA-4AA3-BC59-FFC7B09B7B8F}" destId="{297DB138-95B9-494D-B977-E6452C115A31}" srcOrd="6" destOrd="0" presId="urn:microsoft.com/office/officeart/2005/8/layout/cycle1"/>
    <dgm:cxn modelId="{5BAC8317-30C1-4B4F-9A79-887F02B32088}" type="presParOf" srcId="{F915B077-ACAA-4AA3-BC59-FFC7B09B7B8F}" destId="{EC4C8FAF-E179-4D76-89AD-FEC73E21C71B}" srcOrd="7" destOrd="0" presId="urn:microsoft.com/office/officeart/2005/8/layout/cycle1"/>
    <dgm:cxn modelId="{46CE2C1E-381A-4DA4-B34F-ABF4079273FA}" type="presParOf" srcId="{F915B077-ACAA-4AA3-BC59-FFC7B09B7B8F}" destId="{3B4E684A-7326-4A58-85B3-162EE3795EB4}" srcOrd="8" destOrd="0" presId="urn:microsoft.com/office/officeart/2005/8/layout/cycle1"/>
    <dgm:cxn modelId="{58F804AF-D982-4688-8748-C44F6F071051}" type="presParOf" srcId="{F915B077-ACAA-4AA3-BC59-FFC7B09B7B8F}" destId="{3EB4B82B-2A33-4648-AB10-82ED9213DD2A}" srcOrd="9" destOrd="0" presId="urn:microsoft.com/office/officeart/2005/8/layout/cycle1"/>
    <dgm:cxn modelId="{B36D61A3-187D-4672-812D-B9EEED222504}" type="presParOf" srcId="{F915B077-ACAA-4AA3-BC59-FFC7B09B7B8F}" destId="{B7663E51-5B78-4199-AF90-BC9EC3214F5F}" srcOrd="10" destOrd="0" presId="urn:microsoft.com/office/officeart/2005/8/layout/cycle1"/>
    <dgm:cxn modelId="{37C6ACAC-35A1-47E0-A50C-6B69BAB90F5F}" type="presParOf" srcId="{F915B077-ACAA-4AA3-BC59-FFC7B09B7B8F}" destId="{5574CFF0-CB7C-4295-B89A-04D1977C88CA}" srcOrd="11" destOrd="0" presId="urn:microsoft.com/office/officeart/2005/8/layout/cycle1"/>
    <dgm:cxn modelId="{39D89D37-D766-49D6-B926-7CAF15D741BC}" type="presParOf" srcId="{F915B077-ACAA-4AA3-BC59-FFC7B09B7B8F}" destId="{5DA4BE33-14DA-4B58-B8A9-5714D462606B}" srcOrd="12" destOrd="0" presId="urn:microsoft.com/office/officeart/2005/8/layout/cycle1"/>
    <dgm:cxn modelId="{7D125CFE-B322-45F2-8DE8-A0085D94CCC5}" type="presParOf" srcId="{F915B077-ACAA-4AA3-BC59-FFC7B09B7B8F}" destId="{F3FE9B67-E748-4A4D-8796-AC24241C7F64}" srcOrd="13" destOrd="0" presId="urn:microsoft.com/office/officeart/2005/8/layout/cycle1"/>
    <dgm:cxn modelId="{CB1EF7C5-B1B2-4589-AA94-BB30B9558C2F}" type="presParOf" srcId="{F915B077-ACAA-4AA3-BC59-FFC7B09B7B8F}" destId="{625D27CB-CA65-46B4-AC3C-212BF3187C9B}"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5B119-4227-4E09-B464-96D48C75CF70}">
      <dsp:nvSpPr>
        <dsp:cNvPr id="0" name=""/>
        <dsp:cNvSpPr/>
      </dsp:nvSpPr>
      <dsp:spPr>
        <a:xfrm>
          <a:off x="4784964" y="42699"/>
          <a:ext cx="1400398" cy="1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Air Force</a:t>
          </a:r>
        </a:p>
      </dsp:txBody>
      <dsp:txXfrm>
        <a:off x="4784964" y="42699"/>
        <a:ext cx="1400398" cy="1400398"/>
      </dsp:txXfrm>
    </dsp:sp>
    <dsp:sp modelId="{C76FD3E0-2C21-42D5-BF98-4CB2070FBBE3}">
      <dsp:nvSpPr>
        <dsp:cNvPr id="0" name=""/>
        <dsp:cNvSpPr/>
      </dsp:nvSpPr>
      <dsp:spPr>
        <a:xfrm>
          <a:off x="1487563" y="1805"/>
          <a:ext cx="5254472" cy="5254472"/>
        </a:xfrm>
        <a:prstGeom prst="circularArrow">
          <a:avLst>
            <a:gd name="adj1" fmla="val 5197"/>
            <a:gd name="adj2" fmla="val 335687"/>
            <a:gd name="adj3" fmla="val 21294164"/>
            <a:gd name="adj4" fmla="val 19765431"/>
            <a:gd name="adj5" fmla="val 6063"/>
          </a:avLst>
        </a:prstGeom>
        <a:solidFill>
          <a:schemeClr val="bg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F6112E5-336E-4577-BF47-CCB7E5E4F91D}">
      <dsp:nvSpPr>
        <dsp:cNvPr id="0" name=""/>
        <dsp:cNvSpPr/>
      </dsp:nvSpPr>
      <dsp:spPr>
        <a:xfrm>
          <a:off x="5631896" y="2649286"/>
          <a:ext cx="1400398" cy="1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Army</a:t>
          </a:r>
          <a:endParaRPr lang="en-US" sz="2800" b="1" kern="1200" dirty="0">
            <a:latin typeface="Times New Roman" panose="02020603050405020304" pitchFamily="18" charset="0"/>
            <a:cs typeface="Times New Roman" panose="02020603050405020304" pitchFamily="18" charset="0"/>
          </a:endParaRPr>
        </a:p>
      </dsp:txBody>
      <dsp:txXfrm>
        <a:off x="5631896" y="2649286"/>
        <a:ext cx="1400398" cy="1400398"/>
      </dsp:txXfrm>
    </dsp:sp>
    <dsp:sp modelId="{17415191-BF19-4E4E-B9FE-9DD43A1EFA43}">
      <dsp:nvSpPr>
        <dsp:cNvPr id="0" name=""/>
        <dsp:cNvSpPr/>
      </dsp:nvSpPr>
      <dsp:spPr>
        <a:xfrm>
          <a:off x="1563753" y="-139697"/>
          <a:ext cx="5254472" cy="5254472"/>
        </a:xfrm>
        <a:prstGeom prst="circularArrow">
          <a:avLst>
            <a:gd name="adj1" fmla="val 5197"/>
            <a:gd name="adj2" fmla="val 335687"/>
            <a:gd name="adj3" fmla="val 4015654"/>
            <a:gd name="adj4" fmla="val 2252555"/>
            <a:gd name="adj5" fmla="val 6063"/>
          </a:avLst>
        </a:prstGeom>
        <a:solidFill>
          <a:schemeClr val="bg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C4C8FAF-E179-4D76-89AD-FEC73E21C71B}">
      <dsp:nvSpPr>
        <dsp:cNvPr id="0" name=""/>
        <dsp:cNvSpPr/>
      </dsp:nvSpPr>
      <dsp:spPr>
        <a:xfrm>
          <a:off x="3414600" y="4260245"/>
          <a:ext cx="1400398" cy="1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Marines</a:t>
          </a:r>
          <a:endParaRPr lang="en-US" sz="2800" b="1" kern="1200" dirty="0">
            <a:latin typeface="Times New Roman" panose="02020603050405020304" pitchFamily="18" charset="0"/>
            <a:cs typeface="Times New Roman" panose="02020603050405020304" pitchFamily="18" charset="0"/>
          </a:endParaRPr>
        </a:p>
      </dsp:txBody>
      <dsp:txXfrm>
        <a:off x="3414600" y="4260245"/>
        <a:ext cx="1400398" cy="1400398"/>
      </dsp:txXfrm>
    </dsp:sp>
    <dsp:sp modelId="{3B4E684A-7326-4A58-85B3-162EE3795EB4}">
      <dsp:nvSpPr>
        <dsp:cNvPr id="0" name=""/>
        <dsp:cNvSpPr/>
      </dsp:nvSpPr>
      <dsp:spPr>
        <a:xfrm>
          <a:off x="1371597" y="-56728"/>
          <a:ext cx="5254472" cy="5254472"/>
        </a:xfrm>
        <a:prstGeom prst="circularArrow">
          <a:avLst>
            <a:gd name="adj1" fmla="val 5197"/>
            <a:gd name="adj2" fmla="val 335687"/>
            <a:gd name="adj3" fmla="val 8211758"/>
            <a:gd name="adj4" fmla="val 6448660"/>
            <a:gd name="adj5" fmla="val 6063"/>
          </a:avLst>
        </a:prstGeom>
        <a:solidFill>
          <a:schemeClr val="bg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7663E51-5B78-4199-AF90-BC9EC3214F5F}">
      <dsp:nvSpPr>
        <dsp:cNvPr id="0" name=""/>
        <dsp:cNvSpPr/>
      </dsp:nvSpPr>
      <dsp:spPr>
        <a:xfrm>
          <a:off x="1197305" y="2649286"/>
          <a:ext cx="1400398" cy="1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Navy</a:t>
          </a:r>
        </a:p>
      </dsp:txBody>
      <dsp:txXfrm>
        <a:off x="1197305" y="2649286"/>
        <a:ext cx="1400398" cy="1400398"/>
      </dsp:txXfrm>
    </dsp:sp>
    <dsp:sp modelId="{5574CFF0-CB7C-4295-B89A-04D1977C88CA}">
      <dsp:nvSpPr>
        <dsp:cNvPr id="0" name=""/>
        <dsp:cNvSpPr/>
      </dsp:nvSpPr>
      <dsp:spPr>
        <a:xfrm>
          <a:off x="1487563" y="1805"/>
          <a:ext cx="5254472" cy="5254472"/>
        </a:xfrm>
        <a:prstGeom prst="circularArrow">
          <a:avLst>
            <a:gd name="adj1" fmla="val 5197"/>
            <a:gd name="adj2" fmla="val 335687"/>
            <a:gd name="adj3" fmla="val 12298882"/>
            <a:gd name="adj4" fmla="val 10770149"/>
            <a:gd name="adj5" fmla="val 6063"/>
          </a:avLst>
        </a:prstGeom>
        <a:solidFill>
          <a:schemeClr val="bg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3FE9B67-E748-4A4D-8796-AC24241C7F64}">
      <dsp:nvSpPr>
        <dsp:cNvPr id="0" name=""/>
        <dsp:cNvSpPr/>
      </dsp:nvSpPr>
      <dsp:spPr>
        <a:xfrm>
          <a:off x="2044237" y="42699"/>
          <a:ext cx="1400398" cy="1400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USCG</a:t>
          </a:r>
          <a:endParaRPr lang="en-US" sz="2800" b="1" kern="1200" dirty="0">
            <a:latin typeface="Times New Roman" panose="02020603050405020304" pitchFamily="18" charset="0"/>
            <a:cs typeface="Times New Roman" panose="02020603050405020304" pitchFamily="18" charset="0"/>
          </a:endParaRPr>
        </a:p>
      </dsp:txBody>
      <dsp:txXfrm>
        <a:off x="2044237" y="42699"/>
        <a:ext cx="1400398" cy="1400398"/>
      </dsp:txXfrm>
    </dsp:sp>
    <dsp:sp modelId="{625D27CB-CA65-46B4-AC3C-212BF3187C9B}">
      <dsp:nvSpPr>
        <dsp:cNvPr id="0" name=""/>
        <dsp:cNvSpPr/>
      </dsp:nvSpPr>
      <dsp:spPr>
        <a:xfrm>
          <a:off x="1487563" y="1805"/>
          <a:ext cx="5254472" cy="5254472"/>
        </a:xfrm>
        <a:prstGeom prst="circularArrow">
          <a:avLst>
            <a:gd name="adj1" fmla="val 5197"/>
            <a:gd name="adj2" fmla="val 335687"/>
            <a:gd name="adj3" fmla="val 16866639"/>
            <a:gd name="adj4" fmla="val 15197674"/>
            <a:gd name="adj5" fmla="val 6063"/>
          </a:avLst>
        </a:prstGeom>
        <a:solidFill>
          <a:schemeClr val="bg2">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320"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122" y="0"/>
            <a:ext cx="2972320" cy="465774"/>
          </a:xfrm>
          <a:prstGeom prst="rect">
            <a:avLst/>
          </a:prstGeom>
        </p:spPr>
        <p:txBody>
          <a:bodyPr vert="horz" lIns="91440" tIns="45720" rIns="91440" bIns="45720" rtlCol="0"/>
          <a:lstStyle>
            <a:lvl1pPr algn="r">
              <a:defRPr sz="1200"/>
            </a:lvl1pPr>
          </a:lstStyle>
          <a:p>
            <a:fld id="{0690A435-71DC-43DE-8C8C-5075902CE48B}" type="datetimeFigureOut">
              <a:rPr lang="en-US" smtClean="0"/>
              <a:t>9/30/2019</a:t>
            </a:fld>
            <a:endParaRPr lang="en-US"/>
          </a:p>
        </p:txBody>
      </p:sp>
      <p:sp>
        <p:nvSpPr>
          <p:cNvPr id="4" name="Footer Placeholder 3"/>
          <p:cNvSpPr>
            <a:spLocks noGrp="1"/>
          </p:cNvSpPr>
          <p:nvPr>
            <p:ph type="ftr" sz="quarter" idx="2"/>
          </p:nvPr>
        </p:nvSpPr>
        <p:spPr>
          <a:xfrm>
            <a:off x="1" y="8830627"/>
            <a:ext cx="2972320"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122" y="8830627"/>
            <a:ext cx="2972320" cy="465773"/>
          </a:xfrm>
          <a:prstGeom prst="rect">
            <a:avLst/>
          </a:prstGeom>
        </p:spPr>
        <p:txBody>
          <a:bodyPr vert="horz" lIns="91440" tIns="45720" rIns="91440" bIns="45720" rtlCol="0" anchor="b"/>
          <a:lstStyle>
            <a:lvl1pPr algn="r">
              <a:defRPr sz="1200"/>
            </a:lvl1pPr>
          </a:lstStyle>
          <a:p>
            <a:fld id="{A139A4AA-3B6C-4549-8FE5-3B7F7A7F3236}" type="slidenum">
              <a:rPr lang="en-US" smtClean="0"/>
              <a:t>‹#›</a:t>
            </a:fld>
            <a:endParaRPr lang="en-US"/>
          </a:p>
        </p:txBody>
      </p:sp>
    </p:spTree>
    <p:extLst>
      <p:ext uri="{BB962C8B-B14F-4D97-AF65-F5344CB8AC3E}">
        <p14:creationId xmlns:p14="http://schemas.microsoft.com/office/powerpoint/2010/main" val="684010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820" tIns="46410" rIns="92820" bIns="46410" rtlCol="0"/>
          <a:lstStyle>
            <a:lvl1pPr algn="l">
              <a:defRPr sz="1200"/>
            </a:lvl1pPr>
          </a:lstStyle>
          <a:p>
            <a:endParaRPr lang="en-US"/>
          </a:p>
        </p:txBody>
      </p:sp>
      <p:sp>
        <p:nvSpPr>
          <p:cNvPr id="3" name="Date Placeholder 2"/>
          <p:cNvSpPr>
            <a:spLocks noGrp="1"/>
          </p:cNvSpPr>
          <p:nvPr>
            <p:ph type="dt" idx="1"/>
          </p:nvPr>
        </p:nvSpPr>
        <p:spPr>
          <a:xfrm>
            <a:off x="3884615" y="1"/>
            <a:ext cx="2971800" cy="464820"/>
          </a:xfrm>
          <a:prstGeom prst="rect">
            <a:avLst/>
          </a:prstGeom>
        </p:spPr>
        <p:txBody>
          <a:bodyPr vert="horz" lIns="92820" tIns="46410" rIns="92820" bIns="46410" rtlCol="0"/>
          <a:lstStyle>
            <a:lvl1pPr algn="r">
              <a:defRPr sz="1200"/>
            </a:lvl1pPr>
          </a:lstStyle>
          <a:p>
            <a:fld id="{0346EF0D-EA8C-44EC-BA25-758075EF7C4D}" type="datetimeFigureOut">
              <a:rPr lang="en-US" smtClean="0"/>
              <a:t>9/30/2019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20" tIns="46410" rIns="92820" bIns="4641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20" tIns="46410" rIns="92820" bIns="464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820" tIns="46410" rIns="92820" bIns="46410"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2820" tIns="46410" rIns="92820" bIns="46410" rtlCol="0" anchor="b"/>
          <a:lstStyle>
            <a:lvl1pPr algn="r">
              <a:defRPr sz="1200"/>
            </a:lvl1pPr>
          </a:lstStyle>
          <a:p>
            <a:fld id="{084B1CFF-A8D6-4727-B797-D6F2760664FD}" type="slidenum">
              <a:rPr lang="en-US" smtClean="0"/>
              <a:t>‹#›</a:t>
            </a:fld>
            <a:endParaRPr lang="en-US"/>
          </a:p>
        </p:txBody>
      </p:sp>
    </p:spTree>
    <p:extLst>
      <p:ext uri="{BB962C8B-B14F-4D97-AF65-F5344CB8AC3E}">
        <p14:creationId xmlns:p14="http://schemas.microsoft.com/office/powerpoint/2010/main" val="238890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Times New Roman" panose="02020603050405020304" pitchFamily="18" charset="0"/>
                <a:cs typeface="Times New Roman" panose="02020603050405020304" pitchFamily="18" charset="0"/>
              </a:rPr>
              <a:t>But there is a question here.  Does everyone know who Mr. Williams was?  How would he be valued in our organization?  Don’t answer that.</a:t>
            </a:r>
          </a:p>
          <a:p>
            <a:r>
              <a:rPr lang="en-US" sz="1600" dirty="0">
                <a:latin typeface="Times New Roman" panose="02020603050405020304" pitchFamily="18" charset="0"/>
                <a:cs typeface="Times New Roman" panose="02020603050405020304" pitchFamily="18" charset="0"/>
              </a:rPr>
              <a:t>In the next few minutes I will share with you some information about DEOMI D&amp;I lessons (past/present/future).</a:t>
            </a:r>
          </a:p>
          <a:p>
            <a:r>
              <a:rPr lang="en-US" sz="1600" dirty="0">
                <a:latin typeface="Times New Roman" panose="02020603050405020304" pitchFamily="18" charset="0"/>
                <a:cs typeface="Times New Roman" panose="02020603050405020304" pitchFamily="18" charset="0"/>
              </a:rPr>
              <a:t>Now, let me be clear, I am not teaching a course.  Rather I will outline the courses, point out primary focus, list skills sets for DoD D&amp;I experts, and the future</a:t>
            </a:r>
            <a:r>
              <a:rPr lang="en-US" sz="1600" dirty="0" smtClean="0">
                <a:latin typeface="Times New Roman" panose="02020603050405020304" pitchFamily="18" charset="0"/>
                <a:cs typeface="Times New Roman" panose="02020603050405020304" pitchFamily="18" charset="0"/>
              </a:rPr>
              <a:t>. </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follow few slides will provide examples of elements of our courses.</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84B1CFF-A8D6-4727-B797-D6F2760664FD}" type="slidenum">
              <a:rPr lang="en-US" smtClean="0"/>
              <a:t>1</a:t>
            </a:fld>
            <a:endParaRPr lang="en-US"/>
          </a:p>
        </p:txBody>
      </p:sp>
    </p:spTree>
    <p:extLst>
      <p:ext uri="{BB962C8B-B14F-4D97-AF65-F5344CB8AC3E}">
        <p14:creationId xmlns:p14="http://schemas.microsoft.com/office/powerpoint/2010/main" val="344432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concepts covered in these courses.   There are certainly more concepts.</a:t>
            </a:r>
          </a:p>
        </p:txBody>
      </p:sp>
      <p:sp>
        <p:nvSpPr>
          <p:cNvPr id="4" name="Slide Number Placeholder 3"/>
          <p:cNvSpPr>
            <a:spLocks noGrp="1"/>
          </p:cNvSpPr>
          <p:nvPr>
            <p:ph type="sldNum" sz="quarter" idx="10"/>
          </p:nvPr>
        </p:nvSpPr>
        <p:spPr/>
        <p:txBody>
          <a:bodyPr/>
          <a:lstStyle/>
          <a:p>
            <a:fld id="{084B1CFF-A8D6-4727-B797-D6F2760664FD}" type="slidenum">
              <a:rPr lang="en-US" smtClean="0"/>
              <a:t>10</a:t>
            </a:fld>
            <a:endParaRPr lang="en-US"/>
          </a:p>
        </p:txBody>
      </p:sp>
    </p:spTree>
    <p:extLst>
      <p:ext uri="{BB962C8B-B14F-4D97-AF65-F5344CB8AC3E}">
        <p14:creationId xmlns:p14="http://schemas.microsoft.com/office/powerpoint/2010/main" val="378007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that support movement.</a:t>
            </a:r>
          </a:p>
        </p:txBody>
      </p:sp>
      <p:sp>
        <p:nvSpPr>
          <p:cNvPr id="4" name="Slide Number Placeholder 3"/>
          <p:cNvSpPr>
            <a:spLocks noGrp="1"/>
          </p:cNvSpPr>
          <p:nvPr>
            <p:ph type="sldNum" sz="quarter" idx="10"/>
          </p:nvPr>
        </p:nvSpPr>
        <p:spPr/>
        <p:txBody>
          <a:bodyPr/>
          <a:lstStyle/>
          <a:p>
            <a:fld id="{084B1CFF-A8D6-4727-B797-D6F2760664FD}" type="slidenum">
              <a:rPr lang="en-US" smtClean="0"/>
              <a:t>11</a:t>
            </a:fld>
            <a:endParaRPr lang="en-US"/>
          </a:p>
        </p:txBody>
      </p:sp>
    </p:spTree>
    <p:extLst>
      <p:ext uri="{BB962C8B-B14F-4D97-AF65-F5344CB8AC3E}">
        <p14:creationId xmlns:p14="http://schemas.microsoft.com/office/powerpoint/2010/main" val="271513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numerous definitions from numerous sources.</a:t>
            </a:r>
          </a:p>
        </p:txBody>
      </p:sp>
      <p:sp>
        <p:nvSpPr>
          <p:cNvPr id="4" name="Slide Number Placeholder 3"/>
          <p:cNvSpPr>
            <a:spLocks noGrp="1"/>
          </p:cNvSpPr>
          <p:nvPr>
            <p:ph type="sldNum" sz="quarter" idx="10"/>
          </p:nvPr>
        </p:nvSpPr>
        <p:spPr/>
        <p:txBody>
          <a:bodyPr/>
          <a:lstStyle/>
          <a:p>
            <a:fld id="{084B1CFF-A8D6-4727-B797-D6F2760664FD}" type="slidenum">
              <a:rPr lang="en-US" smtClean="0"/>
              <a:t>12</a:t>
            </a:fld>
            <a:endParaRPr lang="en-US"/>
          </a:p>
        </p:txBody>
      </p:sp>
    </p:spTree>
    <p:extLst>
      <p:ext uri="{BB962C8B-B14F-4D97-AF65-F5344CB8AC3E}">
        <p14:creationId xmlns:p14="http://schemas.microsoft.com/office/powerpoint/2010/main" val="59009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going to show all of these definitions but each Services has one.  That information is shared and discussed in the classes.</a:t>
            </a:r>
          </a:p>
        </p:txBody>
      </p:sp>
      <p:sp>
        <p:nvSpPr>
          <p:cNvPr id="4" name="Slide Number Placeholder 3"/>
          <p:cNvSpPr>
            <a:spLocks noGrp="1"/>
          </p:cNvSpPr>
          <p:nvPr>
            <p:ph type="sldNum" sz="quarter" idx="10"/>
          </p:nvPr>
        </p:nvSpPr>
        <p:spPr/>
        <p:txBody>
          <a:bodyPr/>
          <a:lstStyle/>
          <a:p>
            <a:fld id="{084B1CFF-A8D6-4727-B797-D6F2760664FD}" type="slidenum">
              <a:rPr lang="en-US" smtClean="0"/>
              <a:t>13</a:t>
            </a:fld>
            <a:endParaRPr lang="en-US"/>
          </a:p>
        </p:txBody>
      </p:sp>
    </p:spTree>
    <p:extLst>
      <p:ext uri="{BB962C8B-B14F-4D97-AF65-F5344CB8AC3E}">
        <p14:creationId xmlns:p14="http://schemas.microsoft.com/office/powerpoint/2010/main" val="1352794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lead to the Loden Diversity Wheel.  Over time this wheel has been the starting point for answering the question, “What does diversity look like?”</a:t>
            </a:r>
          </a:p>
        </p:txBody>
      </p:sp>
      <p:sp>
        <p:nvSpPr>
          <p:cNvPr id="4" name="Slide Number Placeholder 3"/>
          <p:cNvSpPr>
            <a:spLocks noGrp="1"/>
          </p:cNvSpPr>
          <p:nvPr>
            <p:ph type="sldNum" sz="quarter" idx="10"/>
          </p:nvPr>
        </p:nvSpPr>
        <p:spPr/>
        <p:txBody>
          <a:bodyPr/>
          <a:lstStyle/>
          <a:p>
            <a:fld id="{084B1CFF-A8D6-4727-B797-D6F2760664FD}" type="slidenum">
              <a:rPr lang="en-US" smtClean="0"/>
              <a:t>14</a:t>
            </a:fld>
            <a:endParaRPr lang="en-US"/>
          </a:p>
        </p:txBody>
      </p:sp>
    </p:spTree>
    <p:extLst>
      <p:ext uri="{BB962C8B-B14F-4D97-AF65-F5344CB8AC3E}">
        <p14:creationId xmlns:p14="http://schemas.microsoft.com/office/powerpoint/2010/main" val="3745905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ow the Northcentral University has expressed it recently.  There are others were these circles move form the individual to the organization.  Same effect.</a:t>
            </a:r>
          </a:p>
        </p:txBody>
      </p:sp>
      <p:sp>
        <p:nvSpPr>
          <p:cNvPr id="4" name="Slide Number Placeholder 3"/>
          <p:cNvSpPr>
            <a:spLocks noGrp="1"/>
          </p:cNvSpPr>
          <p:nvPr>
            <p:ph type="sldNum" sz="quarter" idx="10"/>
          </p:nvPr>
        </p:nvSpPr>
        <p:spPr/>
        <p:txBody>
          <a:bodyPr/>
          <a:lstStyle/>
          <a:p>
            <a:fld id="{084B1CFF-A8D6-4727-B797-D6F2760664FD}" type="slidenum">
              <a:rPr lang="en-US" smtClean="0"/>
              <a:t>15</a:t>
            </a:fld>
            <a:endParaRPr lang="en-US"/>
          </a:p>
        </p:txBody>
      </p:sp>
    </p:spTree>
    <p:extLst>
      <p:ext uri="{BB962C8B-B14F-4D97-AF65-F5344CB8AC3E}">
        <p14:creationId xmlns:p14="http://schemas.microsoft.com/office/powerpoint/2010/main" val="123333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lead to the Loden Diversity Wheel.  Over time this wheel has been the starting point for answering the question, “What does diversity look like?”</a:t>
            </a:r>
          </a:p>
        </p:txBody>
      </p:sp>
      <p:sp>
        <p:nvSpPr>
          <p:cNvPr id="4" name="Slide Number Placeholder 3"/>
          <p:cNvSpPr>
            <a:spLocks noGrp="1"/>
          </p:cNvSpPr>
          <p:nvPr>
            <p:ph type="sldNum" sz="quarter" idx="10"/>
          </p:nvPr>
        </p:nvSpPr>
        <p:spPr/>
        <p:txBody>
          <a:bodyPr/>
          <a:lstStyle/>
          <a:p>
            <a:fld id="{084B1CFF-A8D6-4727-B797-D6F2760664FD}" type="slidenum">
              <a:rPr lang="en-US" smtClean="0"/>
              <a:t>16</a:t>
            </a:fld>
            <a:endParaRPr lang="en-US"/>
          </a:p>
        </p:txBody>
      </p:sp>
    </p:spTree>
    <p:extLst>
      <p:ext uri="{BB962C8B-B14F-4D97-AF65-F5344CB8AC3E}">
        <p14:creationId xmlns:p14="http://schemas.microsoft.com/office/powerpoint/2010/main" val="173894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call it “What we have in our bag,” “what grandma told us, taps we replay for specific situations, or SCRIPS.</a:t>
            </a:r>
          </a:p>
          <a:p>
            <a:endParaRPr lang="en-US" dirty="0"/>
          </a:p>
          <a:p>
            <a:r>
              <a:rPr lang="en-US" sz="2400" dirty="0"/>
              <a:t>As I said before, we use over 160 hours in 3 of our major courses to discuss D&amp;I concepts with the greater focus on the “DEOAC/EOARCC/LTAS.</a:t>
            </a:r>
          </a:p>
          <a:p>
            <a:endParaRPr lang="en-US" sz="2400" dirty="0"/>
          </a:p>
          <a:p>
            <a:r>
              <a:rPr lang="en-US" sz="2400" dirty="0"/>
              <a:t>Here are some common discuss points:</a:t>
            </a:r>
          </a:p>
        </p:txBody>
      </p:sp>
      <p:sp>
        <p:nvSpPr>
          <p:cNvPr id="4" name="Slide Number Placeholder 3"/>
          <p:cNvSpPr>
            <a:spLocks noGrp="1"/>
          </p:cNvSpPr>
          <p:nvPr>
            <p:ph type="sldNum" sz="quarter" idx="10"/>
          </p:nvPr>
        </p:nvSpPr>
        <p:spPr/>
        <p:txBody>
          <a:bodyPr/>
          <a:lstStyle/>
          <a:p>
            <a:fld id="{084B1CFF-A8D6-4727-B797-D6F2760664FD}" type="slidenum">
              <a:rPr lang="en-US" smtClean="0"/>
              <a:t>17</a:t>
            </a:fld>
            <a:endParaRPr lang="en-US"/>
          </a:p>
        </p:txBody>
      </p:sp>
    </p:spTree>
    <p:extLst>
      <p:ext uri="{BB962C8B-B14F-4D97-AF65-F5344CB8AC3E}">
        <p14:creationId xmlns:p14="http://schemas.microsoft.com/office/powerpoint/2010/main" val="3795413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factors to concern as we seek to be better diversity managers.  I like to start with the world or environmental realities or VUCA.  In addition we not only want to think of diversity and increasing or count heads but also how to make heads count in our mission.</a:t>
            </a:r>
          </a:p>
          <a:p>
            <a:r>
              <a:rPr lang="en-US" dirty="0"/>
              <a:t>We move from the individual to the team and organization.  I call it </a:t>
            </a:r>
            <a:r>
              <a:rPr lang="en-US" u="sng" dirty="0"/>
              <a:t>VUCA</a:t>
            </a:r>
            <a:r>
              <a:rPr lang="en-US" dirty="0"/>
              <a:t>, Tom Friedman calls it </a:t>
            </a:r>
            <a:r>
              <a:rPr lang="en-US" u="sng" dirty="0"/>
              <a:t>environmental forces</a:t>
            </a:r>
            <a:r>
              <a:rPr lang="en-US" dirty="0"/>
              <a:t>, and others call it </a:t>
            </a:r>
            <a:r>
              <a:rPr lang="en-US" u="sng" dirty="0"/>
              <a:t>continuous white water</a:t>
            </a:r>
            <a:r>
              <a:rPr lang="en-US" dirty="0"/>
              <a:t>.  The content turbulence of the times.  The world we live in </a:t>
            </a:r>
            <a:r>
              <a:rPr lang="en-US" dirty="0" smtClean="0"/>
              <a:t>and in which we </a:t>
            </a:r>
            <a:r>
              <a:rPr lang="en-US" dirty="0"/>
              <a:t>must accomplish our mission.</a:t>
            </a:r>
          </a:p>
        </p:txBody>
      </p:sp>
      <p:sp>
        <p:nvSpPr>
          <p:cNvPr id="4" name="Slide Number Placeholder 3"/>
          <p:cNvSpPr>
            <a:spLocks noGrp="1"/>
          </p:cNvSpPr>
          <p:nvPr>
            <p:ph type="sldNum" sz="quarter" idx="10"/>
          </p:nvPr>
        </p:nvSpPr>
        <p:spPr/>
        <p:txBody>
          <a:bodyPr/>
          <a:lstStyle/>
          <a:p>
            <a:fld id="{084B1CFF-A8D6-4727-B797-D6F2760664FD}" type="slidenum">
              <a:rPr lang="en-US" smtClean="0"/>
              <a:t>18</a:t>
            </a:fld>
            <a:endParaRPr lang="en-US"/>
          </a:p>
        </p:txBody>
      </p:sp>
    </p:spTree>
    <p:extLst>
      <p:ext uri="{BB962C8B-B14F-4D97-AF65-F5344CB8AC3E}">
        <p14:creationId xmlns:p14="http://schemas.microsoft.com/office/powerpoint/2010/main" val="177572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p:cNvSpPr>
          <p:nvPr>
            <p:ph type="sldImg"/>
          </p:nvPr>
        </p:nvSpPr>
        <p:spPr bwMode="auto">
          <a:xfrm>
            <a:off x="1119188" y="698500"/>
            <a:ext cx="4645025" cy="3484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3" name="Rectangle 3"/>
          <p:cNvSpPr>
            <a:spLocks noGrp="1" noChangeArrowheads="1"/>
          </p:cNvSpPr>
          <p:nvPr>
            <p:ph type="body" idx="1"/>
          </p:nvPr>
        </p:nvSpPr>
        <p:spPr bwMode="auto">
          <a:xfrm>
            <a:off x="918038" y="4422467"/>
            <a:ext cx="5046865" cy="418878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a:spcBef>
                <a:spcPct val="0"/>
              </a:spcBef>
            </a:pPr>
            <a:endParaRPr lang="en-US" altLang="en-US" sz="2400"/>
          </a:p>
        </p:txBody>
      </p:sp>
    </p:spTree>
    <p:extLst>
      <p:ext uri="{BB962C8B-B14F-4D97-AF65-F5344CB8AC3E}">
        <p14:creationId xmlns:p14="http://schemas.microsoft.com/office/powerpoint/2010/main" val="34467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is Robin Williams I am not.</a:t>
            </a:r>
          </a:p>
          <a:p>
            <a:r>
              <a:rPr lang="en-US" dirty="0" smtClean="0"/>
              <a:t>You should not expect a lot of jokes from me.</a:t>
            </a:r>
          </a:p>
          <a:p>
            <a:r>
              <a:rPr lang="en-US" dirty="0" smtClean="0"/>
              <a:t>I am more like Jack Webb, </a:t>
            </a:r>
            <a:r>
              <a:rPr lang="en-US" dirty="0" err="1" smtClean="0"/>
              <a:t>notihng</a:t>
            </a:r>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a:t>
            </a:fld>
            <a:endParaRPr lang="en-US"/>
          </a:p>
        </p:txBody>
      </p:sp>
    </p:spTree>
    <p:extLst>
      <p:ext uri="{BB962C8B-B14F-4D97-AF65-F5344CB8AC3E}">
        <p14:creationId xmlns:p14="http://schemas.microsoft.com/office/powerpoint/2010/main" val="314900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Miller and Katz illustrate how businesses have addressed change and the motivation for the change.  Consider where your organization is relative to these points on this continuum?	</a:t>
            </a:r>
          </a:p>
          <a:p>
            <a:endParaRPr lang="en-US" dirty="0"/>
          </a:p>
          <a:p>
            <a:endParaRPr lang="en-US" dirty="0"/>
          </a:p>
          <a:p>
            <a:r>
              <a:rPr lang="en-US" dirty="0"/>
              <a:t>Exclusive</a:t>
            </a:r>
          </a:p>
          <a:p>
            <a:r>
              <a:rPr lang="en-US" dirty="0"/>
              <a:t>Passive</a:t>
            </a:r>
          </a:p>
          <a:p>
            <a:r>
              <a:rPr lang="en-US" dirty="0"/>
              <a:t>Symbolic</a:t>
            </a:r>
          </a:p>
          <a:p>
            <a:r>
              <a:rPr lang="en-US" dirty="0"/>
              <a:t>Critical Mass</a:t>
            </a:r>
          </a:p>
          <a:p>
            <a:r>
              <a:rPr lang="en-US" dirty="0"/>
              <a:t>Welcoming</a:t>
            </a:r>
          </a:p>
          <a:p>
            <a:r>
              <a:rPr lang="en-US" dirty="0"/>
              <a:t>Inclusive</a:t>
            </a:r>
          </a:p>
        </p:txBody>
      </p:sp>
      <p:sp>
        <p:nvSpPr>
          <p:cNvPr id="4" name="Slide Number Placeholder 3"/>
          <p:cNvSpPr>
            <a:spLocks noGrp="1"/>
          </p:cNvSpPr>
          <p:nvPr>
            <p:ph type="sldNum" sz="quarter" idx="10"/>
          </p:nvPr>
        </p:nvSpPr>
        <p:spPr/>
        <p:txBody>
          <a:bodyPr/>
          <a:lstStyle/>
          <a:p>
            <a:fld id="{084B1CFF-A8D6-4727-B797-D6F2760664FD}" type="slidenum">
              <a:rPr lang="en-US" smtClean="0"/>
              <a:t>20</a:t>
            </a:fld>
            <a:endParaRPr lang="en-US"/>
          </a:p>
        </p:txBody>
      </p:sp>
    </p:spTree>
    <p:extLst>
      <p:ext uri="{BB962C8B-B14F-4D97-AF65-F5344CB8AC3E}">
        <p14:creationId xmlns:p14="http://schemas.microsoft.com/office/powerpoint/2010/main" val="126288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21</a:t>
            </a:fld>
            <a:endParaRPr lang="en-US"/>
          </a:p>
        </p:txBody>
      </p:sp>
    </p:spTree>
    <p:extLst>
      <p:ext uri="{BB962C8B-B14F-4D97-AF65-F5344CB8AC3E}">
        <p14:creationId xmlns:p14="http://schemas.microsoft.com/office/powerpoint/2010/main" val="235505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22</a:t>
            </a:fld>
            <a:endParaRPr lang="en-US"/>
          </a:p>
        </p:txBody>
      </p:sp>
    </p:spTree>
    <p:extLst>
      <p:ext uri="{BB962C8B-B14F-4D97-AF65-F5344CB8AC3E}">
        <p14:creationId xmlns:p14="http://schemas.microsoft.com/office/powerpoint/2010/main" val="150837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 Gary Richardson and Capt. Forbes, and Mr. Steinke use the Apple phone as a metaphor for how to take advantage of the diversity around us.  How to use Apps?</a:t>
            </a:r>
          </a:p>
          <a:p>
            <a:endParaRPr lang="en-US" dirty="0"/>
          </a:p>
          <a:p>
            <a:r>
              <a:rPr lang="en-US" dirty="0"/>
              <a:t>This starts our discussion of possible management approaches.</a:t>
            </a:r>
          </a:p>
        </p:txBody>
      </p:sp>
      <p:sp>
        <p:nvSpPr>
          <p:cNvPr id="4" name="Slide Number Placeholder 3"/>
          <p:cNvSpPr>
            <a:spLocks noGrp="1"/>
          </p:cNvSpPr>
          <p:nvPr>
            <p:ph type="sldNum" sz="quarter" idx="10"/>
          </p:nvPr>
        </p:nvSpPr>
        <p:spPr/>
        <p:txBody>
          <a:bodyPr/>
          <a:lstStyle/>
          <a:p>
            <a:fld id="{084B1CFF-A8D6-4727-B797-D6F2760664FD}" type="slidenum">
              <a:rPr lang="en-US" smtClean="0"/>
              <a:t>23</a:t>
            </a:fld>
            <a:endParaRPr lang="en-US"/>
          </a:p>
        </p:txBody>
      </p:sp>
    </p:spTree>
    <p:extLst>
      <p:ext uri="{BB962C8B-B14F-4D97-AF65-F5344CB8AC3E}">
        <p14:creationId xmlns:p14="http://schemas.microsoft.com/office/powerpoint/2010/main" val="231345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24</a:t>
            </a:fld>
            <a:endParaRPr lang="en-US"/>
          </a:p>
        </p:txBody>
      </p:sp>
    </p:spTree>
    <p:extLst>
      <p:ext uri="{BB962C8B-B14F-4D97-AF65-F5344CB8AC3E}">
        <p14:creationId xmlns:p14="http://schemas.microsoft.com/office/powerpoint/2010/main" val="807969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25</a:t>
            </a:fld>
            <a:endParaRPr lang="en-US"/>
          </a:p>
        </p:txBody>
      </p:sp>
    </p:spTree>
    <p:extLst>
      <p:ext uri="{BB962C8B-B14F-4D97-AF65-F5344CB8AC3E}">
        <p14:creationId xmlns:p14="http://schemas.microsoft.com/office/powerpoint/2010/main" val="115163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overlay the Sociotechnical System Model over the Path and start discussions critical to move along the Path and make change.</a:t>
            </a:r>
          </a:p>
        </p:txBody>
      </p:sp>
      <p:sp>
        <p:nvSpPr>
          <p:cNvPr id="4" name="Slide Number Placeholder 3"/>
          <p:cNvSpPr>
            <a:spLocks noGrp="1"/>
          </p:cNvSpPr>
          <p:nvPr>
            <p:ph type="sldNum" sz="quarter" idx="10"/>
          </p:nvPr>
        </p:nvSpPr>
        <p:spPr/>
        <p:txBody>
          <a:bodyPr/>
          <a:lstStyle/>
          <a:p>
            <a:fld id="{084B1CFF-A8D6-4727-B797-D6F2760664FD}" type="slidenum">
              <a:rPr lang="en-US" smtClean="0"/>
              <a:t>26</a:t>
            </a:fld>
            <a:endParaRPr lang="en-US"/>
          </a:p>
        </p:txBody>
      </p:sp>
    </p:spTree>
    <p:extLst>
      <p:ext uri="{BB962C8B-B14F-4D97-AF65-F5344CB8AC3E}">
        <p14:creationId xmlns:p14="http://schemas.microsoft.com/office/powerpoint/2010/main" val="2889993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overlay the Sociotechnical System Model over the Path and start discussions critical to move along the Path and make change.</a:t>
            </a:r>
          </a:p>
        </p:txBody>
      </p:sp>
      <p:sp>
        <p:nvSpPr>
          <p:cNvPr id="4" name="Slide Number Placeholder 3"/>
          <p:cNvSpPr>
            <a:spLocks noGrp="1"/>
          </p:cNvSpPr>
          <p:nvPr>
            <p:ph type="sldNum" sz="quarter" idx="10"/>
          </p:nvPr>
        </p:nvSpPr>
        <p:spPr/>
        <p:txBody>
          <a:bodyPr/>
          <a:lstStyle/>
          <a:p>
            <a:fld id="{084B1CFF-A8D6-4727-B797-D6F2760664FD}" type="slidenum">
              <a:rPr lang="en-US" smtClean="0"/>
              <a:t>27</a:t>
            </a:fld>
            <a:endParaRPr lang="en-US"/>
          </a:p>
        </p:txBody>
      </p:sp>
    </p:spTree>
    <p:extLst>
      <p:ext uri="{BB962C8B-B14F-4D97-AF65-F5344CB8AC3E}">
        <p14:creationId xmlns:p14="http://schemas.microsoft.com/office/powerpoint/2010/main" val="3570364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28</a:t>
            </a:fld>
            <a:endParaRPr lang="en-US"/>
          </a:p>
        </p:txBody>
      </p:sp>
    </p:spTree>
    <p:extLst>
      <p:ext uri="{BB962C8B-B14F-4D97-AF65-F5344CB8AC3E}">
        <p14:creationId xmlns:p14="http://schemas.microsoft.com/office/powerpoint/2010/main" val="3561008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29</a:t>
            </a:fld>
            <a:endParaRPr lang="en-US"/>
          </a:p>
        </p:txBody>
      </p:sp>
    </p:spTree>
    <p:extLst>
      <p:ext uri="{BB962C8B-B14F-4D97-AF65-F5344CB8AC3E}">
        <p14:creationId xmlns:p14="http://schemas.microsoft.com/office/powerpoint/2010/main" val="414562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numerous definitions from numerous sources.</a:t>
            </a:r>
          </a:p>
        </p:txBody>
      </p:sp>
      <p:sp>
        <p:nvSpPr>
          <p:cNvPr id="4" name="Slide Number Placeholder 3"/>
          <p:cNvSpPr>
            <a:spLocks noGrp="1"/>
          </p:cNvSpPr>
          <p:nvPr>
            <p:ph type="sldNum" sz="quarter" idx="10"/>
          </p:nvPr>
        </p:nvSpPr>
        <p:spPr/>
        <p:txBody>
          <a:bodyPr/>
          <a:lstStyle/>
          <a:p>
            <a:fld id="{084B1CFF-A8D6-4727-B797-D6F2760664FD}" type="slidenum">
              <a:rPr lang="en-US" smtClean="0"/>
              <a:t>3</a:t>
            </a:fld>
            <a:endParaRPr lang="en-US"/>
          </a:p>
        </p:txBody>
      </p:sp>
    </p:spTree>
    <p:extLst>
      <p:ext uri="{BB962C8B-B14F-4D97-AF65-F5344CB8AC3E}">
        <p14:creationId xmlns:p14="http://schemas.microsoft.com/office/powerpoint/2010/main" val="2207680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30</a:t>
            </a:fld>
            <a:endParaRPr lang="en-US"/>
          </a:p>
        </p:txBody>
      </p:sp>
    </p:spTree>
    <p:extLst>
      <p:ext uri="{BB962C8B-B14F-4D97-AF65-F5344CB8AC3E}">
        <p14:creationId xmlns:p14="http://schemas.microsoft.com/office/powerpoint/2010/main" val="3518147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present to you a philosophy of life e and change.  We must understand D&amp;I , the environment, ROI, and what is the intent?</a:t>
            </a:r>
          </a:p>
        </p:txBody>
      </p:sp>
      <p:sp>
        <p:nvSpPr>
          <p:cNvPr id="4" name="Slide Number Placeholder 3"/>
          <p:cNvSpPr>
            <a:spLocks noGrp="1"/>
          </p:cNvSpPr>
          <p:nvPr>
            <p:ph type="sldNum" sz="quarter" idx="10"/>
          </p:nvPr>
        </p:nvSpPr>
        <p:spPr/>
        <p:txBody>
          <a:bodyPr/>
          <a:lstStyle/>
          <a:p>
            <a:fld id="{084B1CFF-A8D6-4727-B797-D6F2760664FD}" type="slidenum">
              <a:rPr lang="en-US" smtClean="0"/>
              <a:t>31</a:t>
            </a:fld>
            <a:endParaRPr lang="en-US"/>
          </a:p>
        </p:txBody>
      </p:sp>
    </p:spTree>
    <p:extLst>
      <p:ext uri="{BB962C8B-B14F-4D97-AF65-F5344CB8AC3E}">
        <p14:creationId xmlns:p14="http://schemas.microsoft.com/office/powerpoint/2010/main" val="32849335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numerous definitions from numerous sources.</a:t>
            </a:r>
          </a:p>
        </p:txBody>
      </p:sp>
      <p:sp>
        <p:nvSpPr>
          <p:cNvPr id="4" name="Slide Number Placeholder 3"/>
          <p:cNvSpPr>
            <a:spLocks noGrp="1"/>
          </p:cNvSpPr>
          <p:nvPr>
            <p:ph type="sldNum" sz="quarter" idx="10"/>
          </p:nvPr>
        </p:nvSpPr>
        <p:spPr/>
        <p:txBody>
          <a:bodyPr/>
          <a:lstStyle/>
          <a:p>
            <a:fld id="{084B1CFF-A8D6-4727-B797-D6F2760664FD}" type="slidenum">
              <a:rPr lang="en-US" smtClean="0"/>
              <a:t>32</a:t>
            </a:fld>
            <a:endParaRPr lang="en-US"/>
          </a:p>
        </p:txBody>
      </p:sp>
    </p:spTree>
    <p:extLst>
      <p:ext uri="{BB962C8B-B14F-4D97-AF65-F5344CB8AC3E}">
        <p14:creationId xmlns:p14="http://schemas.microsoft.com/office/powerpoint/2010/main" val="3481497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p:cNvSpPr>
          <p:nvPr>
            <p:ph type="sldImg"/>
          </p:nvPr>
        </p:nvSpPr>
        <p:spPr bwMode="auto">
          <a:xfrm>
            <a:off x="1119188" y="698500"/>
            <a:ext cx="4645025" cy="3484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1" name="Rectangle 3"/>
          <p:cNvSpPr>
            <a:spLocks noGrp="1" noChangeArrowheads="1"/>
          </p:cNvSpPr>
          <p:nvPr>
            <p:ph type="body" idx="1"/>
          </p:nvPr>
        </p:nvSpPr>
        <p:spPr bwMode="auto">
          <a:xfrm>
            <a:off x="914920" y="4420878"/>
            <a:ext cx="5048423" cy="41124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615" tIns="49401" rIns="95615" bIns="49401"/>
          <a:lstStyle/>
          <a:p>
            <a:pPr>
              <a:spcBef>
                <a:spcPct val="0"/>
              </a:spcBef>
            </a:pPr>
            <a:endParaRPr lang="en-US" altLang="en-US" sz="2400"/>
          </a:p>
        </p:txBody>
      </p:sp>
    </p:spTree>
    <p:extLst>
      <p:ext uri="{BB962C8B-B14F-4D97-AF65-F5344CB8AC3E}">
        <p14:creationId xmlns:p14="http://schemas.microsoft.com/office/powerpoint/2010/main" val="2668347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p:cNvSpPr>
          <p:nvPr>
            <p:ph type="sldImg"/>
          </p:nvPr>
        </p:nvSpPr>
        <p:spPr bwMode="auto">
          <a:xfrm>
            <a:off x="1119188" y="698500"/>
            <a:ext cx="4645025" cy="3484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9" name="Rectangle 3"/>
          <p:cNvSpPr>
            <a:spLocks noGrp="1" noChangeArrowheads="1"/>
          </p:cNvSpPr>
          <p:nvPr>
            <p:ph type="body" idx="1"/>
          </p:nvPr>
        </p:nvSpPr>
        <p:spPr bwMode="auto">
          <a:xfrm>
            <a:off x="918038" y="4422467"/>
            <a:ext cx="5046865" cy="418878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lstStyle/>
          <a:p>
            <a:pPr>
              <a:spcBef>
                <a:spcPct val="0"/>
              </a:spcBef>
            </a:pPr>
            <a:endParaRPr lang="en-US" altLang="en-US" sz="2400"/>
          </a:p>
        </p:txBody>
      </p:sp>
    </p:spTree>
    <p:extLst>
      <p:ext uri="{BB962C8B-B14F-4D97-AF65-F5344CB8AC3E}">
        <p14:creationId xmlns:p14="http://schemas.microsoft.com/office/powerpoint/2010/main" val="1957302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numerous definitions from numerous sources.</a:t>
            </a:r>
          </a:p>
        </p:txBody>
      </p:sp>
      <p:sp>
        <p:nvSpPr>
          <p:cNvPr id="4" name="Slide Number Placeholder 3"/>
          <p:cNvSpPr>
            <a:spLocks noGrp="1"/>
          </p:cNvSpPr>
          <p:nvPr>
            <p:ph type="sldNum" sz="quarter" idx="10"/>
          </p:nvPr>
        </p:nvSpPr>
        <p:spPr/>
        <p:txBody>
          <a:bodyPr/>
          <a:lstStyle/>
          <a:p>
            <a:fld id="{084B1CFF-A8D6-4727-B797-D6F2760664FD}" type="slidenum">
              <a:rPr lang="en-US" smtClean="0"/>
              <a:t>4</a:t>
            </a:fld>
            <a:endParaRPr lang="en-US"/>
          </a:p>
        </p:txBody>
      </p:sp>
    </p:spTree>
    <p:extLst>
      <p:ext uri="{BB962C8B-B14F-4D97-AF65-F5344CB8AC3E}">
        <p14:creationId xmlns:p14="http://schemas.microsoft.com/office/powerpoint/2010/main" val="347792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One thing </a:t>
            </a:r>
            <a:r>
              <a:rPr lang="en-US" sz="2000" dirty="0" err="1"/>
              <a:t>hou</a:t>
            </a:r>
            <a:r>
              <a:rPr lang="en-US" sz="2000" dirty="0"/>
              <a:t> </a:t>
            </a:r>
            <a:r>
              <a:rPr lang="en-US" sz="2000" dirty="0" err="1"/>
              <a:t>shuld</a:t>
            </a:r>
            <a:r>
              <a:rPr lang="en-US" sz="2000" dirty="0"/>
              <a:t> see in this “Objective,” is we have limited ourselves to the “Diversity” concept.</a:t>
            </a:r>
          </a:p>
        </p:txBody>
      </p:sp>
      <p:sp>
        <p:nvSpPr>
          <p:cNvPr id="4" name="Slide Number Placeholder 3"/>
          <p:cNvSpPr>
            <a:spLocks noGrp="1"/>
          </p:cNvSpPr>
          <p:nvPr>
            <p:ph type="sldNum" sz="quarter" idx="10"/>
          </p:nvPr>
        </p:nvSpPr>
        <p:spPr/>
        <p:txBody>
          <a:bodyPr/>
          <a:lstStyle/>
          <a:p>
            <a:fld id="{084B1CFF-A8D6-4727-B797-D6F2760664FD}" type="slidenum">
              <a:rPr lang="en-US" smtClean="0"/>
              <a:t>5</a:t>
            </a:fld>
            <a:endParaRPr lang="en-US"/>
          </a:p>
        </p:txBody>
      </p:sp>
    </p:spTree>
    <p:extLst>
      <p:ext uri="{BB962C8B-B14F-4D97-AF65-F5344CB8AC3E}">
        <p14:creationId xmlns:p14="http://schemas.microsoft.com/office/powerpoint/2010/main" val="86221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Again the focus is on “Diversity.”  some call this the AA approach or counting heads.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ADDIE</a:t>
            </a:r>
          </a:p>
          <a:p>
            <a:r>
              <a:rPr lang="en-US" sz="2400" dirty="0">
                <a:latin typeface="Times New Roman" panose="02020603050405020304" pitchFamily="18" charset="0"/>
                <a:cs typeface="Times New Roman" panose="02020603050405020304" pitchFamily="18" charset="0"/>
              </a:rPr>
              <a:t>Course periodic Reviews</a:t>
            </a:r>
          </a:p>
        </p:txBody>
      </p:sp>
      <p:sp>
        <p:nvSpPr>
          <p:cNvPr id="4" name="Slide Number Placeholder 3"/>
          <p:cNvSpPr>
            <a:spLocks noGrp="1"/>
          </p:cNvSpPr>
          <p:nvPr>
            <p:ph type="sldNum" sz="quarter" idx="10"/>
          </p:nvPr>
        </p:nvSpPr>
        <p:spPr/>
        <p:txBody>
          <a:bodyPr/>
          <a:lstStyle/>
          <a:p>
            <a:fld id="{084B1CFF-A8D6-4727-B797-D6F2760664FD}" type="slidenum">
              <a:rPr lang="en-US" smtClean="0"/>
              <a:t>6</a:t>
            </a:fld>
            <a:endParaRPr lang="en-US"/>
          </a:p>
        </p:txBody>
      </p:sp>
    </p:spTree>
    <p:extLst>
      <p:ext uri="{BB962C8B-B14F-4D97-AF65-F5344CB8AC3E}">
        <p14:creationId xmlns:p14="http://schemas.microsoft.com/office/powerpoint/2010/main" val="299556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Times New Roman" panose="02020603050405020304" pitchFamily="18" charset="0"/>
                <a:cs typeface="Times New Roman" panose="02020603050405020304" pitchFamily="18" charset="0"/>
              </a:rPr>
              <a:t>And it starts with a commitment.  Our stance here is there are numerous sources that support a drive </a:t>
            </a: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diversity.  </a:t>
            </a:r>
          </a:p>
          <a:p>
            <a:r>
              <a:rPr lang="en-US" sz="2400" dirty="0">
                <a:latin typeface="Times New Roman" panose="02020603050405020304" pitchFamily="18" charset="0"/>
                <a:cs typeface="Times New Roman" panose="02020603050405020304" pitchFamily="18" charset="0"/>
              </a:rPr>
              <a:t>We start with the 14</a:t>
            </a:r>
            <a:r>
              <a:rPr lang="en-US" sz="2400" baseline="30000" dirty="0">
                <a:latin typeface="Times New Roman" panose="02020603050405020304" pitchFamily="18" charset="0"/>
                <a:cs typeface="Times New Roman" panose="02020603050405020304" pitchFamily="18" charset="0"/>
              </a:rPr>
              <a:t>th, </a:t>
            </a:r>
            <a:r>
              <a:rPr lang="en-US" sz="3600" baseline="30000" dirty="0">
                <a:latin typeface="Times New Roman" panose="02020603050405020304" pitchFamily="18" charset="0"/>
                <a:cs typeface="Times New Roman" panose="02020603050405020304" pitchFamily="18" charset="0"/>
              </a:rPr>
              <a:t>we could go back in history to support human rights.  But we start here.</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84B1CFF-A8D6-4727-B797-D6F2760664FD}" type="slidenum">
              <a:rPr lang="en-US" smtClean="0"/>
              <a:t>7</a:t>
            </a:fld>
            <a:endParaRPr lang="en-US"/>
          </a:p>
        </p:txBody>
      </p:sp>
    </p:spTree>
    <p:extLst>
      <p:ext uri="{BB962C8B-B14F-4D97-AF65-F5344CB8AC3E}">
        <p14:creationId xmlns:p14="http://schemas.microsoft.com/office/powerpoint/2010/main" val="140976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50000"/>
              </a:lnSpc>
            </a:pPr>
            <a:r>
              <a:rPr lang="en-US" dirty="0"/>
              <a:t>A national </a:t>
            </a:r>
            <a:r>
              <a:rPr lang="en-US" dirty="0" smtClean="0"/>
              <a:t>motivation</a:t>
            </a:r>
          </a:p>
          <a:p>
            <a:pPr>
              <a:lnSpc>
                <a:spcPct val="250000"/>
              </a:lnSpc>
            </a:pPr>
            <a:endParaRPr lang="en-US" dirty="0" smtClean="0"/>
          </a:p>
          <a:p>
            <a:pPr>
              <a:lnSpc>
                <a:spcPct val="250000"/>
              </a:lnSpc>
            </a:pPr>
            <a:r>
              <a:rPr lang="en-US" dirty="0" smtClean="0"/>
              <a:t>A common thread here is work.</a:t>
            </a:r>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8</a:t>
            </a:fld>
            <a:endParaRPr lang="en-US"/>
          </a:p>
        </p:txBody>
      </p:sp>
    </p:spTree>
    <p:extLst>
      <p:ext uri="{BB962C8B-B14F-4D97-AF65-F5344CB8AC3E}">
        <p14:creationId xmlns:p14="http://schemas.microsoft.com/office/powerpoint/2010/main" val="268540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4B1CFF-A8D6-4727-B797-D6F2760664FD}" type="slidenum">
              <a:rPr lang="en-US" smtClean="0"/>
              <a:t>9</a:t>
            </a:fld>
            <a:endParaRPr lang="en-US"/>
          </a:p>
        </p:txBody>
      </p:sp>
    </p:spTree>
    <p:extLst>
      <p:ext uri="{BB962C8B-B14F-4D97-AF65-F5344CB8AC3E}">
        <p14:creationId xmlns:p14="http://schemas.microsoft.com/office/powerpoint/2010/main" val="414842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644ABC-2A5C-4F90-9E53-4634C530A4F2}"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63991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AB6350-FB5D-4184-BF78-B79A745912BB}"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1382023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43B71-0A24-471B-A7D4-54225CDF3592}"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2307548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3947B-5441-499D-B019-9EF2471E27C5}" type="datetime1">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201175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17213401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7964702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270589836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6650932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37310538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27755731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A3947B-5441-499D-B019-9EF2471E27C5}" type="datetime1">
              <a:rPr lang="en-US" smtClean="0"/>
              <a:t>9/30/2019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392937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C4BFA8-B3E5-4F29-BE76-BD1DDEF33EF8}"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984681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20929234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116040949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36901873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107624227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4732120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316075500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316365974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81921245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424485253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05A7E21-DA72-4608-8596-F77AC2E5105E}" type="datetime1">
              <a:rPr lang="en-US" smtClean="0"/>
              <a:t>9/30/2019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21119576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76EA9B-B880-48C1-8A97-9194ABF7771C}"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153983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CE7D5A-7519-4348-B920-53D8080F4874}"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110177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677FFD-2F96-4256-8A2C-46C794AAEF05}" type="datetime1">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7091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246E5E-1F26-4889-8536-506D13E3990F}" type="datetime1">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174939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3947B-5441-499D-B019-9EF2471E27C5}" type="datetime1">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45608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E59D991-2EDD-40B8-822C-8FF424BF1573}"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211136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8B3E8B-147E-4144-8488-AF029C55BFDD}"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815810-9739-4AD4-8683-EE8DA03C1E4E}" type="slidenum">
              <a:rPr lang="en-US" smtClean="0"/>
              <a:t>‹#›</a:t>
            </a:fld>
            <a:endParaRPr lang="en-US"/>
          </a:p>
        </p:txBody>
      </p:sp>
    </p:spTree>
    <p:extLst>
      <p:ext uri="{BB962C8B-B14F-4D97-AF65-F5344CB8AC3E}">
        <p14:creationId xmlns:p14="http://schemas.microsoft.com/office/powerpoint/2010/main" val="13272389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371600" y="3048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13716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1143000" y="6245225"/>
            <a:ext cx="144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cs typeface="+mn-cs"/>
              </a:defRPr>
            </a:lvl1pPr>
          </a:lstStyle>
          <a:p>
            <a:pPr>
              <a:defRPr/>
            </a:pPr>
            <a:fld id="{AEBB9DD2-F6A2-4ECA-99DF-242ABB8A6E94}" type="datetime1">
              <a:rPr lang="en-US" smtClean="0"/>
              <a:t>9/30/2019</a:t>
            </a:fld>
            <a:endParaRPr lang="en-US" dirty="0"/>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cs typeface="+mn-cs"/>
              </a:defRPr>
            </a:lvl1pPr>
          </a:lstStyle>
          <a:p>
            <a:pPr>
              <a:defRPr/>
            </a:pPr>
            <a:endParaRPr lang="en-US" dirty="0"/>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57150">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cs typeface="+mn-cs"/>
              </a:defRPr>
            </a:lvl1pPr>
          </a:lstStyle>
          <a:p>
            <a:pPr>
              <a:defRPr/>
            </a:pPr>
            <a:r>
              <a:rPr lang="en-US" dirty="0"/>
              <a:t> </a:t>
            </a:r>
            <a:fld id="{251956F3-1E41-4537-8651-F73B7F46ADDF}" type="slidenum">
              <a:rPr lang="en-US"/>
              <a:pPr>
                <a:defRPr/>
              </a:pPr>
              <a:t>‹#›</a:t>
            </a:fld>
            <a:endParaRPr lang="en-US" dirty="0"/>
          </a:p>
        </p:txBody>
      </p:sp>
    </p:spTree>
    <p:extLst>
      <p:ext uri="{BB962C8B-B14F-4D97-AF65-F5344CB8AC3E}">
        <p14:creationId xmlns:p14="http://schemas.microsoft.com/office/powerpoint/2010/main" val="669308116"/>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Arial" charset="0"/>
        </a:defRPr>
      </a:lvl2pPr>
      <a:lvl3pPr algn="ctr" rtl="0" eaLnBrk="0" fontAlgn="base" hangingPunct="0">
        <a:spcBef>
          <a:spcPct val="0"/>
        </a:spcBef>
        <a:spcAft>
          <a:spcPct val="0"/>
        </a:spcAft>
        <a:defRPr sz="4400">
          <a:solidFill>
            <a:srgbClr val="000000"/>
          </a:solidFill>
          <a:latin typeface="Arial" charset="0"/>
        </a:defRPr>
      </a:lvl3pPr>
      <a:lvl4pPr algn="ctr" rtl="0" eaLnBrk="0" fontAlgn="base" hangingPunct="0">
        <a:spcBef>
          <a:spcPct val="0"/>
        </a:spcBef>
        <a:spcAft>
          <a:spcPct val="0"/>
        </a:spcAft>
        <a:defRPr sz="4400">
          <a:solidFill>
            <a:srgbClr val="000000"/>
          </a:solidFill>
          <a:latin typeface="Arial" charset="0"/>
        </a:defRPr>
      </a:lvl4pPr>
      <a:lvl5pPr algn="ctr" rtl="0" eaLnBrk="0" fontAlgn="base" hangingPunct="0">
        <a:spcBef>
          <a:spcPct val="0"/>
        </a:spcBef>
        <a:spcAft>
          <a:spcPct val="0"/>
        </a:spcAft>
        <a:defRPr sz="4400">
          <a:solidFill>
            <a:srgbClr val="000000"/>
          </a:solidFill>
          <a:latin typeface="Arial" charset="0"/>
        </a:defRPr>
      </a:lvl5pPr>
      <a:lvl6pPr marL="457200" algn="ctr" rtl="0" eaLnBrk="1" fontAlgn="base" hangingPunct="1">
        <a:spcBef>
          <a:spcPct val="0"/>
        </a:spcBef>
        <a:spcAft>
          <a:spcPct val="0"/>
        </a:spcAft>
        <a:defRPr sz="4400">
          <a:solidFill>
            <a:srgbClr val="000000"/>
          </a:solidFill>
          <a:latin typeface="Arial" charset="0"/>
        </a:defRPr>
      </a:lvl6pPr>
      <a:lvl7pPr marL="914400" algn="ctr" rtl="0" eaLnBrk="1" fontAlgn="base" hangingPunct="1">
        <a:spcBef>
          <a:spcPct val="0"/>
        </a:spcBef>
        <a:spcAft>
          <a:spcPct val="0"/>
        </a:spcAft>
        <a:defRPr sz="4400">
          <a:solidFill>
            <a:srgbClr val="000000"/>
          </a:solidFill>
          <a:latin typeface="Arial" charset="0"/>
        </a:defRPr>
      </a:lvl7pPr>
      <a:lvl8pPr marL="1371600" algn="ctr" rtl="0" eaLnBrk="1" fontAlgn="base" hangingPunct="1">
        <a:spcBef>
          <a:spcPct val="0"/>
        </a:spcBef>
        <a:spcAft>
          <a:spcPct val="0"/>
        </a:spcAft>
        <a:defRPr sz="4400">
          <a:solidFill>
            <a:srgbClr val="000000"/>
          </a:solidFill>
          <a:latin typeface="Arial" charset="0"/>
        </a:defRPr>
      </a:lvl8pPr>
      <a:lvl9pPr marL="1828800" algn="ctr" rtl="0" eaLnBrk="1" fontAlgn="base" hangingPunct="1">
        <a:spcBef>
          <a:spcPct val="0"/>
        </a:spcBef>
        <a:spcAft>
          <a:spcPct val="0"/>
        </a:spcAft>
        <a:defRPr sz="44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83336-6906-4AB7-AD8E-74CA70EA0145}" type="datetime1">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15810-9739-4AD4-8683-EE8DA03C1E4E}" type="slidenum">
              <a:rPr lang="en-US" smtClean="0"/>
              <a:t>‹#›</a:t>
            </a:fld>
            <a:endParaRPr lang="en-US"/>
          </a:p>
        </p:txBody>
      </p:sp>
    </p:spTree>
    <p:extLst>
      <p:ext uri="{BB962C8B-B14F-4D97-AF65-F5344CB8AC3E}">
        <p14:creationId xmlns:p14="http://schemas.microsoft.com/office/powerpoint/2010/main" val="21777641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1371600" y="3048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19" name="Rectangle 3"/>
          <p:cNvSpPr>
            <a:spLocks noGrp="1" noChangeArrowheads="1"/>
          </p:cNvSpPr>
          <p:nvPr>
            <p:ph type="body" idx="1"/>
          </p:nvPr>
        </p:nvSpPr>
        <p:spPr bwMode="auto">
          <a:xfrm>
            <a:off x="13716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1143000" y="6245225"/>
            <a:ext cx="144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cs typeface="+mn-cs"/>
              </a:defRPr>
            </a:lvl1pPr>
          </a:lstStyle>
          <a:p>
            <a:pPr>
              <a:defRPr/>
            </a:pPr>
            <a:fld id="{105A7E21-DA72-4608-8596-F77AC2E5105E}" type="datetime1">
              <a:rPr lang="en-US" smtClean="0"/>
              <a:t>9/30/2019</a:t>
            </a:fld>
            <a:endParaRPr lang="en-US" dirty="0"/>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cs typeface="+mn-cs"/>
              </a:defRPr>
            </a:lvl1pPr>
          </a:lstStyle>
          <a:p>
            <a:pPr>
              <a:defRPr/>
            </a:pPr>
            <a:endParaRPr lang="en-US" dirty="0"/>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57150">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cs typeface="+mn-cs"/>
              </a:defRPr>
            </a:lvl1pPr>
          </a:lstStyle>
          <a:p>
            <a:pPr>
              <a:defRPr/>
            </a:pPr>
            <a:r>
              <a:rPr lang="en-US" dirty="0"/>
              <a:t> </a:t>
            </a:r>
            <a:fld id="{251956F3-1E41-4537-8651-F73B7F46ADDF}" type="slidenum">
              <a:rPr lang="en-US"/>
              <a:pPr>
                <a:defRPr/>
              </a:pPr>
              <a:t>‹#›</a:t>
            </a:fld>
            <a:endParaRPr lang="en-US" dirty="0"/>
          </a:p>
        </p:txBody>
      </p:sp>
    </p:spTree>
    <p:extLst>
      <p:ext uri="{BB962C8B-B14F-4D97-AF65-F5344CB8AC3E}">
        <p14:creationId xmlns:p14="http://schemas.microsoft.com/office/powerpoint/2010/main" val="3120216882"/>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rtl="0" eaLnBrk="1" fontAlgn="base" hangingPunct="1">
        <a:spcBef>
          <a:spcPct val="0"/>
        </a:spcBef>
        <a:spcAft>
          <a:spcPct val="0"/>
        </a:spcAft>
        <a:defRPr sz="4400">
          <a:solidFill>
            <a:srgbClr val="000000"/>
          </a:solidFill>
          <a:latin typeface="+mj-lt"/>
          <a:ea typeface="+mj-ea"/>
          <a:cs typeface="+mj-cs"/>
        </a:defRPr>
      </a:lvl1pPr>
      <a:lvl2pPr algn="ctr" rtl="0" eaLnBrk="1" fontAlgn="base" hangingPunct="1">
        <a:spcBef>
          <a:spcPct val="0"/>
        </a:spcBef>
        <a:spcAft>
          <a:spcPct val="0"/>
        </a:spcAft>
        <a:defRPr sz="4400">
          <a:solidFill>
            <a:srgbClr val="000000"/>
          </a:solidFill>
          <a:latin typeface="Arial" charset="0"/>
        </a:defRPr>
      </a:lvl2pPr>
      <a:lvl3pPr algn="ctr" rtl="0" eaLnBrk="1" fontAlgn="base" hangingPunct="1">
        <a:spcBef>
          <a:spcPct val="0"/>
        </a:spcBef>
        <a:spcAft>
          <a:spcPct val="0"/>
        </a:spcAft>
        <a:defRPr sz="4400">
          <a:solidFill>
            <a:srgbClr val="000000"/>
          </a:solidFill>
          <a:latin typeface="Arial" charset="0"/>
        </a:defRPr>
      </a:lvl3pPr>
      <a:lvl4pPr algn="ctr" rtl="0" eaLnBrk="1" fontAlgn="base" hangingPunct="1">
        <a:spcBef>
          <a:spcPct val="0"/>
        </a:spcBef>
        <a:spcAft>
          <a:spcPct val="0"/>
        </a:spcAft>
        <a:defRPr sz="4400">
          <a:solidFill>
            <a:srgbClr val="000000"/>
          </a:solidFill>
          <a:latin typeface="Arial" charset="0"/>
        </a:defRPr>
      </a:lvl4pPr>
      <a:lvl5pPr algn="ctr" rtl="0" eaLnBrk="1" fontAlgn="base" hangingPunct="1">
        <a:spcBef>
          <a:spcPct val="0"/>
        </a:spcBef>
        <a:spcAft>
          <a:spcPct val="0"/>
        </a:spcAft>
        <a:defRPr sz="4400">
          <a:solidFill>
            <a:srgbClr val="000000"/>
          </a:solidFill>
          <a:latin typeface="Arial" charset="0"/>
        </a:defRPr>
      </a:lvl5pPr>
      <a:lvl6pPr marL="457200" algn="ctr" rtl="0" eaLnBrk="1" fontAlgn="base" hangingPunct="1">
        <a:spcBef>
          <a:spcPct val="0"/>
        </a:spcBef>
        <a:spcAft>
          <a:spcPct val="0"/>
        </a:spcAft>
        <a:defRPr sz="4400">
          <a:solidFill>
            <a:srgbClr val="000000"/>
          </a:solidFill>
          <a:latin typeface="Arial" charset="0"/>
        </a:defRPr>
      </a:lvl6pPr>
      <a:lvl7pPr marL="914400" algn="ctr" rtl="0" eaLnBrk="1" fontAlgn="base" hangingPunct="1">
        <a:spcBef>
          <a:spcPct val="0"/>
        </a:spcBef>
        <a:spcAft>
          <a:spcPct val="0"/>
        </a:spcAft>
        <a:defRPr sz="4400">
          <a:solidFill>
            <a:srgbClr val="000000"/>
          </a:solidFill>
          <a:latin typeface="Arial" charset="0"/>
        </a:defRPr>
      </a:lvl7pPr>
      <a:lvl8pPr marL="1371600" algn="ctr" rtl="0" eaLnBrk="1" fontAlgn="base" hangingPunct="1">
        <a:spcBef>
          <a:spcPct val="0"/>
        </a:spcBef>
        <a:spcAft>
          <a:spcPct val="0"/>
        </a:spcAft>
        <a:defRPr sz="4400">
          <a:solidFill>
            <a:srgbClr val="000000"/>
          </a:solidFill>
          <a:latin typeface="Arial" charset="0"/>
        </a:defRPr>
      </a:lvl8pPr>
      <a:lvl9pPr marL="1828800" algn="ctr" rtl="0" eaLnBrk="1" fontAlgn="base" hangingPunct="1">
        <a:spcBef>
          <a:spcPct val="0"/>
        </a:spcBef>
        <a:spcAft>
          <a:spcPct val="0"/>
        </a:spcAft>
        <a:defRPr sz="4400">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AEBB9DD2-F6A2-4ECA-99DF-242ABB8A6E94}" type="datetime1">
              <a:rPr lang="en-US" smtClean="0"/>
              <a:t>9/30/2019</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r>
              <a:rPr lang="en-US"/>
              <a:t> </a:t>
            </a:r>
            <a:fld id="{251956F3-1E41-4537-8651-F73B7F46ADDF}" type="slidenum">
              <a:rPr lang="en-US" smtClean="0"/>
              <a:pPr>
                <a:defRPr/>
              </a:pPr>
              <a:t>‹#›</a:t>
            </a:fld>
            <a:endParaRPr lang="en-US" dirty="0"/>
          </a:p>
        </p:txBody>
      </p:sp>
    </p:spTree>
    <p:extLst>
      <p:ext uri="{BB962C8B-B14F-4D97-AF65-F5344CB8AC3E}">
        <p14:creationId xmlns:p14="http://schemas.microsoft.com/office/powerpoint/2010/main" val="1796074047"/>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Readiness ... is our Guiding Principle</a:t>
            </a:r>
            <a:endParaRPr lang="en-US" dirty="0"/>
          </a:p>
        </p:txBody>
      </p:sp>
    </p:spTree>
    <p:extLst>
      <p:ext uri="{BB962C8B-B14F-4D97-AF65-F5344CB8AC3E}">
        <p14:creationId xmlns:p14="http://schemas.microsoft.com/office/powerpoint/2010/main" val="2254887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828800" y="3051175"/>
            <a:ext cx="5765800" cy="914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5400" b="1" dirty="0"/>
              <a:t>Concepts Explored</a:t>
            </a:r>
          </a:p>
        </p:txBody>
      </p:sp>
      <p:sp>
        <p:nvSpPr>
          <p:cNvPr id="6" name="Text Box 3"/>
          <p:cNvSpPr txBox="1">
            <a:spLocks noChangeArrowheads="1"/>
          </p:cNvSpPr>
          <p:nvPr/>
        </p:nvSpPr>
        <p:spPr bwMode="auto">
          <a:xfrm rot="1493695">
            <a:off x="2032000" y="2354263"/>
            <a:ext cx="19018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Leadership</a:t>
            </a:r>
          </a:p>
        </p:txBody>
      </p:sp>
      <p:sp>
        <p:nvSpPr>
          <p:cNvPr id="7" name="Text Box 4"/>
          <p:cNvSpPr txBox="1">
            <a:spLocks noChangeArrowheads="1"/>
          </p:cNvSpPr>
          <p:nvPr/>
        </p:nvSpPr>
        <p:spPr bwMode="auto">
          <a:xfrm>
            <a:off x="3962400" y="4749800"/>
            <a:ext cx="2860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Valuing Diversity</a:t>
            </a:r>
          </a:p>
        </p:txBody>
      </p:sp>
      <p:sp>
        <p:nvSpPr>
          <p:cNvPr id="8" name="Text Box 5"/>
          <p:cNvSpPr txBox="1">
            <a:spLocks noChangeArrowheads="1"/>
          </p:cNvSpPr>
          <p:nvPr/>
        </p:nvSpPr>
        <p:spPr bwMode="auto">
          <a:xfrm rot="229403">
            <a:off x="762000" y="1219200"/>
            <a:ext cx="31956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Managing Diversity</a:t>
            </a:r>
          </a:p>
        </p:txBody>
      </p:sp>
      <p:sp>
        <p:nvSpPr>
          <p:cNvPr id="9" name="Text Box 6"/>
          <p:cNvSpPr txBox="1">
            <a:spLocks noChangeArrowheads="1"/>
          </p:cNvSpPr>
          <p:nvPr/>
        </p:nvSpPr>
        <p:spPr bwMode="auto">
          <a:xfrm rot="304996">
            <a:off x="5105400" y="1524000"/>
            <a:ext cx="2898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Leading Diversity</a:t>
            </a:r>
          </a:p>
        </p:txBody>
      </p:sp>
      <p:sp>
        <p:nvSpPr>
          <p:cNvPr id="10" name="Text Box 7"/>
          <p:cNvSpPr txBox="1">
            <a:spLocks noChangeArrowheads="1"/>
          </p:cNvSpPr>
          <p:nvPr/>
        </p:nvSpPr>
        <p:spPr bwMode="auto">
          <a:xfrm rot="1285809">
            <a:off x="7086600" y="2895600"/>
            <a:ext cx="1350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Change</a:t>
            </a:r>
          </a:p>
        </p:txBody>
      </p:sp>
      <p:sp>
        <p:nvSpPr>
          <p:cNvPr id="11" name="Text Box 8"/>
          <p:cNvSpPr txBox="1">
            <a:spLocks noChangeArrowheads="1"/>
          </p:cNvSpPr>
          <p:nvPr/>
        </p:nvSpPr>
        <p:spPr bwMode="auto">
          <a:xfrm rot="1515382">
            <a:off x="2500313" y="5313363"/>
            <a:ext cx="2508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Paradigm Shift</a:t>
            </a:r>
          </a:p>
        </p:txBody>
      </p:sp>
      <p:sp>
        <p:nvSpPr>
          <p:cNvPr id="12" name="Text Box 9"/>
          <p:cNvSpPr txBox="1">
            <a:spLocks noChangeArrowheads="1"/>
          </p:cNvSpPr>
          <p:nvPr/>
        </p:nvSpPr>
        <p:spPr bwMode="auto">
          <a:xfrm>
            <a:off x="6553200" y="685800"/>
            <a:ext cx="1704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Readiness</a:t>
            </a:r>
          </a:p>
        </p:txBody>
      </p:sp>
      <p:sp>
        <p:nvSpPr>
          <p:cNvPr id="14" name="Text Box 10"/>
          <p:cNvSpPr txBox="1">
            <a:spLocks noChangeArrowheads="1"/>
          </p:cNvSpPr>
          <p:nvPr/>
        </p:nvSpPr>
        <p:spPr bwMode="auto">
          <a:xfrm rot="-163004">
            <a:off x="5645423" y="5354455"/>
            <a:ext cx="2601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t>Mission Success</a:t>
            </a:r>
          </a:p>
        </p:txBody>
      </p:sp>
      <p:sp>
        <p:nvSpPr>
          <p:cNvPr id="15" name="Text Box 11"/>
          <p:cNvSpPr txBox="1">
            <a:spLocks noChangeArrowheads="1"/>
          </p:cNvSpPr>
          <p:nvPr/>
        </p:nvSpPr>
        <p:spPr bwMode="auto">
          <a:xfrm rot="-425947">
            <a:off x="3048000" y="609600"/>
            <a:ext cx="1941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Technology</a:t>
            </a:r>
          </a:p>
        </p:txBody>
      </p:sp>
      <p:sp>
        <p:nvSpPr>
          <p:cNvPr id="16" name="Text Box 12"/>
          <p:cNvSpPr txBox="1">
            <a:spLocks noChangeArrowheads="1"/>
          </p:cNvSpPr>
          <p:nvPr/>
        </p:nvSpPr>
        <p:spPr bwMode="auto">
          <a:xfrm rot="-2223146">
            <a:off x="685800" y="4114800"/>
            <a:ext cx="1409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t>Systems</a:t>
            </a:r>
          </a:p>
        </p:txBody>
      </p:sp>
      <p:sp>
        <p:nvSpPr>
          <p:cNvPr id="17" name="Text Box 13"/>
          <p:cNvSpPr txBox="1">
            <a:spLocks noChangeArrowheads="1"/>
          </p:cNvSpPr>
          <p:nvPr/>
        </p:nvSpPr>
        <p:spPr bwMode="auto">
          <a:xfrm rot="168553">
            <a:off x="4876800" y="4191000"/>
            <a:ext cx="3827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Learning Organizations</a:t>
            </a:r>
          </a:p>
        </p:txBody>
      </p:sp>
      <p:sp>
        <p:nvSpPr>
          <p:cNvPr id="18" name="Text Box 14"/>
          <p:cNvSpPr txBox="1">
            <a:spLocks noChangeArrowheads="1"/>
          </p:cNvSpPr>
          <p:nvPr/>
        </p:nvSpPr>
        <p:spPr bwMode="auto">
          <a:xfrm>
            <a:off x="3505200" y="2057400"/>
            <a:ext cx="1527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Integrity</a:t>
            </a:r>
          </a:p>
        </p:txBody>
      </p:sp>
      <p:sp>
        <p:nvSpPr>
          <p:cNvPr id="19" name="Text Box 15"/>
          <p:cNvSpPr txBox="1">
            <a:spLocks noChangeArrowheads="1"/>
          </p:cNvSpPr>
          <p:nvPr/>
        </p:nvSpPr>
        <p:spPr bwMode="auto">
          <a:xfrm rot="21362364">
            <a:off x="963613" y="5356225"/>
            <a:ext cx="18462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t>Innovation</a:t>
            </a:r>
          </a:p>
        </p:txBody>
      </p:sp>
      <p:sp>
        <p:nvSpPr>
          <p:cNvPr id="20" name="Text Box 16"/>
          <p:cNvSpPr txBox="1">
            <a:spLocks noChangeArrowheads="1"/>
          </p:cNvSpPr>
          <p:nvPr/>
        </p:nvSpPr>
        <p:spPr bwMode="auto">
          <a:xfrm rot="-393360">
            <a:off x="685800" y="2743200"/>
            <a:ext cx="1724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Creativity</a:t>
            </a:r>
          </a:p>
        </p:txBody>
      </p:sp>
      <p:sp>
        <p:nvSpPr>
          <p:cNvPr id="21" name="Text Box 17"/>
          <p:cNvSpPr txBox="1">
            <a:spLocks noChangeArrowheads="1"/>
          </p:cNvSpPr>
          <p:nvPr/>
        </p:nvSpPr>
        <p:spPr bwMode="auto">
          <a:xfrm rot="-850364">
            <a:off x="2906608" y="4265147"/>
            <a:ext cx="13019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t>WOW!</a:t>
            </a:r>
          </a:p>
        </p:txBody>
      </p:sp>
      <p:sp>
        <p:nvSpPr>
          <p:cNvPr id="22" name="Text Box 18"/>
          <p:cNvSpPr txBox="1">
            <a:spLocks noChangeArrowheads="1"/>
          </p:cNvSpPr>
          <p:nvPr/>
        </p:nvSpPr>
        <p:spPr bwMode="auto">
          <a:xfrm>
            <a:off x="5638800" y="22098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Scripts</a:t>
            </a:r>
          </a:p>
        </p:txBody>
      </p:sp>
      <p:sp>
        <p:nvSpPr>
          <p:cNvPr id="23" name="Text Box 19"/>
          <p:cNvSpPr txBox="1">
            <a:spLocks noChangeArrowheads="1"/>
          </p:cNvSpPr>
          <p:nvPr/>
        </p:nvSpPr>
        <p:spPr bwMode="auto">
          <a:xfrm>
            <a:off x="914400" y="533400"/>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Anticipation</a:t>
            </a:r>
          </a:p>
        </p:txBody>
      </p:sp>
      <p:sp>
        <p:nvSpPr>
          <p:cNvPr id="24" name="Text Box 20"/>
          <p:cNvSpPr txBox="1">
            <a:spLocks noChangeArrowheads="1"/>
          </p:cNvSpPr>
          <p:nvPr/>
        </p:nvSpPr>
        <p:spPr bwMode="auto">
          <a:xfrm rot="-3595067">
            <a:off x="4092575" y="1049338"/>
            <a:ext cx="18430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Challenges</a:t>
            </a:r>
          </a:p>
        </p:txBody>
      </p:sp>
      <p:sp>
        <p:nvSpPr>
          <p:cNvPr id="25" name="Text Box 21"/>
          <p:cNvSpPr txBox="1">
            <a:spLocks noChangeArrowheads="1"/>
          </p:cNvSpPr>
          <p:nvPr/>
        </p:nvSpPr>
        <p:spPr bwMode="auto">
          <a:xfrm rot="-474716">
            <a:off x="441325" y="2022475"/>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Concerns</a:t>
            </a:r>
          </a:p>
        </p:txBody>
      </p:sp>
      <p:sp>
        <p:nvSpPr>
          <p:cNvPr id="26" name="Text Box 22"/>
          <p:cNvSpPr txBox="1">
            <a:spLocks noChangeArrowheads="1"/>
          </p:cNvSpPr>
          <p:nvPr/>
        </p:nvSpPr>
        <p:spPr bwMode="auto">
          <a:xfrm>
            <a:off x="1355725" y="4689475"/>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Conflict</a:t>
            </a:r>
          </a:p>
        </p:txBody>
      </p:sp>
      <p:sp>
        <p:nvSpPr>
          <p:cNvPr id="27" name="Text Box 23"/>
          <p:cNvSpPr txBox="1">
            <a:spLocks noChangeArrowheads="1"/>
          </p:cNvSpPr>
          <p:nvPr/>
        </p:nvSpPr>
        <p:spPr bwMode="auto">
          <a:xfrm>
            <a:off x="4479925" y="2708275"/>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Opportunity</a:t>
            </a:r>
          </a:p>
        </p:txBody>
      </p:sp>
      <p:sp>
        <p:nvSpPr>
          <p:cNvPr id="2" name="TextBox 1"/>
          <p:cNvSpPr txBox="1"/>
          <p:nvPr/>
        </p:nvSpPr>
        <p:spPr>
          <a:xfrm rot="285390">
            <a:off x="0" y="3596721"/>
            <a:ext cx="1806905"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Ethnocentrism</a:t>
            </a:r>
          </a:p>
        </p:txBody>
      </p:sp>
      <p:sp>
        <p:nvSpPr>
          <p:cNvPr id="3" name="TextBox 2"/>
          <p:cNvSpPr txBox="1"/>
          <p:nvPr/>
        </p:nvSpPr>
        <p:spPr>
          <a:xfrm>
            <a:off x="5965308" y="1211934"/>
            <a:ext cx="171553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Business Case</a:t>
            </a:r>
          </a:p>
        </p:txBody>
      </p:sp>
      <p:sp>
        <p:nvSpPr>
          <p:cNvPr id="28" name="TextBox 27"/>
          <p:cNvSpPr txBox="1"/>
          <p:nvPr/>
        </p:nvSpPr>
        <p:spPr>
          <a:xfrm>
            <a:off x="2589213" y="5909788"/>
            <a:ext cx="1205010"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Culture</a:t>
            </a:r>
          </a:p>
        </p:txBody>
      </p:sp>
      <p:sp>
        <p:nvSpPr>
          <p:cNvPr id="29" name="TextBox 28"/>
          <p:cNvSpPr txBox="1"/>
          <p:nvPr/>
        </p:nvSpPr>
        <p:spPr>
          <a:xfrm>
            <a:off x="7365747" y="2336365"/>
            <a:ext cx="1609736"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EO/EEO/AA</a:t>
            </a:r>
          </a:p>
        </p:txBody>
      </p:sp>
      <p:sp>
        <p:nvSpPr>
          <p:cNvPr id="30" name="TextBox 29"/>
          <p:cNvSpPr txBox="1"/>
          <p:nvPr/>
        </p:nvSpPr>
        <p:spPr>
          <a:xfrm rot="572079">
            <a:off x="7191369" y="4888523"/>
            <a:ext cx="1399742"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Inclusion</a:t>
            </a:r>
          </a:p>
        </p:txBody>
      </p:sp>
    </p:spTree>
    <p:extLst>
      <p:ext uri="{BB962C8B-B14F-4D97-AF65-F5344CB8AC3E}">
        <p14:creationId xmlns:p14="http://schemas.microsoft.com/office/powerpoint/2010/main" val="2157373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1828800" y="2324100"/>
            <a:ext cx="54864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pPr>
            <a:r>
              <a:rPr lang="en-US" sz="2400" dirty="0">
                <a:latin typeface="Times New Roman" panose="02020603050405020304" pitchFamily="18" charset="0"/>
                <a:cs typeface="Times New Roman" panose="02020603050405020304" pitchFamily="18" charset="0"/>
              </a:rPr>
              <a:t>Executive Order 13518, November 2009</a:t>
            </a:r>
          </a:p>
          <a:p>
            <a:pPr marL="0" indent="0">
              <a:spcBef>
                <a:spcPts val="0"/>
              </a:spcBef>
              <a:buNone/>
            </a:pPr>
            <a:r>
              <a:rPr lang="en-US" sz="2400" dirty="0">
                <a:latin typeface="Times New Roman" panose="02020603050405020304" pitchFamily="18" charset="0"/>
                <a:cs typeface="Times New Roman" panose="02020603050405020304" pitchFamily="18" charset="0"/>
              </a:rPr>
              <a:t> </a:t>
            </a:r>
          </a:p>
          <a:p>
            <a:pPr marL="228600" indent="-228600">
              <a:spcBef>
                <a:spcPts val="0"/>
              </a:spcBef>
            </a:pPr>
            <a:r>
              <a:rPr lang="en-US" sz="2400" dirty="0">
                <a:latin typeface="Times New Roman" panose="02020603050405020304" pitchFamily="18" charset="0"/>
                <a:cs typeface="Times New Roman" panose="02020603050405020304" pitchFamily="18" charset="0"/>
              </a:rPr>
              <a:t>Executive Order  13171, October 2000</a:t>
            </a:r>
          </a:p>
          <a:p>
            <a:pPr marL="228600" indent="-228600">
              <a:spcBef>
                <a:spcPts val="0"/>
              </a:spcBef>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p>
          <a:p>
            <a:pPr marL="228600" indent="-228600">
              <a:spcBef>
                <a:spcPts val="0"/>
              </a:spcBef>
            </a:pPr>
            <a:r>
              <a:rPr lang="en-US" sz="2400" dirty="0">
                <a:latin typeface="Times New Roman" panose="02020603050405020304" pitchFamily="18" charset="0"/>
                <a:cs typeface="Times New Roman" panose="02020603050405020304" pitchFamily="18" charset="0"/>
              </a:rPr>
              <a:t>Executive Order 13078, March 1998 </a:t>
            </a:r>
          </a:p>
        </p:txBody>
      </p:sp>
      <p:sp>
        <p:nvSpPr>
          <p:cNvPr id="2" name="Rectangle 1"/>
          <p:cNvSpPr/>
          <p:nvPr/>
        </p:nvSpPr>
        <p:spPr>
          <a:xfrm>
            <a:off x="2217028" y="1143000"/>
            <a:ext cx="4709944" cy="523220"/>
          </a:xfrm>
          <a:prstGeom prst="rect">
            <a:avLst/>
          </a:prstGeom>
        </p:spPr>
        <p:txBody>
          <a:bodyPr wrap="none">
            <a:spAutoFit/>
          </a:bodyPr>
          <a:lstStyle/>
          <a:p>
            <a:pPr indent="-228600"/>
            <a:r>
              <a:rPr lang="en-US" sz="2800" b="1" dirty="0">
                <a:latin typeface="Times New Roman" panose="02020603050405020304" pitchFamily="18" charset="0"/>
                <a:cs typeface="Times New Roman" panose="02020603050405020304" pitchFamily="18" charset="0"/>
              </a:rPr>
              <a:t>Diversity Management Policy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4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3" name="Content Placeholder 12"/>
          <p:cNvSpPr>
            <a:spLocks noGrp="1"/>
          </p:cNvSpPr>
          <p:nvPr>
            <p:ph idx="1"/>
          </p:nvPr>
        </p:nvSpPr>
        <p:spPr>
          <a:xfrm>
            <a:off x="453887" y="1418028"/>
            <a:ext cx="8229600" cy="4525963"/>
          </a:xfrm>
        </p:spPr>
        <p:txBody>
          <a:bodyPr/>
          <a:lstStyle/>
          <a:p>
            <a:endParaRPr lang="en-US"/>
          </a:p>
        </p:txBody>
      </p:sp>
      <p:sp>
        <p:nvSpPr>
          <p:cNvPr id="5" name="Rounded Rectangle 4"/>
          <p:cNvSpPr/>
          <p:nvPr/>
        </p:nvSpPr>
        <p:spPr>
          <a:xfrm>
            <a:off x="324808" y="310393"/>
            <a:ext cx="8466853" cy="629155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9A37A6-149E-4ADE-A2DD-E61E880F6183}"/>
              </a:ext>
            </a:extLst>
          </p:cNvPr>
          <p:cNvSpPr/>
          <p:nvPr/>
        </p:nvSpPr>
        <p:spPr>
          <a:xfrm>
            <a:off x="695458" y="5020284"/>
            <a:ext cx="8023418"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Diversity is all the different characteristics and attributes of the DoD’s Total Force, which are consistent with our core values, integral to overall readiness and mission accomplishment, and reflective of the nation we serve. 			</a:t>
            </a:r>
            <a:r>
              <a:rPr lang="en-US" sz="1600" b="1" dirty="0">
                <a:latin typeface="Times New Roman" panose="02020603050405020304" pitchFamily="18" charset="0"/>
                <a:cs typeface="Times New Roman" panose="02020603050405020304" pitchFamily="18" charset="0"/>
              </a:rPr>
              <a:t>- 2012-2017DoD D&amp;I Strategic Plan</a:t>
            </a:r>
          </a:p>
        </p:txBody>
      </p:sp>
      <p:sp>
        <p:nvSpPr>
          <p:cNvPr id="7" name="Rectangle 6">
            <a:extLst>
              <a:ext uri="{FF2B5EF4-FFF2-40B4-BE49-F238E27FC236}">
                <a16:creationId xmlns:a16="http://schemas.microsoft.com/office/drawing/2014/main" id="{5BB402FC-F67A-403D-80B0-4AA38712126A}"/>
              </a:ext>
            </a:extLst>
          </p:cNvPr>
          <p:cNvSpPr/>
          <p:nvPr/>
        </p:nvSpPr>
        <p:spPr>
          <a:xfrm>
            <a:off x="695458" y="2756215"/>
            <a:ext cx="7898158"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As the challenges we face require a Joint Force that is flexible, agile, and adaptive, it emphasized people as much as platforms. It recognizes that the unique character of our Service members…is a formidable advantage.  	</a:t>
            </a:r>
            <a:r>
              <a:rPr lang="en-US" sz="1600" b="1" dirty="0">
                <a:latin typeface="Times New Roman" panose="02020603050405020304" pitchFamily="18" charset="0"/>
                <a:cs typeface="Times New Roman" panose="02020603050405020304" pitchFamily="18" charset="0"/>
              </a:rPr>
              <a:t>- 2011 National Military Strategy </a:t>
            </a:r>
          </a:p>
        </p:txBody>
      </p:sp>
      <p:sp>
        <p:nvSpPr>
          <p:cNvPr id="8" name="TextBox 7">
            <a:extLst>
              <a:ext uri="{FF2B5EF4-FFF2-40B4-BE49-F238E27FC236}">
                <a16:creationId xmlns:a16="http://schemas.microsoft.com/office/drawing/2014/main" id="{EF5D6136-D8B4-4B57-807C-3B11858D0BF5}"/>
              </a:ext>
            </a:extLst>
          </p:cNvPr>
          <p:cNvSpPr txBox="1"/>
          <p:nvPr/>
        </p:nvSpPr>
        <p:spPr>
          <a:xfrm>
            <a:off x="710035" y="4589021"/>
            <a:ext cx="7898158"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different characteristics and attributes of individuals.	</a:t>
            </a:r>
            <a:r>
              <a:rPr lang="en-US" sz="1600" b="1" dirty="0">
                <a:latin typeface="Times New Roman" panose="02020603050405020304" pitchFamily="18" charset="0"/>
                <a:cs typeface="Times New Roman" panose="02020603050405020304" pitchFamily="18" charset="0"/>
              </a:rPr>
              <a:t>- DoD Directive 1020.02E</a:t>
            </a:r>
          </a:p>
        </p:txBody>
      </p:sp>
      <p:sp>
        <p:nvSpPr>
          <p:cNvPr id="9" name="TextBox 8">
            <a:extLst>
              <a:ext uri="{FF2B5EF4-FFF2-40B4-BE49-F238E27FC236}">
                <a16:creationId xmlns:a16="http://schemas.microsoft.com/office/drawing/2014/main" id="{780C8005-694F-4D0A-81C0-DCBF392E4A0A}"/>
              </a:ext>
            </a:extLst>
          </p:cNvPr>
          <p:cNvSpPr txBox="1"/>
          <p:nvPr/>
        </p:nvSpPr>
        <p:spPr>
          <a:xfrm>
            <a:off x="695458" y="3644138"/>
            <a:ext cx="7352077" cy="83099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Diversity is all the  different characteristics and attributes of individuals that are </a:t>
            </a:r>
          </a:p>
          <a:p>
            <a:r>
              <a:rPr lang="en-US" sz="1600" dirty="0">
                <a:latin typeface="Times New Roman" panose="02020603050405020304" pitchFamily="18" charset="0"/>
                <a:cs typeface="Times New Roman" panose="02020603050405020304" pitchFamily="18" charset="0"/>
              </a:rPr>
              <a:t>consistent with Department of Defense core values, integral to overall readiness </a:t>
            </a:r>
          </a:p>
          <a:p>
            <a:r>
              <a:rPr lang="en-US" sz="1600" dirty="0">
                <a:latin typeface="Times New Roman" panose="02020603050405020304" pitchFamily="18" charset="0"/>
                <a:cs typeface="Times New Roman" panose="02020603050405020304" pitchFamily="18" charset="0"/>
              </a:rPr>
              <a:t>and mission accomplishment, and reflective of the Nation we serve. 	</a:t>
            </a:r>
            <a:r>
              <a:rPr lang="en-US" sz="1600" b="1" dirty="0">
                <a:latin typeface="Times New Roman" panose="02020603050405020304" pitchFamily="18" charset="0"/>
                <a:cs typeface="Times New Roman" panose="02020603050405020304" pitchFamily="18" charset="0"/>
              </a:rPr>
              <a:t>- MLDC 2011</a:t>
            </a:r>
          </a:p>
        </p:txBody>
      </p:sp>
      <p:sp>
        <p:nvSpPr>
          <p:cNvPr id="10" name="Rectangle 9"/>
          <p:cNvSpPr/>
          <p:nvPr/>
        </p:nvSpPr>
        <p:spPr>
          <a:xfrm>
            <a:off x="695458" y="783992"/>
            <a:ext cx="7790888" cy="2031325"/>
          </a:xfrm>
          <a:prstGeom prst="rect">
            <a:avLst/>
          </a:prstGeom>
        </p:spPr>
        <p:txBody>
          <a:bodyPr wrap="square">
            <a:spAutoFit/>
          </a:bodyPr>
          <a:lstStyle/>
          <a:p>
            <a:r>
              <a:rPr lang="en-US" sz="1600" dirty="0">
                <a:solidFill>
                  <a:srgbClr val="000000"/>
                </a:solidFill>
                <a:latin typeface="Times New Roman" panose="02020603050405020304" pitchFamily="18" charset="0"/>
                <a:cs typeface="Times New Roman" panose="02020603050405020304" pitchFamily="18" charset="0"/>
              </a:rPr>
              <a:t>We define </a:t>
            </a:r>
            <a:r>
              <a:rPr lang="en-US" sz="1600" u="sng" dirty="0">
                <a:solidFill>
                  <a:srgbClr val="000000"/>
                </a:solidFill>
                <a:latin typeface="Times New Roman" panose="02020603050405020304" pitchFamily="18" charset="0"/>
                <a:cs typeface="Times New Roman" panose="02020603050405020304" pitchFamily="18" charset="0"/>
              </a:rPr>
              <a:t>workforce diversity </a:t>
            </a:r>
            <a:r>
              <a:rPr lang="en-US" sz="1600" dirty="0">
                <a:solidFill>
                  <a:srgbClr val="000000"/>
                </a:solidFill>
                <a:latin typeface="Times New Roman" panose="02020603050405020304" pitchFamily="18" charset="0"/>
                <a:cs typeface="Times New Roman" panose="02020603050405020304" pitchFamily="18" charset="0"/>
              </a:rPr>
              <a:t>as a collection of individual attributes that together help agencies pursue organizational objectives efficiently and effectively. </a:t>
            </a:r>
          </a:p>
          <a:p>
            <a:endParaRPr lang="en-US" sz="600" dirty="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We define </a:t>
            </a:r>
            <a:r>
              <a:rPr lang="en-US" sz="1600" u="sng" dirty="0">
                <a:solidFill>
                  <a:srgbClr val="000000"/>
                </a:solidFill>
                <a:latin typeface="Times New Roman" panose="02020603050405020304" pitchFamily="18" charset="0"/>
                <a:cs typeface="Times New Roman" panose="02020603050405020304" pitchFamily="18" charset="0"/>
              </a:rPr>
              <a:t>inclusion</a:t>
            </a:r>
            <a:r>
              <a:rPr lang="en-US" sz="1600" dirty="0">
                <a:solidFill>
                  <a:srgbClr val="000000"/>
                </a:solidFill>
                <a:latin typeface="Times New Roman" panose="02020603050405020304" pitchFamily="18" charset="0"/>
                <a:cs typeface="Times New Roman" panose="02020603050405020304" pitchFamily="18" charset="0"/>
              </a:rPr>
              <a:t> as a set of behaviors (culture) that encourages employees to feel valued for their unique qualities and experience a sense of belonging. </a:t>
            </a:r>
          </a:p>
          <a:p>
            <a:endParaRPr lang="en-US" sz="600" dirty="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We define </a:t>
            </a:r>
            <a:r>
              <a:rPr lang="en-US" sz="1600" u="sng" dirty="0">
                <a:solidFill>
                  <a:srgbClr val="000000"/>
                </a:solidFill>
                <a:latin typeface="Times New Roman" panose="02020603050405020304" pitchFamily="18" charset="0"/>
                <a:cs typeface="Times New Roman" panose="02020603050405020304" pitchFamily="18" charset="0"/>
              </a:rPr>
              <a:t>inclusive diversity </a:t>
            </a:r>
            <a:r>
              <a:rPr lang="en-US" sz="1600" dirty="0">
                <a:solidFill>
                  <a:srgbClr val="000000"/>
                </a:solidFill>
                <a:latin typeface="Times New Roman" panose="02020603050405020304" pitchFamily="18" charset="0"/>
                <a:cs typeface="Times New Roman" panose="02020603050405020304" pitchFamily="18" charset="0"/>
              </a:rPr>
              <a:t>as a set of behaviors that promote collaboration amongst a diverse group. </a:t>
            </a:r>
          </a:p>
          <a:p>
            <a:r>
              <a:rPr lang="en-US" sz="1600" dirty="0">
                <a:solidFill>
                  <a:srgbClr val="000000"/>
                </a:solidFill>
                <a:latin typeface="Times New Roman" panose="02020603050405020304" pitchFamily="18" charset="0"/>
                <a:cs typeface="Times New Roman" panose="02020603050405020304" pitchFamily="18" charset="0"/>
              </a:rPr>
              <a:t>					 	                  </a:t>
            </a:r>
            <a:r>
              <a:rPr lang="en-US" sz="1600" b="1" dirty="0">
                <a:solidFill>
                  <a:srgbClr val="000000"/>
                </a:solidFill>
                <a:latin typeface="Times New Roman" panose="02020603050405020304" pitchFamily="18" charset="0"/>
                <a:cs typeface="Times New Roman" panose="02020603050405020304" pitchFamily="18" charset="0"/>
              </a:rPr>
              <a:t>- OPM 2016</a:t>
            </a:r>
            <a:endParaRPr lang="en-US" sz="1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3859646" y="338188"/>
            <a:ext cx="1397175" cy="400110"/>
          </a:xfrm>
          <a:prstGeom prst="rect">
            <a:avLst/>
          </a:prstGeom>
        </p:spPr>
        <p:txBody>
          <a:bodyPr wrap="square">
            <a:spAutoFit/>
          </a:bodyPr>
          <a:lstStyle/>
          <a:p>
            <a:pPr algn="ctr"/>
            <a:r>
              <a:rPr lang="en-US" sz="2000" b="1" u="sng" dirty="0">
                <a:solidFill>
                  <a:srgbClr val="1E477B"/>
                </a:solidFill>
                <a:latin typeface="Times New Roman" panose="02020603050405020304" pitchFamily="18" charset="0"/>
                <a:cs typeface="Times New Roman" panose="02020603050405020304" pitchFamily="18" charset="0"/>
              </a:rPr>
              <a:t>Definitions</a:t>
            </a:r>
          </a:p>
        </p:txBody>
      </p:sp>
    </p:spTree>
    <p:extLst>
      <p:ext uri="{BB962C8B-B14F-4D97-AF65-F5344CB8AC3E}">
        <p14:creationId xmlns:p14="http://schemas.microsoft.com/office/powerpoint/2010/main" val="285664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467100" y="3167390"/>
            <a:ext cx="2209800" cy="523220"/>
          </a:xfrm>
          <a:prstGeom prst="rect">
            <a:avLst/>
          </a:prstGeom>
        </p:spPr>
        <p:txBody>
          <a:bodyPr wrap="square">
            <a:spAutoFit/>
          </a:bodyPr>
          <a:lstStyle/>
          <a:p>
            <a:pPr algn="ctr"/>
            <a:r>
              <a:rPr lang="en-US" sz="2800" b="1" u="sng" dirty="0">
                <a:solidFill>
                  <a:srgbClr val="1E477B"/>
                </a:solidFill>
                <a:latin typeface="Times New Roman" panose="02020603050405020304" pitchFamily="18" charset="0"/>
                <a:cs typeface="Times New Roman" panose="02020603050405020304" pitchFamily="18" charset="0"/>
              </a:rPr>
              <a:t>Definitions</a:t>
            </a:r>
          </a:p>
        </p:txBody>
      </p:sp>
      <p:graphicFrame>
        <p:nvGraphicFramePr>
          <p:cNvPr id="3" name="Diagram 2"/>
          <p:cNvGraphicFramePr/>
          <p:nvPr>
            <p:extLst>
              <p:ext uri="{D42A27DB-BD31-4B8C-83A1-F6EECF244321}">
                <p14:modId xmlns:p14="http://schemas.microsoft.com/office/powerpoint/2010/main" val="4225231355"/>
              </p:ext>
            </p:extLst>
          </p:nvPr>
        </p:nvGraphicFramePr>
        <p:xfrm>
          <a:off x="381000" y="596900"/>
          <a:ext cx="8229600" cy="566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451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F234B3-1D3A-4E90-8ACF-61B1C426B217}"/>
              </a:ext>
            </a:extLst>
          </p:cNvPr>
          <p:cNvSpPr txBox="1"/>
          <p:nvPr/>
        </p:nvSpPr>
        <p:spPr>
          <a:xfrm>
            <a:off x="2314844" y="304800"/>
            <a:ext cx="469384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Loden Diversity Wheel </a:t>
            </a:r>
            <a:r>
              <a:rPr lang="en-US" sz="2800" b="1" dirty="0" smtClean="0">
                <a:latin typeface="Times New Roman" panose="02020603050405020304" pitchFamily="18" charset="0"/>
                <a:cs typeface="Times New Roman" panose="02020603050405020304" pitchFamily="18" charset="0"/>
              </a:rPr>
              <a:t>1991</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776" y="990600"/>
            <a:ext cx="5108448" cy="5059680"/>
          </a:xfrm>
          <a:prstGeom prst="ellipse">
            <a:avLst/>
          </a:prstGeom>
          <a:ln>
            <a:noFill/>
          </a:ln>
          <a:effectLst>
            <a:softEdge rad="112500"/>
          </a:effectLst>
        </p:spPr>
      </p:pic>
    </p:spTree>
    <p:extLst>
      <p:ext uri="{BB962C8B-B14F-4D97-AF65-F5344CB8AC3E}">
        <p14:creationId xmlns:p14="http://schemas.microsoft.com/office/powerpoint/2010/main" val="140951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117A66-8BD1-4265-85AB-887BA2F3C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76200"/>
            <a:ext cx="6156960" cy="6467856"/>
          </a:xfrm>
          <a:prstGeom prst="ellipse">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520" y="195072"/>
            <a:ext cx="6156960" cy="6467856"/>
          </a:xfrm>
          <a:prstGeom prst="ellipse">
            <a:avLst/>
          </a:prstGeom>
          <a:ln>
            <a:noFill/>
          </a:ln>
          <a:effectLst>
            <a:softEdge rad="112500"/>
          </a:effectLst>
        </p:spPr>
      </p:pic>
      <p:sp>
        <p:nvSpPr>
          <p:cNvPr id="6" name="TextBox 5">
            <a:extLst>
              <a:ext uri="{FF2B5EF4-FFF2-40B4-BE49-F238E27FC236}">
                <a16:creationId xmlns:a16="http://schemas.microsoft.com/office/drawing/2014/main" id="{D873E878-1554-4A02-82F9-E4A77BEC0DE9}"/>
              </a:ext>
            </a:extLst>
          </p:cNvPr>
          <p:cNvSpPr txBox="1"/>
          <p:nvPr/>
        </p:nvSpPr>
        <p:spPr>
          <a:xfrm>
            <a:off x="228600" y="762000"/>
            <a:ext cx="2810385" cy="707886"/>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Northcentral University</a:t>
            </a:r>
          </a:p>
          <a:p>
            <a:r>
              <a:rPr lang="en-US" sz="2000" b="1" dirty="0">
                <a:latin typeface="Times New Roman" panose="02020603050405020304" pitchFamily="18" charset="0"/>
                <a:cs typeface="Times New Roman" panose="02020603050405020304" pitchFamily="18" charset="0"/>
              </a:rPr>
              <a:t>Diversity Wheel  </a:t>
            </a:r>
          </a:p>
        </p:txBody>
      </p:sp>
    </p:spTree>
    <p:extLst>
      <p:ext uri="{BB962C8B-B14F-4D97-AF65-F5344CB8AC3E}">
        <p14:creationId xmlns:p14="http://schemas.microsoft.com/office/powerpoint/2010/main" val="268011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990600"/>
            <a:ext cx="5238095" cy="5085714"/>
          </a:xfrm>
          <a:prstGeom prst="ellipse">
            <a:avLst/>
          </a:prstGeom>
          <a:ln>
            <a:noFill/>
          </a:ln>
          <a:effectLst>
            <a:softEdge rad="112500"/>
          </a:effectLst>
        </p:spPr>
      </p:pic>
      <p:sp>
        <p:nvSpPr>
          <p:cNvPr id="2" name="Rectangle 1"/>
          <p:cNvSpPr/>
          <p:nvPr/>
        </p:nvSpPr>
        <p:spPr>
          <a:xfrm>
            <a:off x="1882770" y="437373"/>
            <a:ext cx="5378460" cy="461665"/>
          </a:xfrm>
          <a:prstGeom prst="rect">
            <a:avLst/>
          </a:prstGeom>
        </p:spPr>
        <p:txBody>
          <a:bodyPr wrap="none">
            <a:spAutoFit/>
          </a:bodyPr>
          <a:lstStyle/>
          <a:p>
            <a:r>
              <a:rPr lang="en-US" sz="2400" b="1" dirty="0" err="1" smtClean="0">
                <a:latin typeface="Times New Roman" panose="02020603050405020304" pitchFamily="18" charset="0"/>
                <a:cs typeface="Times New Roman" panose="02020603050405020304" pitchFamily="18" charset="0"/>
              </a:rPr>
              <a:t>Loden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&amp; </a:t>
            </a:r>
            <a:r>
              <a:rPr lang="en-US" sz="2400" b="1" dirty="0" err="1" smtClean="0">
                <a:latin typeface="Times New Roman" panose="02020603050405020304" pitchFamily="18" charset="0"/>
                <a:cs typeface="Times New Roman" panose="02020603050405020304" pitchFamily="18" charset="0"/>
              </a:rPr>
              <a:t>Rosener</a:t>
            </a:r>
            <a:r>
              <a:rPr lang="en-US" sz="2400" b="1" dirty="0" smtClean="0">
                <a:latin typeface="Times New Roman" panose="02020603050405020304" pitchFamily="18" charset="0"/>
                <a:cs typeface="Times New Roman" panose="02020603050405020304" pitchFamily="18" charset="0"/>
              </a:rPr>
              <a:t> Diversity Wheel 1996</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95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990600" y="1295400"/>
            <a:ext cx="7023100" cy="3898900"/>
          </a:xfrm>
          <a:prstGeom prst="rect">
            <a:avLst/>
          </a:prstGeom>
          <a:effectLst>
            <a:outerShdw blurRad="76200" dist="12700" dir="2700000" sy="-23000" kx="-800400" algn="bl" rotWithShape="0">
              <a:prstClr val="black">
                <a:alpha val="20000"/>
              </a:prstClr>
            </a:outerShdw>
          </a:effectLst>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US" sz="5400" b="1" i="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SCRIPTS </a:t>
            </a:r>
          </a:p>
        </p:txBody>
      </p:sp>
    </p:spTree>
    <p:extLst>
      <p:ext uri="{BB962C8B-B14F-4D97-AF65-F5344CB8AC3E}">
        <p14:creationId xmlns:p14="http://schemas.microsoft.com/office/powerpoint/2010/main" val="23961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3074"/>
          <p:cNvSpPr>
            <a:spLocks noChangeArrowheads="1"/>
          </p:cNvSpPr>
          <p:nvPr/>
        </p:nvSpPr>
        <p:spPr bwMode="auto">
          <a:xfrm>
            <a:off x="754448" y="452429"/>
            <a:ext cx="7635103"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4400" b="1" i="1" dirty="0">
                <a:latin typeface="Times New Roman" panose="02020603050405020304" pitchFamily="18" charset="0"/>
                <a:cs typeface="Times New Roman" panose="02020603050405020304" pitchFamily="18" charset="0"/>
              </a:rPr>
              <a:t>Environmental   Characteristics</a:t>
            </a:r>
          </a:p>
        </p:txBody>
      </p:sp>
      <p:sp>
        <p:nvSpPr>
          <p:cNvPr id="6" name="Rectangle 3075"/>
          <p:cNvSpPr>
            <a:spLocks noChangeArrowheads="1"/>
          </p:cNvSpPr>
          <p:nvPr/>
        </p:nvSpPr>
        <p:spPr bwMode="auto">
          <a:xfrm>
            <a:off x="2760663" y="1931988"/>
            <a:ext cx="1984518" cy="58541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3200" b="1" dirty="0">
                <a:solidFill>
                  <a:schemeClr val="tx2">
                    <a:lumMod val="75000"/>
                  </a:schemeClr>
                </a:solidFill>
                <a:effectLst>
                  <a:outerShdw blurRad="38100" dist="38100" dir="2700000" algn="tl">
                    <a:srgbClr val="000000"/>
                  </a:outerShdw>
                </a:effectLst>
              </a:rPr>
              <a:t>VOLATILE</a:t>
            </a:r>
            <a:endParaRPr lang="en-US" altLang="en-US" b="1" dirty="0">
              <a:solidFill>
                <a:schemeClr val="tx2">
                  <a:lumMod val="75000"/>
                </a:schemeClr>
              </a:solidFill>
              <a:effectLst>
                <a:outerShdw blurRad="38100" dist="38100" dir="2700000" algn="tl">
                  <a:srgbClr val="000000"/>
                </a:outerShdw>
              </a:effectLst>
            </a:endParaRPr>
          </a:p>
        </p:txBody>
      </p:sp>
      <p:sp>
        <p:nvSpPr>
          <p:cNvPr id="7" name="Rectangle 3076"/>
          <p:cNvSpPr>
            <a:spLocks noChangeArrowheads="1"/>
          </p:cNvSpPr>
          <p:nvPr/>
        </p:nvSpPr>
        <p:spPr bwMode="auto">
          <a:xfrm>
            <a:off x="3522663" y="2846388"/>
            <a:ext cx="2418932" cy="58541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3200" b="1" dirty="0">
                <a:solidFill>
                  <a:schemeClr val="accent6">
                    <a:lumMod val="50000"/>
                  </a:schemeClr>
                </a:solidFill>
                <a:effectLst>
                  <a:outerShdw blurRad="38100" dist="38100" dir="2700000" algn="tl">
                    <a:srgbClr val="000000"/>
                  </a:outerShdw>
                </a:effectLst>
              </a:rPr>
              <a:t>UNCERTAIN</a:t>
            </a:r>
            <a:endParaRPr lang="en-US" altLang="en-US" b="1" dirty="0">
              <a:solidFill>
                <a:schemeClr val="accent6">
                  <a:lumMod val="50000"/>
                </a:schemeClr>
              </a:solidFill>
              <a:effectLst>
                <a:outerShdw blurRad="38100" dist="38100" dir="2700000" algn="tl">
                  <a:srgbClr val="000000"/>
                </a:outerShdw>
              </a:effectLst>
            </a:endParaRPr>
          </a:p>
        </p:txBody>
      </p:sp>
      <p:sp>
        <p:nvSpPr>
          <p:cNvPr id="8" name="Rectangle 3077"/>
          <p:cNvSpPr>
            <a:spLocks noChangeArrowheads="1"/>
          </p:cNvSpPr>
          <p:nvPr/>
        </p:nvSpPr>
        <p:spPr bwMode="auto">
          <a:xfrm>
            <a:off x="4284663" y="3913188"/>
            <a:ext cx="2122376" cy="58541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3200" b="1" dirty="0">
                <a:solidFill>
                  <a:schemeClr val="accent3">
                    <a:lumMod val="50000"/>
                  </a:schemeClr>
                </a:solidFill>
                <a:effectLst>
                  <a:outerShdw blurRad="38100" dist="38100" dir="2700000" algn="tl">
                    <a:srgbClr val="000000"/>
                  </a:outerShdw>
                </a:effectLst>
              </a:rPr>
              <a:t>COMPLEX</a:t>
            </a:r>
          </a:p>
        </p:txBody>
      </p:sp>
      <p:sp>
        <p:nvSpPr>
          <p:cNvPr id="9" name="Rectangle 3078"/>
          <p:cNvSpPr>
            <a:spLocks noChangeArrowheads="1"/>
          </p:cNvSpPr>
          <p:nvPr/>
        </p:nvSpPr>
        <p:spPr bwMode="auto">
          <a:xfrm>
            <a:off x="5199063" y="4979988"/>
            <a:ext cx="2640146" cy="58541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3200" b="1" dirty="0">
                <a:solidFill>
                  <a:schemeClr val="accent4">
                    <a:lumMod val="50000"/>
                  </a:schemeClr>
                </a:solidFill>
                <a:effectLst>
                  <a:outerShdw blurRad="38100" dist="38100" dir="2700000" algn="tl">
                    <a:srgbClr val="000000"/>
                  </a:outerShdw>
                </a:effectLst>
              </a:rPr>
              <a:t>AMBIGUOUS</a:t>
            </a:r>
            <a:endParaRPr lang="en-US" altLang="en-US" b="1" dirty="0">
              <a:solidFill>
                <a:schemeClr val="accent4">
                  <a:lumMod val="50000"/>
                </a:schemeClr>
              </a:solidFill>
              <a:effectLst>
                <a:outerShdw blurRad="38100" dist="38100" dir="2700000" algn="tl">
                  <a:srgbClr val="000000"/>
                </a:outerShdw>
              </a:effectLst>
            </a:endParaRPr>
          </a:p>
        </p:txBody>
      </p:sp>
      <p:sp>
        <p:nvSpPr>
          <p:cNvPr id="10" name="Rectangle 3079"/>
          <p:cNvSpPr>
            <a:spLocks noChangeArrowheads="1"/>
          </p:cNvSpPr>
          <p:nvPr/>
        </p:nvSpPr>
        <p:spPr bwMode="auto">
          <a:xfrm>
            <a:off x="1693863" y="1825625"/>
            <a:ext cx="545021" cy="70852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4000" b="1" dirty="0">
                <a:solidFill>
                  <a:schemeClr val="accent5">
                    <a:lumMod val="75000"/>
                  </a:schemeClr>
                </a:solidFill>
                <a:effectLst>
                  <a:outerShdw blurRad="38100" dist="38100" dir="2700000" algn="tl">
                    <a:srgbClr val="000000"/>
                  </a:outerShdw>
                </a:effectLst>
              </a:rPr>
              <a:t>V</a:t>
            </a:r>
          </a:p>
        </p:txBody>
      </p:sp>
      <p:sp>
        <p:nvSpPr>
          <p:cNvPr id="11" name="Rectangle 3080"/>
          <p:cNvSpPr>
            <a:spLocks noChangeArrowheads="1"/>
          </p:cNvSpPr>
          <p:nvPr/>
        </p:nvSpPr>
        <p:spPr bwMode="auto">
          <a:xfrm>
            <a:off x="2532063" y="2740025"/>
            <a:ext cx="514564" cy="70852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4000" b="1" dirty="0">
                <a:solidFill>
                  <a:schemeClr val="tx2"/>
                </a:solidFill>
                <a:effectLst>
                  <a:outerShdw blurRad="38100" dist="38100" dir="2700000" algn="tl">
                    <a:srgbClr val="000000"/>
                  </a:outerShdw>
                </a:effectLst>
              </a:rPr>
              <a:t>U</a:t>
            </a:r>
          </a:p>
        </p:txBody>
      </p:sp>
      <p:sp>
        <p:nvSpPr>
          <p:cNvPr id="12" name="Rectangle 3081"/>
          <p:cNvSpPr>
            <a:spLocks noChangeArrowheads="1"/>
          </p:cNvSpPr>
          <p:nvPr/>
        </p:nvSpPr>
        <p:spPr bwMode="auto">
          <a:xfrm>
            <a:off x="3294063" y="3806825"/>
            <a:ext cx="586699" cy="70852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4000" b="1" dirty="0">
                <a:solidFill>
                  <a:srgbClr val="7030A0"/>
                </a:solidFill>
                <a:effectLst>
                  <a:outerShdw blurRad="38100" dist="38100" dir="2700000" algn="tl">
                    <a:srgbClr val="000000"/>
                  </a:outerShdw>
                </a:effectLst>
              </a:rPr>
              <a:t>C</a:t>
            </a:r>
          </a:p>
        </p:txBody>
      </p:sp>
      <p:sp>
        <p:nvSpPr>
          <p:cNvPr id="14" name="Rectangle 3082"/>
          <p:cNvSpPr>
            <a:spLocks noChangeArrowheads="1"/>
          </p:cNvSpPr>
          <p:nvPr/>
        </p:nvSpPr>
        <p:spPr bwMode="auto">
          <a:xfrm>
            <a:off x="4208463" y="4873625"/>
            <a:ext cx="565861" cy="708528"/>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a:defRPr/>
            </a:pPr>
            <a:r>
              <a:rPr lang="en-US" altLang="en-US" sz="4000" b="1" dirty="0">
                <a:solidFill>
                  <a:schemeClr val="accent6">
                    <a:lumMod val="75000"/>
                  </a:schemeClr>
                </a:solidFill>
                <a:effectLst>
                  <a:outerShdw blurRad="38100" dist="38100" dir="2700000" algn="tl">
                    <a:srgbClr val="000000"/>
                  </a:outerShdw>
                </a:effectLst>
              </a:rPr>
              <a:t>A</a:t>
            </a:r>
          </a:p>
        </p:txBody>
      </p:sp>
    </p:spTree>
    <p:extLst>
      <p:ext uri="{BB962C8B-B14F-4D97-AF65-F5344CB8AC3E}">
        <p14:creationId xmlns:p14="http://schemas.microsoft.com/office/powerpoint/2010/main" val="13174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
                                        </p:tgtEl>
                                      </p:cMediaNode>
                                    </p:audio>
                                  </p:sub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747713" y="3465513"/>
            <a:ext cx="7727950" cy="1098550"/>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6600">
                <a:solidFill>
                  <a:srgbClr val="FFFF66"/>
                </a:solidFill>
              </a:rPr>
              <a:t>8, 11, 5, 14, 1, 7, 6, 16</a:t>
            </a:r>
          </a:p>
        </p:txBody>
      </p:sp>
      <p:sp>
        <p:nvSpPr>
          <p:cNvPr id="344067" name="Rectangle 3"/>
          <p:cNvSpPr>
            <a:spLocks noChangeArrowheads="1"/>
          </p:cNvSpPr>
          <p:nvPr/>
        </p:nvSpPr>
        <p:spPr bwMode="auto">
          <a:xfrm>
            <a:off x="3109913" y="1636713"/>
            <a:ext cx="2651125" cy="1098550"/>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6600">
                <a:solidFill>
                  <a:srgbClr val="FFFF66"/>
                </a:solidFill>
              </a:rPr>
              <a:t>4 and 9</a:t>
            </a:r>
          </a:p>
        </p:txBody>
      </p:sp>
      <p:sp>
        <p:nvSpPr>
          <p:cNvPr id="126980" name="WordArt 4"/>
          <p:cNvSpPr>
            <a:spLocks noChangeArrowheads="1" noChangeShapeType="1" noTextEdit="1"/>
          </p:cNvSpPr>
          <p:nvPr/>
        </p:nvSpPr>
        <p:spPr bwMode="auto">
          <a:xfrm>
            <a:off x="2819400" y="228600"/>
            <a:ext cx="3162300" cy="1066800"/>
          </a:xfrm>
          <a:prstGeom prst="rect">
            <a:avLst/>
          </a:prstGeom>
        </p:spPr>
        <p:txBody>
          <a:bodyPr wrap="none" fromWordArt="1">
            <a:prstTxWarp prst="textFadeUp">
              <a:avLst>
                <a:gd name="adj" fmla="val 9991"/>
              </a:avLst>
            </a:prstTxWarp>
          </a:bodyPr>
          <a:lstStyle/>
          <a:p>
            <a:pPr algn="ctr"/>
            <a:r>
              <a:rPr lang="en-US" sz="5400" b="1" i="1" kern="1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000000"/>
                  </a:outerShdw>
                </a:effectLst>
                <a:latin typeface="Arial Black" panose="020B0A04020102020204" pitchFamily="34" charset="0"/>
              </a:rPr>
              <a:t>Quiz</a:t>
            </a:r>
          </a:p>
        </p:txBody>
      </p:sp>
      <p:sp>
        <p:nvSpPr>
          <p:cNvPr id="344069" name="Text Box 5"/>
          <p:cNvSpPr txBox="1">
            <a:spLocks noChangeArrowheads="1"/>
          </p:cNvSpPr>
          <p:nvPr/>
        </p:nvSpPr>
        <p:spPr bwMode="auto">
          <a:xfrm>
            <a:off x="2514600" y="5181600"/>
            <a:ext cx="4525963" cy="1373188"/>
          </a:xfrm>
          <a:prstGeom prst="rect">
            <a:avLst/>
          </a:prstGeom>
          <a:noFill/>
          <a:ln>
            <a:noFill/>
          </a:ln>
          <a:effectLst>
            <a:outerShdw dist="56796" dir="1593903"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Place the 4 and the 9 </a:t>
            </a:r>
          </a:p>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in the correct order</a:t>
            </a:r>
          </a:p>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in this line of numbers.</a:t>
            </a:r>
          </a:p>
        </p:txBody>
      </p:sp>
      <p:sp>
        <p:nvSpPr>
          <p:cNvPr id="126982" name="Rectangle 6"/>
          <p:cNvSpPr>
            <a:spLocks noChangeArrowheads="1"/>
          </p:cNvSpPr>
          <p:nvPr/>
        </p:nvSpPr>
        <p:spPr bwMode="auto">
          <a:xfrm>
            <a:off x="2438400" y="5105400"/>
            <a:ext cx="4648200" cy="1447800"/>
          </a:xfrm>
          <a:prstGeom prst="rect">
            <a:avLst/>
          </a:prstGeom>
          <a:noFill/>
          <a:ln w="12700">
            <a:solidFill>
              <a:srgbClr val="FFFF66"/>
            </a:solidFill>
            <a:miter lim="800000"/>
            <a:headEnd type="none" w="sm" len="sm"/>
            <a:tailEnd type="none" w="sm" len="sm"/>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277878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4067"/>
                                        </p:tgtEl>
                                        <p:attrNameLst>
                                          <p:attrName>style.visibility</p:attrName>
                                        </p:attrNameLst>
                                      </p:cBhvr>
                                      <p:to>
                                        <p:strVal val="visible"/>
                                      </p:to>
                                    </p:set>
                                    <p:anim calcmode="lin" valueType="num">
                                      <p:cBhvr>
                                        <p:cTn id="7" dur="1000" fill="hold"/>
                                        <p:tgtEl>
                                          <p:spTgt spid="344067"/>
                                        </p:tgtEl>
                                        <p:attrNameLst>
                                          <p:attrName>ppt_w</p:attrName>
                                        </p:attrNameLst>
                                      </p:cBhvr>
                                      <p:tavLst>
                                        <p:tav tm="0">
                                          <p:val>
                                            <p:fltVal val="0"/>
                                          </p:val>
                                        </p:tav>
                                        <p:tav tm="100000">
                                          <p:val>
                                            <p:strVal val="#ppt_w"/>
                                          </p:val>
                                        </p:tav>
                                      </p:tavLst>
                                    </p:anim>
                                    <p:anim calcmode="lin" valueType="num">
                                      <p:cBhvr>
                                        <p:cTn id="8" dur="1000" fill="hold"/>
                                        <p:tgtEl>
                                          <p:spTgt spid="344067"/>
                                        </p:tgtEl>
                                        <p:attrNameLst>
                                          <p:attrName>ppt_h</p:attrName>
                                        </p:attrNameLst>
                                      </p:cBhvr>
                                      <p:tavLst>
                                        <p:tav tm="0">
                                          <p:val>
                                            <p:fltVal val="0"/>
                                          </p:val>
                                        </p:tav>
                                        <p:tav tm="100000">
                                          <p:val>
                                            <p:strVal val="#ppt_h"/>
                                          </p:val>
                                        </p:tav>
                                      </p:tavLst>
                                    </p:anim>
                                    <p:anim calcmode="lin" valueType="num">
                                      <p:cBhvr>
                                        <p:cTn id="9" dur="1000" fill="hold"/>
                                        <p:tgtEl>
                                          <p:spTgt spid="3440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40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AD474F-18D3-4E63-9A2A-2180A85114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832112"/>
            <a:ext cx="6680810" cy="4288987"/>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684926A3-2C24-4B64-84DF-6182DB83A55E}"/>
              </a:ext>
            </a:extLst>
          </p:cNvPr>
          <p:cNvSpPr txBox="1"/>
          <p:nvPr/>
        </p:nvSpPr>
        <p:spPr>
          <a:xfrm rot="518835">
            <a:off x="1323861" y="1405549"/>
            <a:ext cx="3541354" cy="646331"/>
          </a:xfrm>
          <a:prstGeom prst="rect">
            <a:avLst/>
          </a:prstGeom>
          <a:noFill/>
        </p:spPr>
        <p:txBody>
          <a:bodyPr wrap="none" rtlCol="0">
            <a:spAutoFit/>
          </a:bodyPr>
          <a:lstStyle/>
          <a:p>
            <a:r>
              <a:rPr lang="en-US" sz="3200" dirty="0">
                <a:latin typeface="Algerian" panose="04020705040A02060702" pitchFamily="82" charset="0"/>
                <a:cs typeface="Times New Roman" panose="02020603050405020304" pitchFamily="18" charset="0"/>
              </a:rPr>
              <a:t>Robin </a:t>
            </a:r>
            <a:r>
              <a:rPr lang="en-US" sz="3600" dirty="0">
                <a:latin typeface="Algerian" panose="04020705040A02060702" pitchFamily="82" charset="0"/>
                <a:cs typeface="Times New Roman" panose="02020603050405020304" pitchFamily="18" charset="0"/>
              </a:rPr>
              <a:t>Williams</a:t>
            </a:r>
            <a:endParaRPr lang="en-US" sz="3200"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4084337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45939" y="1125076"/>
            <a:ext cx="8153400" cy="558551"/>
          </a:xfrm>
        </p:spPr>
        <p:txBody>
          <a:bodyPr>
            <a:noAutofit/>
          </a:bodyPr>
          <a:lstStyle/>
          <a:p>
            <a:r>
              <a:rPr lang="en-US" sz="3200" b="1" dirty="0">
                <a:latin typeface="Times New Roman" panose="02020603050405020304" pitchFamily="18" charset="0"/>
                <a:cs typeface="Times New Roman" panose="02020603050405020304" pitchFamily="18" charset="0"/>
              </a:rPr>
              <a:t>The Path from Exclusive Club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to Inclusive Organization</a:t>
            </a:r>
            <a:br>
              <a:rPr lang="en-US" sz="3200" b="1" dirty="0">
                <a:latin typeface="Times New Roman" panose="02020603050405020304" pitchFamily="18" charset="0"/>
                <a:cs typeface="Times New Roman" panose="02020603050405020304" pitchFamily="18" charset="0"/>
              </a:rPr>
            </a:br>
            <a:endParaRPr lang="en-US" sz="3200" b="1" dirty="0"/>
          </a:p>
        </p:txBody>
      </p:sp>
      <p:sp>
        <p:nvSpPr>
          <p:cNvPr id="5" name="Rectangle 4">
            <a:extLst>
              <a:ext uri="{FF2B5EF4-FFF2-40B4-BE49-F238E27FC236}">
                <a16:creationId xmlns:a16="http://schemas.microsoft.com/office/drawing/2014/main" id="{C7030C3D-7F7D-4FE9-9C1B-29CA40CFED63}"/>
              </a:ext>
            </a:extLst>
          </p:cNvPr>
          <p:cNvSpPr/>
          <p:nvPr/>
        </p:nvSpPr>
        <p:spPr>
          <a:xfrm>
            <a:off x="799385" y="2166928"/>
            <a:ext cx="7646504" cy="19619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D51FD5-B09F-4D93-9543-70810E44D445}"/>
              </a:ext>
            </a:extLst>
          </p:cNvPr>
          <p:cNvSpPr txBox="1"/>
          <p:nvPr/>
        </p:nvSpPr>
        <p:spPr>
          <a:xfrm>
            <a:off x="6057061" y="2831666"/>
            <a:ext cx="2414122" cy="646331"/>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Value added of diverse</a:t>
            </a:r>
          </a:p>
          <a:p>
            <a:r>
              <a:rPr lang="en-US" b="1" dirty="0">
                <a:solidFill>
                  <a:schemeClr val="bg1"/>
                </a:solidFill>
                <a:latin typeface="Times New Roman" panose="02020603050405020304" pitchFamily="18" charset="0"/>
                <a:cs typeface="Times New Roman" panose="02020603050405020304" pitchFamily="18" charset="0"/>
              </a:rPr>
              <a:t>cultures, styles, group</a:t>
            </a:r>
          </a:p>
        </p:txBody>
      </p:sp>
      <p:sp>
        <p:nvSpPr>
          <p:cNvPr id="9" name="TextBox 8">
            <a:extLst>
              <a:ext uri="{FF2B5EF4-FFF2-40B4-BE49-F238E27FC236}">
                <a16:creationId xmlns:a16="http://schemas.microsoft.com/office/drawing/2014/main" id="{1DB9E016-BA18-4C13-A001-1E56901595B9}"/>
              </a:ext>
            </a:extLst>
          </p:cNvPr>
          <p:cNvSpPr txBox="1"/>
          <p:nvPr/>
        </p:nvSpPr>
        <p:spPr>
          <a:xfrm>
            <a:off x="774091" y="2831666"/>
            <a:ext cx="2619307" cy="646331"/>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Value the dominance of </a:t>
            </a:r>
          </a:p>
          <a:p>
            <a:r>
              <a:rPr lang="en-US" b="1" dirty="0">
                <a:solidFill>
                  <a:schemeClr val="bg1"/>
                </a:solidFill>
                <a:latin typeface="Times New Roman" panose="02020603050405020304" pitchFamily="18" charset="0"/>
                <a:cs typeface="Times New Roman" panose="02020603050405020304" pitchFamily="18" charset="0"/>
              </a:rPr>
              <a:t>one culture, style, group</a:t>
            </a:r>
          </a:p>
        </p:txBody>
      </p:sp>
      <p:sp>
        <p:nvSpPr>
          <p:cNvPr id="14" name="TextBox 13">
            <a:extLst>
              <a:ext uri="{FF2B5EF4-FFF2-40B4-BE49-F238E27FC236}">
                <a16:creationId xmlns:a16="http://schemas.microsoft.com/office/drawing/2014/main" id="{39B0A630-92BE-4DD5-967A-C06DE93989A5}"/>
              </a:ext>
            </a:extLst>
          </p:cNvPr>
          <p:cNvSpPr txBox="1"/>
          <p:nvPr/>
        </p:nvSpPr>
        <p:spPr>
          <a:xfrm rot="16200000">
            <a:off x="-296497" y="3081453"/>
            <a:ext cx="185092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STATUS QUO</a:t>
            </a:r>
          </a:p>
        </p:txBody>
      </p:sp>
      <p:sp>
        <p:nvSpPr>
          <p:cNvPr id="15" name="TextBox 14">
            <a:extLst>
              <a:ext uri="{FF2B5EF4-FFF2-40B4-BE49-F238E27FC236}">
                <a16:creationId xmlns:a16="http://schemas.microsoft.com/office/drawing/2014/main" id="{3277FFEC-4A02-473A-9A99-B1DCDD8D9CFF}"/>
              </a:ext>
            </a:extLst>
          </p:cNvPr>
          <p:cNvSpPr txBox="1"/>
          <p:nvPr/>
        </p:nvSpPr>
        <p:spPr>
          <a:xfrm rot="5400000">
            <a:off x="8005185" y="3081453"/>
            <a:ext cx="125707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CHANGE</a:t>
            </a:r>
          </a:p>
        </p:txBody>
      </p:sp>
      <p:sp>
        <p:nvSpPr>
          <p:cNvPr id="17" name="TextBox 16">
            <a:extLst>
              <a:ext uri="{FF2B5EF4-FFF2-40B4-BE49-F238E27FC236}">
                <a16:creationId xmlns:a16="http://schemas.microsoft.com/office/drawing/2014/main" id="{1DC8CE88-450A-4ABC-8D24-446BF2629B82}"/>
              </a:ext>
            </a:extLst>
          </p:cNvPr>
          <p:cNvSpPr txBox="1"/>
          <p:nvPr/>
        </p:nvSpPr>
        <p:spPr>
          <a:xfrm>
            <a:off x="799385" y="4191000"/>
            <a:ext cx="7589261"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Exclusive        Passive        Symbolic           Critical           Welcoming              Inclusive</a:t>
            </a:r>
          </a:p>
          <a:p>
            <a:r>
              <a:rPr lang="en-US" sz="1600" dirty="0">
                <a:latin typeface="Times New Roman" panose="02020603050405020304" pitchFamily="18" charset="0"/>
                <a:cs typeface="Times New Roman" panose="02020603050405020304" pitchFamily="18" charset="0"/>
              </a:rPr>
              <a:t>Club                Club            Difference          Mass                                             Organization</a:t>
            </a:r>
          </a:p>
          <a:p>
            <a:r>
              <a:rPr lang="en-US" sz="1600" dirty="0">
                <a:latin typeface="Times New Roman" panose="02020603050405020304" pitchFamily="18" charset="0"/>
                <a:cs typeface="Times New Roman" panose="02020603050405020304" pitchFamily="18" charset="0"/>
              </a:rPr>
              <a:t>                                          (“Pioneers”)</a:t>
            </a:r>
          </a:p>
        </p:txBody>
      </p:sp>
      <p:sp>
        <p:nvSpPr>
          <p:cNvPr id="2" name="Rectangle 1"/>
          <p:cNvSpPr/>
          <p:nvPr/>
        </p:nvSpPr>
        <p:spPr>
          <a:xfrm>
            <a:off x="799385" y="3148773"/>
            <a:ext cx="7634282" cy="98009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FAAF123E-BE35-49CC-B4D6-4803C14DE646}"/>
              </a:ext>
            </a:extLst>
          </p:cNvPr>
          <p:cNvSpPr/>
          <p:nvPr/>
        </p:nvSpPr>
        <p:spPr>
          <a:xfrm rot="5400000">
            <a:off x="1736978" y="1243211"/>
            <a:ext cx="1948070" cy="3823252"/>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4C51B48-C040-4095-9F84-4889E3121DF1}"/>
              </a:ext>
            </a:extLst>
          </p:cNvPr>
          <p:cNvSpPr/>
          <p:nvPr/>
        </p:nvSpPr>
        <p:spPr>
          <a:xfrm rot="16200000">
            <a:off x="5560234" y="1243207"/>
            <a:ext cx="1948068" cy="3823253"/>
          </a:xfrm>
          <a:prstGeom prst="triangle">
            <a:avLst/>
          </a:prstGeom>
          <a:solidFill>
            <a:srgbClr val="008E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CD1755-2AF3-4742-A9FE-73A7BC6640C7}"/>
              </a:ext>
            </a:extLst>
          </p:cNvPr>
          <p:cNvSpPr txBox="1"/>
          <p:nvPr/>
        </p:nvSpPr>
        <p:spPr>
          <a:xfrm>
            <a:off x="3893274" y="2313323"/>
            <a:ext cx="1458733" cy="646331"/>
          </a:xfrm>
          <a:prstGeom prst="rect">
            <a:avLst/>
          </a:prstGeom>
          <a:noFill/>
        </p:spPr>
        <p:txBody>
          <a:bodyPr wrap="none" rtlCol="0">
            <a:spAutoFit/>
          </a:bodyPr>
          <a:lstStyle/>
          <a:p>
            <a:pPr algn="ctr"/>
            <a:r>
              <a:rPr lang="en-US" b="1" dirty="0">
                <a:latin typeface="Times New Roman" panose="02020603050405020304" pitchFamily="18" charset="0"/>
                <a:cs typeface="Times New Roman" panose="02020603050405020304" pitchFamily="18" charset="0"/>
              </a:rPr>
              <a:t>Tolerance of </a:t>
            </a:r>
          </a:p>
          <a:p>
            <a:pPr algn="ctr"/>
            <a:r>
              <a:rPr lang="en-US" b="1" dirty="0">
                <a:latin typeface="Times New Roman" panose="02020603050405020304" pitchFamily="18" charset="0"/>
                <a:cs typeface="Times New Roman" panose="02020603050405020304" pitchFamily="18" charset="0"/>
              </a:rPr>
              <a:t>Differences</a:t>
            </a:r>
          </a:p>
        </p:txBody>
      </p:sp>
      <p:sp>
        <p:nvSpPr>
          <p:cNvPr id="12" name="TextBox 11">
            <a:extLst>
              <a:ext uri="{FF2B5EF4-FFF2-40B4-BE49-F238E27FC236}">
                <a16:creationId xmlns:a16="http://schemas.microsoft.com/office/drawing/2014/main" id="{245707A1-E52B-4E84-B995-537C629F6E17}"/>
              </a:ext>
            </a:extLst>
          </p:cNvPr>
          <p:cNvSpPr txBox="1"/>
          <p:nvPr/>
        </p:nvSpPr>
        <p:spPr>
          <a:xfrm>
            <a:off x="3751602" y="3556825"/>
            <a:ext cx="174207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TRANSITION</a:t>
            </a:r>
          </a:p>
        </p:txBody>
      </p:sp>
    </p:spTree>
    <p:extLst>
      <p:ext uri="{BB962C8B-B14F-4D97-AF65-F5344CB8AC3E}">
        <p14:creationId xmlns:p14="http://schemas.microsoft.com/office/powerpoint/2010/main" val="295082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019298" y="1219200"/>
            <a:ext cx="5473885"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a:spcBef>
                <a:spcPts val="0"/>
              </a:spcBef>
            </a:pPr>
            <a:r>
              <a:rPr lang="en-US" sz="2800" dirty="0">
                <a:latin typeface="Times New Roman" panose="02020603050405020304" pitchFamily="18" charset="0"/>
                <a:cs typeface="Times New Roman" panose="02020603050405020304" pitchFamily="18" charset="0"/>
              </a:rPr>
              <a:t>Top Leadership Commitment</a:t>
            </a:r>
          </a:p>
          <a:p>
            <a:pPr indent="-228600">
              <a:spcBef>
                <a:spcPts val="0"/>
              </a:spcBef>
            </a:pPr>
            <a:r>
              <a:rPr lang="en-US" sz="2800" dirty="0">
                <a:latin typeface="Times New Roman" panose="02020603050405020304" pitchFamily="18" charset="0"/>
                <a:cs typeface="Times New Roman" panose="02020603050405020304" pitchFamily="18" charset="0"/>
              </a:rPr>
              <a:t>Strategic Plan</a:t>
            </a:r>
          </a:p>
          <a:p>
            <a:pPr indent="-228600">
              <a:spcBef>
                <a:spcPts val="0"/>
              </a:spcBef>
            </a:pPr>
            <a:r>
              <a:rPr lang="en-US" sz="2800" dirty="0">
                <a:latin typeface="Times New Roman" panose="02020603050405020304" pitchFamily="18" charset="0"/>
                <a:cs typeface="Times New Roman" panose="02020603050405020304" pitchFamily="18" charset="0"/>
              </a:rPr>
              <a:t>Diversity Linked to Performance</a:t>
            </a:r>
          </a:p>
          <a:p>
            <a:pPr indent="-228600">
              <a:spcBef>
                <a:spcPts val="0"/>
              </a:spcBef>
            </a:pPr>
            <a:r>
              <a:rPr lang="en-US" sz="2800" dirty="0">
                <a:latin typeface="Times New Roman" panose="02020603050405020304" pitchFamily="18" charset="0"/>
                <a:cs typeface="Times New Roman" panose="02020603050405020304" pitchFamily="18" charset="0"/>
              </a:rPr>
              <a:t>Measurement</a:t>
            </a:r>
          </a:p>
          <a:p>
            <a:pPr indent="-228600">
              <a:spcBef>
                <a:spcPts val="0"/>
              </a:spcBef>
            </a:pPr>
            <a:r>
              <a:rPr lang="en-US" sz="2800" dirty="0">
                <a:latin typeface="Times New Roman" panose="02020603050405020304" pitchFamily="18" charset="0"/>
                <a:cs typeface="Times New Roman" panose="02020603050405020304" pitchFamily="18" charset="0"/>
              </a:rPr>
              <a:t>Accountability</a:t>
            </a:r>
          </a:p>
          <a:p>
            <a:pPr indent="-228600">
              <a:spcBef>
                <a:spcPts val="0"/>
              </a:spcBef>
            </a:pPr>
            <a:r>
              <a:rPr lang="en-US" sz="2800" dirty="0">
                <a:latin typeface="Times New Roman" panose="02020603050405020304" pitchFamily="18" charset="0"/>
                <a:cs typeface="Times New Roman" panose="02020603050405020304" pitchFamily="18" charset="0"/>
              </a:rPr>
              <a:t>Succession Planning</a:t>
            </a:r>
          </a:p>
          <a:p>
            <a:pPr indent="-228600">
              <a:spcBef>
                <a:spcPts val="0"/>
              </a:spcBef>
            </a:pPr>
            <a:r>
              <a:rPr lang="en-US" sz="2800" dirty="0">
                <a:latin typeface="Times New Roman" panose="02020603050405020304" pitchFamily="18" charset="0"/>
                <a:cs typeface="Times New Roman" panose="02020603050405020304" pitchFamily="18" charset="0"/>
              </a:rPr>
              <a:t>Recruitment</a:t>
            </a:r>
          </a:p>
          <a:p>
            <a:pPr indent="-228600">
              <a:spcBef>
                <a:spcPts val="0"/>
              </a:spcBef>
            </a:pPr>
            <a:r>
              <a:rPr lang="en-US" sz="2800" dirty="0">
                <a:latin typeface="Times New Roman" panose="02020603050405020304" pitchFamily="18" charset="0"/>
                <a:cs typeface="Times New Roman" panose="02020603050405020304" pitchFamily="18" charset="0"/>
              </a:rPr>
              <a:t>Employment Involvement</a:t>
            </a:r>
          </a:p>
          <a:p>
            <a:pPr indent="-228600">
              <a:spcBef>
                <a:spcPts val="0"/>
              </a:spcBef>
            </a:pPr>
            <a:r>
              <a:rPr lang="en-US" sz="2800" dirty="0">
                <a:latin typeface="Times New Roman" panose="02020603050405020304" pitchFamily="18" charset="0"/>
                <a:cs typeface="Times New Roman" panose="02020603050405020304" pitchFamily="18" charset="0"/>
              </a:rPr>
              <a:t>Diversity Training</a:t>
            </a:r>
          </a:p>
          <a:p>
            <a:pPr marL="114300" indent="0">
              <a:spcBef>
                <a:spcPts val="0"/>
              </a:spcBef>
              <a:buNone/>
            </a:pPr>
            <a:r>
              <a:rPr lang="en-US" sz="1200" dirty="0">
                <a:latin typeface="Times New Roman" panose="02020603050405020304" pitchFamily="18" charset="0"/>
                <a:cs typeface="Times New Roman" panose="02020603050405020304" pitchFamily="18" charset="0"/>
              </a:rPr>
              <a:t>				(GAO Report 2005, p. 4)</a:t>
            </a:r>
          </a:p>
        </p:txBody>
      </p:sp>
      <p:sp>
        <p:nvSpPr>
          <p:cNvPr id="2" name="Rectangle 1"/>
          <p:cNvSpPr/>
          <p:nvPr/>
        </p:nvSpPr>
        <p:spPr>
          <a:xfrm>
            <a:off x="1650815" y="381000"/>
            <a:ext cx="5842369"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Top Diversity Management Practices</a:t>
            </a:r>
          </a:p>
        </p:txBody>
      </p:sp>
    </p:spTree>
    <p:extLst>
      <p:ext uri="{BB962C8B-B14F-4D97-AF65-F5344CB8AC3E}">
        <p14:creationId xmlns:p14="http://schemas.microsoft.com/office/powerpoint/2010/main" val="106820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87809" y="6538020"/>
            <a:ext cx="1443024"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Thomas Friedman, 2016</a:t>
            </a:r>
          </a:p>
        </p:txBody>
      </p:sp>
      <p:sp>
        <p:nvSpPr>
          <p:cNvPr id="6" name="TextBox 5"/>
          <p:cNvSpPr txBox="1"/>
          <p:nvPr/>
        </p:nvSpPr>
        <p:spPr>
          <a:xfrm>
            <a:off x="3465456" y="972457"/>
            <a:ext cx="3334567"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Real Challenges</a:t>
            </a:r>
          </a:p>
        </p:txBody>
      </p:sp>
      <p:sp>
        <p:nvSpPr>
          <p:cNvPr id="7" name="TextBox 6"/>
          <p:cNvSpPr txBox="1"/>
          <p:nvPr/>
        </p:nvSpPr>
        <p:spPr>
          <a:xfrm>
            <a:off x="4365342" y="1669143"/>
            <a:ext cx="2186817"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Globalism</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Climate Control</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Technology</a:t>
            </a:r>
          </a:p>
        </p:txBody>
      </p:sp>
      <p:sp>
        <p:nvSpPr>
          <p:cNvPr id="8" name="Right Arrow 7"/>
          <p:cNvSpPr/>
          <p:nvPr/>
        </p:nvSpPr>
        <p:spPr>
          <a:xfrm>
            <a:off x="1680199" y="1669142"/>
            <a:ext cx="2394858" cy="1330865"/>
          </a:xfrm>
          <a:prstGeom prst="rightArrow">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Driving Forces</a:t>
            </a:r>
          </a:p>
          <a:p>
            <a:pPr algn="ctr"/>
            <a:endParaRPr lang="en-US" b="1" dirty="0"/>
          </a:p>
        </p:txBody>
      </p:sp>
      <p:sp>
        <p:nvSpPr>
          <p:cNvPr id="9" name="TextBox 8"/>
          <p:cNvSpPr txBox="1"/>
          <p:nvPr/>
        </p:nvSpPr>
        <p:spPr>
          <a:xfrm>
            <a:off x="3632371" y="3505200"/>
            <a:ext cx="3259803"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To Solve Them</a:t>
            </a:r>
          </a:p>
        </p:txBody>
      </p:sp>
      <p:sp>
        <p:nvSpPr>
          <p:cNvPr id="10" name="Right Arrow 9"/>
          <p:cNvSpPr/>
          <p:nvPr/>
        </p:nvSpPr>
        <p:spPr>
          <a:xfrm>
            <a:off x="1680198" y="4582065"/>
            <a:ext cx="2394858" cy="1330865"/>
          </a:xfrm>
          <a:prstGeom prst="rightArrow">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Radically Inclusive</a:t>
            </a:r>
          </a:p>
          <a:p>
            <a:pPr algn="ctr"/>
            <a:endParaRPr lang="en-US" b="1" dirty="0"/>
          </a:p>
        </p:txBody>
      </p:sp>
      <p:sp>
        <p:nvSpPr>
          <p:cNvPr id="11" name="TextBox 10"/>
          <p:cNvSpPr txBox="1"/>
          <p:nvPr/>
        </p:nvSpPr>
        <p:spPr>
          <a:xfrm>
            <a:off x="4365342" y="4281715"/>
            <a:ext cx="1962589" cy="1631216"/>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People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Processes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Disciplines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Organizations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Technologies</a:t>
            </a:r>
          </a:p>
        </p:txBody>
      </p:sp>
      <p:sp>
        <p:nvSpPr>
          <p:cNvPr id="12" name="TextBox 11"/>
          <p:cNvSpPr txBox="1"/>
          <p:nvPr/>
        </p:nvSpPr>
        <p:spPr>
          <a:xfrm>
            <a:off x="2131364" y="266777"/>
            <a:ext cx="4881273"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Times, they area changing</a:t>
            </a:r>
          </a:p>
        </p:txBody>
      </p:sp>
    </p:spTree>
    <p:extLst>
      <p:ext uri="{BB962C8B-B14F-4D97-AF65-F5344CB8AC3E}">
        <p14:creationId xmlns:p14="http://schemas.microsoft.com/office/powerpoint/2010/main" val="300432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latin typeface="Times New Roman" panose="02020603050405020304" pitchFamily="18" charset="0"/>
                <a:cs typeface="Times New Roman" panose="02020603050405020304" pitchFamily="18" charset="0"/>
              </a:rPr>
              <a:t>         The Majority of Diversity’s Attributes are</a:t>
            </a:r>
          </a:p>
          <a:p>
            <a:r>
              <a:rPr lang="en-US" altLang="en-US" sz="2400" b="1" dirty="0">
                <a:latin typeface="Times New Roman" panose="02020603050405020304" pitchFamily="18" charset="0"/>
                <a:cs typeface="Times New Roman" panose="02020603050405020304" pitchFamily="18" charset="0"/>
              </a:rPr>
              <a:t>        Unseen and Under Utilized   </a:t>
            </a:r>
          </a:p>
        </p:txBody>
      </p:sp>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90800" y="1815892"/>
            <a:ext cx="3532981" cy="3834232"/>
          </a:xfrm>
          <a:prstGeom prst="ellipse">
            <a:avLst/>
          </a:prstGeom>
          <a:ln>
            <a:noFill/>
          </a:ln>
          <a:effectLst>
            <a:softEdge rad="112500"/>
          </a:effectLst>
        </p:spPr>
      </p:pic>
      <p:sp>
        <p:nvSpPr>
          <p:cNvPr id="8" name="Footer Placeholder 4"/>
          <p:cNvSpPr txBox="1">
            <a:spLocks noGrp="1"/>
          </p:cNvSpPr>
          <p:nvPr/>
        </p:nvSpPr>
        <p:spPr>
          <a:xfrm>
            <a:off x="1176338" y="5961063"/>
            <a:ext cx="5105400" cy="279400"/>
          </a:xfrm>
          <a:prstGeom prst="rect">
            <a:avLst/>
          </a:prstGeom>
          <a:noFill/>
        </p:spPr>
        <p:txBody>
          <a:bodyPr anchor="ctr"/>
          <a:lstStyle/>
          <a:p>
            <a:pPr eaLnBrk="1" hangingPunct="1">
              <a:defRPr/>
            </a:pPr>
            <a:endParaRPr lang="en-US" sz="1000" dirty="0">
              <a:latin typeface="+mn-lt"/>
              <a:cs typeface="+mn-cs"/>
            </a:endParaRPr>
          </a:p>
        </p:txBody>
      </p:sp>
      <p:sp>
        <p:nvSpPr>
          <p:cNvPr id="9" name="Slide Number Placeholder 5"/>
          <p:cNvSpPr txBox="1">
            <a:spLocks noGrp="1"/>
          </p:cNvSpPr>
          <p:nvPr/>
        </p:nvSpPr>
        <p:spPr bwMode="auto">
          <a:xfrm>
            <a:off x="7580313" y="5961063"/>
            <a:ext cx="3952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FE144C6-6356-48B1-879B-C1AA2308BCAC}" type="slidenum">
              <a:rPr lang="en-US" altLang="en-US" sz="1000">
                <a:latin typeface="Garamond" panose="02020404030301010803" pitchFamily="18" charset="0"/>
              </a:rPr>
              <a:pPr algn="r" eaLnBrk="1" hangingPunct="1">
                <a:spcBef>
                  <a:spcPct val="0"/>
                </a:spcBef>
                <a:buFontTx/>
                <a:buNone/>
              </a:pPr>
              <a:t>23</a:t>
            </a:fld>
            <a:endParaRPr lang="en-US" altLang="en-US" sz="1000" dirty="0">
              <a:latin typeface="Garamond" panose="02020404030301010803" pitchFamily="18" charset="0"/>
            </a:endParaRPr>
          </a:p>
        </p:txBody>
      </p:sp>
    </p:spTree>
    <p:extLst>
      <p:ext uri="{BB962C8B-B14F-4D97-AF65-F5344CB8AC3E}">
        <p14:creationId xmlns:p14="http://schemas.microsoft.com/office/powerpoint/2010/main" val="2772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06797" y="838200"/>
            <a:ext cx="4530407"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Leading Diversity Strategies</a:t>
            </a:r>
          </a:p>
        </p:txBody>
      </p:sp>
      <p:sp>
        <p:nvSpPr>
          <p:cNvPr id="3" name="TextBox 2"/>
          <p:cNvSpPr txBox="1"/>
          <p:nvPr/>
        </p:nvSpPr>
        <p:spPr>
          <a:xfrm>
            <a:off x="1066800" y="1905000"/>
            <a:ext cx="7010400" cy="304800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Mastering inclusion is an art not a science</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Multicultural competencies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Visible leadership commitment</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Articulated definition of diversity</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Leaders must ID areas where behaviors fall short of organizational values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Recognize challenges/celebrate success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Conduct culture audit </a:t>
            </a:r>
          </a:p>
        </p:txBody>
      </p:sp>
    </p:spTree>
    <p:extLst>
      <p:ext uri="{BB962C8B-B14F-4D97-AF65-F5344CB8AC3E}">
        <p14:creationId xmlns:p14="http://schemas.microsoft.com/office/powerpoint/2010/main" val="1900235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199" y="856666"/>
            <a:ext cx="8229600" cy="1143000"/>
          </a:xfrm>
        </p:spPr>
        <p:txBody>
          <a:bodyPr>
            <a:no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 and Approaches</a:t>
            </a:r>
            <a:b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870505" y="1472303"/>
            <a:ext cx="7402989" cy="1569660"/>
          </a:xfrm>
          <a:prstGeom prst="rect">
            <a:avLst/>
          </a:prstGeom>
        </p:spPr>
        <p:txBody>
          <a:bodyPr wrap="none">
            <a:spAutoFit/>
          </a:bodyPr>
          <a:lstStyle/>
          <a:p>
            <a:pPr algn="ctr"/>
            <a:endParaRPr lang="en-US" sz="2400" b="1" u="sng"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Achieving diversity is a process, not an endpoint.</a:t>
            </a:r>
          </a:p>
          <a:p>
            <a:pPr algn="ctr"/>
            <a:r>
              <a:rPr lang="en-US" sz="2400" dirty="0">
                <a:latin typeface="Times New Roman" panose="02020603050405020304" pitchFamily="18" charset="0"/>
                <a:cs typeface="Times New Roman" panose="02020603050405020304" pitchFamily="18" charset="0"/>
              </a:rPr>
              <a:t>Secretary of Defense Cohen suggested a systems approach</a:t>
            </a:r>
          </a:p>
          <a:p>
            <a:pPr algn="ctr"/>
            <a:r>
              <a:rPr lang="en-US" sz="2400" dirty="0">
                <a:latin typeface="Times New Roman" panose="02020603050405020304" pitchFamily="18" charset="0"/>
                <a:cs typeface="Times New Roman" panose="02020603050405020304" pitchFamily="18" charset="0"/>
              </a:rPr>
              <a:t>that weaves together:</a:t>
            </a:r>
          </a:p>
        </p:txBody>
      </p:sp>
      <p:sp>
        <p:nvSpPr>
          <p:cNvPr id="3" name="TextBox 2"/>
          <p:cNvSpPr txBox="1"/>
          <p:nvPr/>
        </p:nvSpPr>
        <p:spPr>
          <a:xfrm>
            <a:off x="3276600" y="3505200"/>
            <a:ext cx="2942216" cy="1631216"/>
          </a:xfrm>
          <a:prstGeom prst="rect">
            <a:avLst/>
          </a:prstGeom>
          <a:noFill/>
        </p:spPr>
        <p:txBody>
          <a:bodyPr wrap="non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Policy</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Communications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Education &amp; Training</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Enforcement</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Assessment</a:t>
            </a:r>
          </a:p>
        </p:txBody>
      </p:sp>
    </p:spTree>
    <p:extLst>
      <p:ext uri="{BB962C8B-B14F-4D97-AF65-F5344CB8AC3E}">
        <p14:creationId xmlns:p14="http://schemas.microsoft.com/office/powerpoint/2010/main" val="59939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Oval 2"/>
          <p:cNvSpPr>
            <a:spLocks noChangeArrowheads="1"/>
          </p:cNvSpPr>
          <p:nvPr/>
        </p:nvSpPr>
        <p:spPr bwMode="auto">
          <a:xfrm>
            <a:off x="1143000" y="1600200"/>
            <a:ext cx="6553200" cy="4343400"/>
          </a:xfrm>
          <a:prstGeom prst="ellipse">
            <a:avLst/>
          </a:prstGeom>
          <a:solidFill>
            <a:schemeClr val="bg2">
              <a:lumMod val="75000"/>
            </a:schemeClr>
          </a:solidFill>
          <a:ln w="19050">
            <a:solidFill>
              <a:srgbClr val="FFCC00"/>
            </a:solidFill>
            <a:round/>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 name="Rectangle 3"/>
          <p:cNvSpPr>
            <a:spLocks noChangeArrowheads="1"/>
          </p:cNvSpPr>
          <p:nvPr/>
        </p:nvSpPr>
        <p:spPr bwMode="auto">
          <a:xfrm>
            <a:off x="3657600" y="1600200"/>
            <a:ext cx="16446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800" dirty="0">
                <a:effectLst>
                  <a:outerShdw blurRad="38100" dist="38100" dir="2700000" algn="tl">
                    <a:srgbClr val="000000"/>
                  </a:outerShdw>
                </a:effectLst>
                <a:latin typeface="Arial" panose="020B0604020202020204" pitchFamily="34" charset="0"/>
              </a:rPr>
              <a:t>Environmental</a:t>
            </a:r>
          </a:p>
          <a:p>
            <a:pPr algn="ctr">
              <a:defRPr/>
            </a:pPr>
            <a:r>
              <a:rPr lang="en-US" altLang="en-US" sz="1800" dirty="0">
                <a:effectLst>
                  <a:outerShdw blurRad="38100" dist="38100" dir="2700000" algn="tl">
                    <a:srgbClr val="000000"/>
                  </a:outerShdw>
                </a:effectLst>
                <a:latin typeface="Arial" panose="020B0604020202020204" pitchFamily="34" charset="0"/>
              </a:rPr>
              <a:t>Suprasystem</a:t>
            </a:r>
          </a:p>
        </p:txBody>
      </p:sp>
      <p:sp>
        <p:nvSpPr>
          <p:cNvPr id="7" name="Oval 4"/>
          <p:cNvSpPr>
            <a:spLocks noChangeArrowheads="1"/>
          </p:cNvSpPr>
          <p:nvPr/>
        </p:nvSpPr>
        <p:spPr bwMode="auto">
          <a:xfrm>
            <a:off x="3675063" y="2217738"/>
            <a:ext cx="3232150" cy="2132012"/>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F76681">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 name="Rectangle 5"/>
          <p:cNvSpPr>
            <a:spLocks noChangeArrowheads="1"/>
          </p:cNvSpPr>
          <p:nvPr/>
        </p:nvSpPr>
        <p:spPr bwMode="auto">
          <a:xfrm>
            <a:off x="5291138" y="2355055"/>
            <a:ext cx="1189038"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a:effectLst>
                  <a:outerShdw blurRad="38100" dist="38100" dir="2700000" algn="tl">
                    <a:srgbClr val="000000"/>
                  </a:outerShdw>
                </a:effectLst>
                <a:latin typeface="Arial" panose="020B0604020202020204" pitchFamily="34" charset="0"/>
              </a:rPr>
              <a:t>Technical</a:t>
            </a:r>
          </a:p>
          <a:p>
            <a:pPr algn="ctr">
              <a:defRPr/>
            </a:pPr>
            <a:r>
              <a:rPr lang="en-US" altLang="en-US" sz="1600" dirty="0">
                <a:effectLst>
                  <a:outerShdw blurRad="38100" dist="38100" dir="2700000" algn="tl">
                    <a:srgbClr val="000000"/>
                  </a:outerShdw>
                </a:effectLst>
                <a:latin typeface="Arial" panose="020B0604020202020204" pitchFamily="34" charset="0"/>
              </a:rPr>
              <a:t>Subsystem</a:t>
            </a:r>
            <a:endParaRPr lang="en-US" altLang="en-US" sz="1400" dirty="0">
              <a:effectLst>
                <a:outerShdw blurRad="38100" dist="38100" dir="2700000" algn="tl">
                  <a:srgbClr val="000000"/>
                </a:outerShdw>
              </a:effectLst>
              <a:latin typeface="Arial" panose="020B0604020202020204" pitchFamily="34" charset="0"/>
            </a:endParaRPr>
          </a:p>
        </p:txBody>
      </p:sp>
      <p:sp>
        <p:nvSpPr>
          <p:cNvPr id="9" name="Oval 6"/>
          <p:cNvSpPr>
            <a:spLocks noChangeArrowheads="1"/>
          </p:cNvSpPr>
          <p:nvPr/>
        </p:nvSpPr>
        <p:spPr bwMode="auto">
          <a:xfrm>
            <a:off x="3675063" y="3209925"/>
            <a:ext cx="3232150" cy="2132013"/>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9DFD9D">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 name="Rectangle 7"/>
          <p:cNvSpPr>
            <a:spLocks noChangeArrowheads="1"/>
          </p:cNvSpPr>
          <p:nvPr/>
        </p:nvSpPr>
        <p:spPr bwMode="auto">
          <a:xfrm>
            <a:off x="5371057" y="4503738"/>
            <a:ext cx="1200650" cy="5854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a:effectLst>
                  <a:outerShdw blurRad="38100" dist="38100" dir="2700000" algn="tl">
                    <a:srgbClr val="000000"/>
                  </a:outerShdw>
                </a:effectLst>
                <a:latin typeface="Arial" panose="020B0604020202020204" pitchFamily="34" charset="0"/>
              </a:rPr>
              <a:t>Structural</a:t>
            </a:r>
          </a:p>
          <a:p>
            <a:pPr algn="ctr">
              <a:defRPr/>
            </a:pPr>
            <a:r>
              <a:rPr lang="en-US" altLang="en-US" sz="1600" dirty="0">
                <a:effectLst>
                  <a:outerShdw blurRad="38100" dist="38100" dir="2700000" algn="tl">
                    <a:srgbClr val="000000"/>
                  </a:outerShdw>
                </a:effectLst>
                <a:latin typeface="Arial" panose="020B0604020202020204" pitchFamily="34" charset="0"/>
              </a:rPr>
              <a:t>Subsystem</a:t>
            </a:r>
          </a:p>
        </p:txBody>
      </p:sp>
      <p:sp>
        <p:nvSpPr>
          <p:cNvPr id="11" name="Oval 8"/>
          <p:cNvSpPr>
            <a:spLocks noChangeArrowheads="1"/>
          </p:cNvSpPr>
          <p:nvPr/>
        </p:nvSpPr>
        <p:spPr bwMode="auto">
          <a:xfrm>
            <a:off x="1801813" y="3209925"/>
            <a:ext cx="3232150" cy="2132013"/>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F6BF6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 name="Rectangle 9"/>
          <p:cNvSpPr>
            <a:spLocks noChangeArrowheads="1"/>
          </p:cNvSpPr>
          <p:nvPr/>
        </p:nvSpPr>
        <p:spPr bwMode="auto">
          <a:xfrm>
            <a:off x="2038350" y="4489450"/>
            <a:ext cx="1366838"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a:effectLst>
                  <a:outerShdw blurRad="38100" dist="38100" dir="2700000" algn="tl">
                    <a:srgbClr val="000000"/>
                  </a:outerShdw>
                </a:effectLst>
                <a:latin typeface="Arial" panose="020B0604020202020204" pitchFamily="34" charset="0"/>
              </a:rPr>
              <a:t>Psychosocial</a:t>
            </a:r>
          </a:p>
          <a:p>
            <a:pPr algn="ctr">
              <a:defRPr/>
            </a:pPr>
            <a:r>
              <a:rPr lang="en-US" altLang="en-US" sz="1600" dirty="0">
                <a:effectLst>
                  <a:outerShdw blurRad="38100" dist="38100" dir="2700000" algn="tl">
                    <a:srgbClr val="000000"/>
                  </a:outerShdw>
                </a:effectLst>
                <a:latin typeface="Arial" panose="020B0604020202020204" pitchFamily="34" charset="0"/>
              </a:rPr>
              <a:t>Subsystem</a:t>
            </a:r>
          </a:p>
        </p:txBody>
      </p:sp>
      <p:sp>
        <p:nvSpPr>
          <p:cNvPr id="14" name="Oval 10"/>
          <p:cNvSpPr>
            <a:spLocks noChangeArrowheads="1"/>
          </p:cNvSpPr>
          <p:nvPr/>
        </p:nvSpPr>
        <p:spPr bwMode="auto">
          <a:xfrm>
            <a:off x="1885950" y="2217738"/>
            <a:ext cx="3270250" cy="2132012"/>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C0FEF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 name="Rectangle 11"/>
          <p:cNvSpPr>
            <a:spLocks noChangeArrowheads="1"/>
          </p:cNvSpPr>
          <p:nvPr/>
        </p:nvSpPr>
        <p:spPr bwMode="auto">
          <a:xfrm>
            <a:off x="2170105" y="2403475"/>
            <a:ext cx="1752600"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altLang="en-US" sz="1600" dirty="0">
                <a:effectLst>
                  <a:outerShdw blurRad="38100" dist="38100" dir="2700000" algn="tl">
                    <a:srgbClr val="000000"/>
                  </a:outerShdw>
                </a:effectLst>
                <a:latin typeface="Arial" panose="020B0604020202020204" pitchFamily="34" charset="0"/>
              </a:rPr>
              <a:t>Goals &amp;Values</a:t>
            </a:r>
          </a:p>
          <a:p>
            <a:pPr algn="ctr">
              <a:defRPr/>
            </a:pPr>
            <a:r>
              <a:rPr lang="en-US" altLang="en-US" sz="1600" dirty="0">
                <a:effectLst>
                  <a:outerShdw blurRad="38100" dist="38100" dir="2700000" algn="tl">
                    <a:srgbClr val="000000"/>
                  </a:outerShdw>
                </a:effectLst>
                <a:latin typeface="Arial" panose="020B0604020202020204" pitchFamily="34" charset="0"/>
              </a:rPr>
              <a:t>Subsystem</a:t>
            </a:r>
          </a:p>
        </p:txBody>
      </p:sp>
      <p:sp>
        <p:nvSpPr>
          <p:cNvPr id="16" name="Oval 12"/>
          <p:cNvSpPr>
            <a:spLocks noChangeArrowheads="1"/>
          </p:cNvSpPr>
          <p:nvPr/>
        </p:nvSpPr>
        <p:spPr bwMode="auto">
          <a:xfrm>
            <a:off x="2798763" y="2714625"/>
            <a:ext cx="3232150" cy="2130425"/>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FFFFFF">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 name="Rectangle 13"/>
          <p:cNvSpPr>
            <a:spLocks noChangeArrowheads="1"/>
          </p:cNvSpPr>
          <p:nvPr/>
        </p:nvSpPr>
        <p:spPr bwMode="auto">
          <a:xfrm>
            <a:off x="3733800" y="3505200"/>
            <a:ext cx="1189038"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a:effectLst>
                  <a:outerShdw blurRad="38100" dist="38100" dir="2700000" algn="tl">
                    <a:srgbClr val="000000"/>
                  </a:outerShdw>
                </a:effectLst>
                <a:latin typeface="Arial" panose="020B0604020202020204" pitchFamily="34" charset="0"/>
              </a:rPr>
              <a:t>Managerial</a:t>
            </a:r>
          </a:p>
          <a:p>
            <a:pPr algn="ctr">
              <a:defRPr/>
            </a:pPr>
            <a:r>
              <a:rPr lang="en-US" altLang="en-US" sz="1600" dirty="0">
                <a:effectLst>
                  <a:outerShdw blurRad="38100" dist="38100" dir="2700000" algn="tl">
                    <a:srgbClr val="000000"/>
                  </a:outerShdw>
                </a:effectLst>
                <a:latin typeface="Arial" panose="020B0604020202020204" pitchFamily="34" charset="0"/>
              </a:rPr>
              <a:t>Subsystem</a:t>
            </a:r>
          </a:p>
        </p:txBody>
      </p:sp>
      <p:sp>
        <p:nvSpPr>
          <p:cNvPr id="18" name="AutoShape 14"/>
          <p:cNvSpPr>
            <a:spLocks noChangeArrowheads="1"/>
          </p:cNvSpPr>
          <p:nvPr/>
        </p:nvSpPr>
        <p:spPr bwMode="auto">
          <a:xfrm>
            <a:off x="1143000" y="3581400"/>
            <a:ext cx="596900" cy="273050"/>
          </a:xfrm>
          <a:prstGeom prst="rightArrow">
            <a:avLst>
              <a:gd name="adj1" fmla="val 50000"/>
              <a:gd name="adj2" fmla="val 109312"/>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 name="AutoShape 15"/>
          <p:cNvSpPr>
            <a:spLocks noChangeArrowheads="1"/>
          </p:cNvSpPr>
          <p:nvPr/>
        </p:nvSpPr>
        <p:spPr bwMode="auto">
          <a:xfrm>
            <a:off x="3810000" y="5486400"/>
            <a:ext cx="495300" cy="273050"/>
          </a:xfrm>
          <a:prstGeom prst="upArrow">
            <a:avLst>
              <a:gd name="adj1" fmla="val 50000"/>
              <a:gd name="adj2" fmla="val 49995"/>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 name="Rectangle 16"/>
          <p:cNvSpPr>
            <a:spLocks noChangeArrowheads="1"/>
          </p:cNvSpPr>
          <p:nvPr/>
        </p:nvSpPr>
        <p:spPr bwMode="auto">
          <a:xfrm>
            <a:off x="3346450" y="6461125"/>
            <a:ext cx="5854167" cy="4007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altLang="en-US" sz="2000" i="1">
                <a:effectLst>
                  <a:outerShdw blurRad="38100" dist="38100" dir="2700000" algn="tl">
                    <a:srgbClr val="000000"/>
                  </a:outerShdw>
                </a:effectLst>
                <a:latin typeface="Arial" panose="020B0604020202020204" pitchFamily="34" charset="0"/>
              </a:rPr>
              <a:t>Fremont E. Kast and James E. Rosenzweig, 1979</a:t>
            </a:r>
          </a:p>
        </p:txBody>
      </p:sp>
      <p:sp>
        <p:nvSpPr>
          <p:cNvPr id="21" name="Rectangle 17"/>
          <p:cNvSpPr txBox="1">
            <a:spLocks noChangeArrowheads="1"/>
          </p:cNvSpPr>
          <p:nvPr/>
        </p:nvSpPr>
        <p:spPr>
          <a:xfrm>
            <a:off x="685800" y="0"/>
            <a:ext cx="7772400" cy="1143000"/>
          </a:xfrm>
          <a:prstGeom prst="rect">
            <a:avLst/>
          </a:prstGeom>
          <a:ln w="19050">
            <a:noFill/>
          </a:ln>
          <a:effectLst>
            <a:outerShdw dist="107763" dir="2700000" algn="ctr" rotWithShape="0">
              <a:schemeClr val="bg2"/>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4800" b="1">
                <a:latin typeface="Times New Roman" panose="02020603050405020304" pitchFamily="18" charset="0"/>
              </a:rPr>
              <a:t>Sociotechnical System Model</a:t>
            </a:r>
            <a:endParaRPr lang="en-US" altLang="en-US" sz="4800" b="1" dirty="0">
              <a:latin typeface="Times New Roman" panose="02020603050405020304" pitchFamily="18" charset="0"/>
            </a:endParaRPr>
          </a:p>
        </p:txBody>
      </p:sp>
      <p:sp>
        <p:nvSpPr>
          <p:cNvPr id="22" name="AutoShape 18"/>
          <p:cNvSpPr>
            <a:spLocks noChangeArrowheads="1"/>
          </p:cNvSpPr>
          <p:nvPr/>
        </p:nvSpPr>
        <p:spPr bwMode="auto">
          <a:xfrm rot="10800000">
            <a:off x="4572000" y="5486400"/>
            <a:ext cx="495300" cy="273050"/>
          </a:xfrm>
          <a:prstGeom prst="upArrow">
            <a:avLst>
              <a:gd name="adj1" fmla="val 50000"/>
              <a:gd name="adj2" fmla="val 49995"/>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 name="AutoShape 19"/>
          <p:cNvSpPr>
            <a:spLocks noChangeArrowheads="1"/>
          </p:cNvSpPr>
          <p:nvPr/>
        </p:nvSpPr>
        <p:spPr bwMode="auto">
          <a:xfrm rot="10800000">
            <a:off x="7086600" y="3657600"/>
            <a:ext cx="596900" cy="273050"/>
          </a:xfrm>
          <a:prstGeom prst="rightArrow">
            <a:avLst>
              <a:gd name="adj1" fmla="val 50000"/>
              <a:gd name="adj2" fmla="val 109312"/>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124531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Oval 2"/>
          <p:cNvSpPr>
            <a:spLocks noChangeArrowheads="1"/>
          </p:cNvSpPr>
          <p:nvPr/>
        </p:nvSpPr>
        <p:spPr bwMode="auto">
          <a:xfrm>
            <a:off x="1143000" y="1600200"/>
            <a:ext cx="6553200" cy="4343400"/>
          </a:xfrm>
          <a:prstGeom prst="ellipse">
            <a:avLst/>
          </a:prstGeom>
          <a:gradFill flip="none" rotWithShape="1">
            <a:gsLst>
              <a:gs pos="62000">
                <a:schemeClr val="accent1"/>
              </a:gs>
              <a:gs pos="43000">
                <a:srgbClr val="FFFF00"/>
              </a:gs>
              <a:gs pos="78000">
                <a:schemeClr val="accent2">
                  <a:lumMod val="100000"/>
                </a:schemeClr>
              </a:gs>
            </a:gsLst>
            <a:path path="circle">
              <a:fillToRect l="50000" t="-80000" r="50000" b="180000"/>
            </a:path>
            <a:tileRect/>
          </a:gradFill>
          <a:ln w="19050">
            <a:solidFill>
              <a:srgbClr val="FFCC00"/>
            </a:solidFill>
            <a:round/>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 name="Rectangle 3"/>
          <p:cNvSpPr>
            <a:spLocks noChangeArrowheads="1"/>
          </p:cNvSpPr>
          <p:nvPr/>
        </p:nvSpPr>
        <p:spPr bwMode="auto">
          <a:xfrm>
            <a:off x="3488467" y="1600200"/>
            <a:ext cx="1982915" cy="7393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800" dirty="0" smtClean="0">
                <a:effectLst>
                  <a:outerShdw blurRad="38100" dist="38100" dir="2700000" algn="tl">
                    <a:srgbClr val="000000"/>
                  </a:outerShdw>
                </a:effectLst>
                <a:latin typeface="Arial" panose="020B0604020202020204" pitchFamily="34" charset="0"/>
              </a:rPr>
              <a:t>D&amp;I</a:t>
            </a:r>
            <a:endParaRPr lang="en-US" altLang="en-US" sz="1800" dirty="0">
              <a:effectLst>
                <a:outerShdw blurRad="38100" dist="38100" dir="2700000" algn="tl">
                  <a:srgbClr val="000000"/>
                </a:outerShdw>
              </a:effectLst>
              <a:latin typeface="Arial" panose="020B0604020202020204" pitchFamily="34" charset="0"/>
            </a:endParaRPr>
          </a:p>
          <a:p>
            <a:pPr algn="ctr">
              <a:defRPr/>
            </a:pPr>
            <a:r>
              <a:rPr lang="en-US" altLang="en-US" sz="2400" dirty="0">
                <a:effectLst>
                  <a:outerShdw blurRad="38100" dist="38100" dir="2700000" algn="tl">
                    <a:srgbClr val="000000"/>
                  </a:outerShdw>
                </a:effectLst>
                <a:latin typeface="Arial" panose="020B0604020202020204" pitchFamily="34" charset="0"/>
              </a:rPr>
              <a:t>Suprasystem</a:t>
            </a:r>
            <a:endParaRPr lang="en-US" altLang="en-US" sz="1800" dirty="0">
              <a:effectLst>
                <a:outerShdw blurRad="38100" dist="38100" dir="2700000" algn="tl">
                  <a:srgbClr val="000000"/>
                </a:outerShdw>
              </a:effectLst>
              <a:latin typeface="Arial" panose="020B0604020202020204" pitchFamily="34" charset="0"/>
            </a:endParaRPr>
          </a:p>
        </p:txBody>
      </p:sp>
      <p:sp>
        <p:nvSpPr>
          <p:cNvPr id="7" name="Oval 4"/>
          <p:cNvSpPr>
            <a:spLocks noChangeArrowheads="1"/>
          </p:cNvSpPr>
          <p:nvPr/>
        </p:nvSpPr>
        <p:spPr bwMode="auto">
          <a:xfrm>
            <a:off x="3675063" y="2217738"/>
            <a:ext cx="3232150" cy="2132012"/>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F76681">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 name="Rectangle 5"/>
          <p:cNvSpPr>
            <a:spLocks noChangeArrowheads="1"/>
          </p:cNvSpPr>
          <p:nvPr/>
        </p:nvSpPr>
        <p:spPr bwMode="auto">
          <a:xfrm>
            <a:off x="5291138" y="2355055"/>
            <a:ext cx="1189038"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a:effectLst>
                  <a:outerShdw blurRad="38100" dist="38100" dir="2700000" algn="tl">
                    <a:srgbClr val="000000"/>
                  </a:outerShdw>
                </a:effectLst>
                <a:latin typeface="Arial" panose="020B0604020202020204" pitchFamily="34" charset="0"/>
              </a:rPr>
              <a:t>Technical</a:t>
            </a:r>
          </a:p>
          <a:p>
            <a:pPr algn="ctr">
              <a:defRPr/>
            </a:pPr>
            <a:r>
              <a:rPr lang="en-US" altLang="en-US" sz="1600" dirty="0">
                <a:effectLst>
                  <a:outerShdw blurRad="38100" dist="38100" dir="2700000" algn="tl">
                    <a:srgbClr val="000000"/>
                  </a:outerShdw>
                </a:effectLst>
                <a:latin typeface="Arial" panose="020B0604020202020204" pitchFamily="34" charset="0"/>
              </a:rPr>
              <a:t>Subsystem</a:t>
            </a:r>
            <a:endParaRPr lang="en-US" altLang="en-US" sz="1400" dirty="0">
              <a:effectLst>
                <a:outerShdw blurRad="38100" dist="38100" dir="2700000" algn="tl">
                  <a:srgbClr val="000000"/>
                </a:outerShdw>
              </a:effectLst>
              <a:latin typeface="Arial" panose="020B0604020202020204" pitchFamily="34" charset="0"/>
            </a:endParaRPr>
          </a:p>
        </p:txBody>
      </p:sp>
      <p:sp>
        <p:nvSpPr>
          <p:cNvPr id="9" name="Oval 6"/>
          <p:cNvSpPr>
            <a:spLocks noChangeArrowheads="1"/>
          </p:cNvSpPr>
          <p:nvPr/>
        </p:nvSpPr>
        <p:spPr bwMode="auto">
          <a:xfrm>
            <a:off x="3675063" y="3209925"/>
            <a:ext cx="3232150" cy="2132013"/>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9DFD9D">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 name="Rectangle 7"/>
          <p:cNvSpPr>
            <a:spLocks noChangeArrowheads="1"/>
          </p:cNvSpPr>
          <p:nvPr/>
        </p:nvSpPr>
        <p:spPr bwMode="auto">
          <a:xfrm>
            <a:off x="5357068" y="4349223"/>
            <a:ext cx="1383392" cy="5854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smtClean="0">
                <a:effectLst>
                  <a:outerShdw blurRad="38100" dist="38100" dir="2700000" algn="tl">
                    <a:srgbClr val="000000"/>
                  </a:outerShdw>
                </a:effectLst>
                <a:latin typeface="Arial" panose="020B0604020202020204" pitchFamily="34" charset="0"/>
              </a:rPr>
              <a:t>Change</a:t>
            </a:r>
            <a:endParaRPr lang="en-US" altLang="en-US" sz="1600" dirty="0">
              <a:effectLst>
                <a:outerShdw blurRad="38100" dist="38100" dir="2700000" algn="tl">
                  <a:srgbClr val="000000"/>
                </a:outerShdw>
              </a:effectLst>
              <a:latin typeface="Arial" panose="020B0604020202020204" pitchFamily="34" charset="0"/>
            </a:endParaRPr>
          </a:p>
          <a:p>
            <a:pPr algn="ctr">
              <a:defRPr/>
            </a:pPr>
            <a:r>
              <a:rPr lang="en-US" altLang="en-US" sz="1600" dirty="0" smtClean="0">
                <a:effectLst>
                  <a:outerShdw blurRad="38100" dist="38100" dir="2700000" algn="tl">
                    <a:srgbClr val="000000"/>
                  </a:outerShdw>
                </a:effectLst>
                <a:latin typeface="Arial" panose="020B0604020202020204" pitchFamily="34" charset="0"/>
              </a:rPr>
              <a:t>Management</a:t>
            </a:r>
            <a:endParaRPr lang="en-US" altLang="en-US" sz="1600" dirty="0">
              <a:effectLst>
                <a:outerShdw blurRad="38100" dist="38100" dir="2700000" algn="tl">
                  <a:srgbClr val="000000"/>
                </a:outerShdw>
              </a:effectLst>
              <a:latin typeface="Arial" panose="020B0604020202020204" pitchFamily="34" charset="0"/>
            </a:endParaRPr>
          </a:p>
        </p:txBody>
      </p:sp>
      <p:sp>
        <p:nvSpPr>
          <p:cNvPr id="11" name="Oval 8"/>
          <p:cNvSpPr>
            <a:spLocks noChangeArrowheads="1"/>
          </p:cNvSpPr>
          <p:nvPr/>
        </p:nvSpPr>
        <p:spPr bwMode="auto">
          <a:xfrm>
            <a:off x="1801813" y="3209925"/>
            <a:ext cx="3232150" cy="2132013"/>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F6BF6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 name="Rectangle 9"/>
          <p:cNvSpPr>
            <a:spLocks noChangeArrowheads="1"/>
          </p:cNvSpPr>
          <p:nvPr/>
        </p:nvSpPr>
        <p:spPr bwMode="auto">
          <a:xfrm>
            <a:off x="2089216" y="4432160"/>
            <a:ext cx="1849737" cy="5854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smtClean="0">
                <a:effectLst>
                  <a:outerShdw blurRad="38100" dist="38100" dir="2700000" algn="tl">
                    <a:srgbClr val="000000"/>
                  </a:outerShdw>
                </a:effectLst>
                <a:latin typeface="Arial" panose="020B0604020202020204" pitchFamily="34" charset="0"/>
              </a:rPr>
              <a:t>Equity </a:t>
            </a:r>
            <a:endParaRPr lang="en-US" altLang="en-US" sz="1600" dirty="0">
              <a:effectLst>
                <a:outerShdw blurRad="38100" dist="38100" dir="2700000" algn="tl">
                  <a:srgbClr val="000000"/>
                </a:outerShdw>
              </a:effectLst>
              <a:latin typeface="Arial" panose="020B0604020202020204" pitchFamily="34" charset="0"/>
            </a:endParaRPr>
          </a:p>
          <a:p>
            <a:pPr algn="ctr">
              <a:defRPr/>
            </a:pPr>
            <a:r>
              <a:rPr lang="en-US" altLang="en-US" sz="1600" dirty="0" smtClean="0">
                <a:effectLst>
                  <a:outerShdw blurRad="38100" dist="38100" dir="2700000" algn="tl">
                    <a:srgbClr val="000000"/>
                  </a:outerShdw>
                </a:effectLst>
                <a:latin typeface="Arial" panose="020B0604020202020204" pitchFamily="34" charset="0"/>
              </a:rPr>
              <a:t>And Transparency</a:t>
            </a:r>
            <a:endParaRPr lang="en-US" altLang="en-US" sz="1600" dirty="0">
              <a:effectLst>
                <a:outerShdw blurRad="38100" dist="38100" dir="2700000" algn="tl">
                  <a:srgbClr val="000000"/>
                </a:outerShdw>
              </a:effectLst>
              <a:latin typeface="Arial" panose="020B0604020202020204" pitchFamily="34" charset="0"/>
            </a:endParaRPr>
          </a:p>
        </p:txBody>
      </p:sp>
      <p:sp>
        <p:nvSpPr>
          <p:cNvPr id="14" name="Oval 10"/>
          <p:cNvSpPr>
            <a:spLocks noChangeArrowheads="1"/>
          </p:cNvSpPr>
          <p:nvPr/>
        </p:nvSpPr>
        <p:spPr bwMode="auto">
          <a:xfrm>
            <a:off x="1885950" y="2217738"/>
            <a:ext cx="3270250" cy="2132012"/>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C0FEF9">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 name="Rectangle 11"/>
          <p:cNvSpPr>
            <a:spLocks noChangeArrowheads="1"/>
          </p:cNvSpPr>
          <p:nvPr/>
        </p:nvSpPr>
        <p:spPr bwMode="auto">
          <a:xfrm>
            <a:off x="2170105" y="2403475"/>
            <a:ext cx="1752600" cy="5854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defRPr/>
            </a:pPr>
            <a:r>
              <a:rPr lang="en-US" altLang="en-US" sz="1600" dirty="0" smtClean="0">
                <a:effectLst>
                  <a:outerShdw blurRad="38100" dist="38100" dir="2700000" algn="tl">
                    <a:srgbClr val="000000"/>
                  </a:outerShdw>
                </a:effectLst>
                <a:latin typeface="Arial" panose="020B0604020202020204" pitchFamily="34" charset="0"/>
              </a:rPr>
              <a:t>Business</a:t>
            </a:r>
          </a:p>
          <a:p>
            <a:pPr algn="ctr">
              <a:defRPr/>
            </a:pPr>
            <a:r>
              <a:rPr lang="en-US" altLang="en-US" sz="1600" dirty="0" smtClean="0">
                <a:effectLst>
                  <a:outerShdw blurRad="38100" dist="38100" dir="2700000" algn="tl">
                    <a:srgbClr val="000000"/>
                  </a:outerShdw>
                </a:effectLst>
                <a:latin typeface="Arial" panose="020B0604020202020204" pitchFamily="34" charset="0"/>
              </a:rPr>
              <a:t>Acumen</a:t>
            </a:r>
            <a:endParaRPr lang="en-US" altLang="en-US" sz="1600" dirty="0">
              <a:effectLst>
                <a:outerShdw blurRad="38100" dist="38100" dir="2700000" algn="tl">
                  <a:srgbClr val="000000"/>
                </a:outerShdw>
              </a:effectLst>
              <a:latin typeface="Arial" panose="020B0604020202020204" pitchFamily="34" charset="0"/>
            </a:endParaRPr>
          </a:p>
        </p:txBody>
      </p:sp>
      <p:sp>
        <p:nvSpPr>
          <p:cNvPr id="16" name="Oval 12"/>
          <p:cNvSpPr>
            <a:spLocks noChangeArrowheads="1"/>
          </p:cNvSpPr>
          <p:nvPr/>
        </p:nvSpPr>
        <p:spPr bwMode="auto">
          <a:xfrm>
            <a:off x="2798763" y="2714625"/>
            <a:ext cx="3232150" cy="2130425"/>
          </a:xfrm>
          <a:prstGeom prst="ellipse">
            <a:avLst/>
          </a:prstGeom>
          <a:noFill/>
          <a:ln w="19050">
            <a:solidFill>
              <a:schemeClr val="tx2">
                <a:lumMod val="75000"/>
              </a:schemeClr>
            </a:solidFill>
            <a:round/>
            <a:headEnd/>
            <a:tailEnd/>
          </a:ln>
          <a:effectLst/>
          <a:extLst>
            <a:ext uri="{909E8E84-426E-40DD-AFC4-6F175D3DCCD1}">
              <a14:hiddenFill xmlns:a14="http://schemas.microsoft.com/office/drawing/2010/main">
                <a:solidFill>
                  <a:srgbClr val="FFFFFF">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 name="Rectangle 13"/>
          <p:cNvSpPr>
            <a:spLocks noChangeArrowheads="1"/>
          </p:cNvSpPr>
          <p:nvPr/>
        </p:nvSpPr>
        <p:spPr bwMode="auto">
          <a:xfrm>
            <a:off x="3798598" y="3479191"/>
            <a:ext cx="1199046" cy="5854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defRPr/>
            </a:pPr>
            <a:r>
              <a:rPr lang="en-US" altLang="en-US" sz="1600" dirty="0" smtClean="0">
                <a:effectLst>
                  <a:outerShdw blurRad="38100" dist="38100" dir="2700000" algn="tl">
                    <a:srgbClr val="000000"/>
                  </a:outerShdw>
                </a:effectLst>
                <a:latin typeface="Arial" panose="020B0604020202020204" pitchFamily="34" charset="0"/>
              </a:rPr>
              <a:t>Strategic </a:t>
            </a:r>
          </a:p>
          <a:p>
            <a:pPr algn="ctr">
              <a:defRPr/>
            </a:pPr>
            <a:r>
              <a:rPr lang="en-US" altLang="en-US" sz="1600" dirty="0" smtClean="0">
                <a:effectLst>
                  <a:outerShdw blurRad="38100" dist="38100" dir="2700000" algn="tl">
                    <a:srgbClr val="000000"/>
                  </a:outerShdw>
                </a:effectLst>
                <a:latin typeface="Arial" panose="020B0604020202020204" pitchFamily="34" charset="0"/>
              </a:rPr>
              <a:t>Leadership</a:t>
            </a:r>
            <a:endParaRPr lang="en-US" altLang="en-US" sz="1600" dirty="0">
              <a:effectLst>
                <a:outerShdw blurRad="38100" dist="38100" dir="2700000" algn="tl">
                  <a:srgbClr val="000000"/>
                </a:outerShdw>
              </a:effectLst>
              <a:latin typeface="Arial" panose="020B0604020202020204" pitchFamily="34" charset="0"/>
            </a:endParaRPr>
          </a:p>
        </p:txBody>
      </p:sp>
      <p:sp>
        <p:nvSpPr>
          <p:cNvPr id="18" name="AutoShape 14"/>
          <p:cNvSpPr>
            <a:spLocks noChangeArrowheads="1"/>
          </p:cNvSpPr>
          <p:nvPr/>
        </p:nvSpPr>
        <p:spPr bwMode="auto">
          <a:xfrm>
            <a:off x="1143000" y="3581400"/>
            <a:ext cx="596900" cy="273050"/>
          </a:xfrm>
          <a:prstGeom prst="rightArrow">
            <a:avLst>
              <a:gd name="adj1" fmla="val 50000"/>
              <a:gd name="adj2" fmla="val 109312"/>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 name="AutoShape 15"/>
          <p:cNvSpPr>
            <a:spLocks noChangeArrowheads="1"/>
          </p:cNvSpPr>
          <p:nvPr/>
        </p:nvSpPr>
        <p:spPr bwMode="auto">
          <a:xfrm>
            <a:off x="3810000" y="5486400"/>
            <a:ext cx="495300" cy="273050"/>
          </a:xfrm>
          <a:prstGeom prst="upArrow">
            <a:avLst>
              <a:gd name="adj1" fmla="val 50000"/>
              <a:gd name="adj2" fmla="val 49995"/>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 name="Rectangle 16"/>
          <p:cNvSpPr>
            <a:spLocks noChangeArrowheads="1"/>
          </p:cNvSpPr>
          <p:nvPr/>
        </p:nvSpPr>
        <p:spPr bwMode="auto">
          <a:xfrm>
            <a:off x="3346450" y="6461125"/>
            <a:ext cx="5854167" cy="4007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defRPr/>
            </a:pPr>
            <a:r>
              <a:rPr lang="en-US" altLang="en-US" sz="2000" i="1">
                <a:effectLst>
                  <a:outerShdw blurRad="38100" dist="38100" dir="2700000" algn="tl">
                    <a:srgbClr val="000000"/>
                  </a:outerShdw>
                </a:effectLst>
                <a:latin typeface="Arial" panose="020B0604020202020204" pitchFamily="34" charset="0"/>
              </a:rPr>
              <a:t>Fremont E. Kast and James E. Rosenzweig, 1979</a:t>
            </a:r>
          </a:p>
        </p:txBody>
      </p:sp>
      <p:sp>
        <p:nvSpPr>
          <p:cNvPr id="21" name="Rectangle 17"/>
          <p:cNvSpPr txBox="1">
            <a:spLocks noChangeArrowheads="1"/>
          </p:cNvSpPr>
          <p:nvPr/>
        </p:nvSpPr>
        <p:spPr>
          <a:xfrm>
            <a:off x="685800" y="0"/>
            <a:ext cx="7772400" cy="1143000"/>
          </a:xfrm>
          <a:prstGeom prst="rect">
            <a:avLst/>
          </a:prstGeom>
          <a:ln w="19050">
            <a:noFill/>
          </a:ln>
          <a:effectLst>
            <a:outerShdw dist="107763" dir="2700000" algn="ctr" rotWithShape="0">
              <a:schemeClr val="bg2"/>
            </a:outerShdw>
          </a:effectLst>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4800" b="1" dirty="0" smtClean="0">
                <a:latin typeface="Times New Roman" panose="02020603050405020304" pitchFamily="18" charset="0"/>
              </a:rPr>
              <a:t>Diversity and Inclusion</a:t>
            </a:r>
          </a:p>
          <a:p>
            <a:pPr>
              <a:defRPr/>
            </a:pPr>
            <a:r>
              <a:rPr lang="en-US" altLang="en-US" sz="4800" b="1" dirty="0" smtClean="0">
                <a:latin typeface="Times New Roman" panose="02020603050405020304" pitchFamily="18" charset="0"/>
              </a:rPr>
              <a:t> </a:t>
            </a:r>
            <a:r>
              <a:rPr lang="en-US" altLang="en-US" sz="4800" b="1" dirty="0">
                <a:latin typeface="Times New Roman" panose="02020603050405020304" pitchFamily="18" charset="0"/>
              </a:rPr>
              <a:t>System Model</a:t>
            </a:r>
          </a:p>
        </p:txBody>
      </p:sp>
      <p:sp>
        <p:nvSpPr>
          <p:cNvPr id="22" name="AutoShape 18"/>
          <p:cNvSpPr>
            <a:spLocks noChangeArrowheads="1"/>
          </p:cNvSpPr>
          <p:nvPr/>
        </p:nvSpPr>
        <p:spPr bwMode="auto">
          <a:xfrm rot="10800000">
            <a:off x="4572000" y="5486400"/>
            <a:ext cx="495300" cy="273050"/>
          </a:xfrm>
          <a:prstGeom prst="upArrow">
            <a:avLst>
              <a:gd name="adj1" fmla="val 50000"/>
              <a:gd name="adj2" fmla="val 49995"/>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3" name="AutoShape 19"/>
          <p:cNvSpPr>
            <a:spLocks noChangeArrowheads="1"/>
          </p:cNvSpPr>
          <p:nvPr/>
        </p:nvSpPr>
        <p:spPr bwMode="auto">
          <a:xfrm rot="10800000">
            <a:off x="7086600" y="3657600"/>
            <a:ext cx="596900" cy="273050"/>
          </a:xfrm>
          <a:prstGeom prst="rightArrow">
            <a:avLst>
              <a:gd name="adj1" fmla="val 50000"/>
              <a:gd name="adj2" fmla="val 109312"/>
            </a:avLst>
          </a:prstGeom>
          <a:solidFill>
            <a:schemeClr val="accent2">
              <a:lumMod val="50000"/>
            </a:schemeClr>
          </a:solidFill>
          <a:ln w="19050">
            <a:solidFill>
              <a:srgbClr val="FFCC00"/>
            </a:solidFill>
            <a:miter lim="800000"/>
            <a:headEnd/>
            <a:tailEnd/>
          </a:ln>
          <a:effectLst/>
          <a:scene3d>
            <a:camera prst="orthographicFront"/>
            <a:lightRig rig="threePt" dir="t"/>
          </a:scene3d>
          <a:sp3d>
            <a:bevelT/>
          </a:sp3d>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extLst>
      <p:ext uri="{BB962C8B-B14F-4D97-AF65-F5344CB8AC3E}">
        <p14:creationId xmlns:p14="http://schemas.microsoft.com/office/powerpoint/2010/main" val="4196468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469225" y="381000"/>
            <a:ext cx="6205546" cy="830997"/>
          </a:xfrm>
          <a:prstGeom prst="rect">
            <a:avLst/>
          </a:prstGeom>
          <a:solidFill>
            <a:schemeClr val="bg2">
              <a:lumMod val="75000"/>
            </a:schemeClr>
          </a:solidFill>
          <a:scene3d>
            <a:camera prst="orthographicFront"/>
            <a:lightRig rig="threePt" dir="t"/>
          </a:scene3d>
          <a:sp3d>
            <a:bevelT prst="convex"/>
          </a:sp3d>
        </p:spPr>
        <p:txBody>
          <a:bodyPr wrap="none" rtlCol="0">
            <a:spAutoFit/>
          </a:bodyPr>
          <a:lstStyle/>
          <a:p>
            <a:pPr algn="ctr"/>
            <a:r>
              <a:rPr lang="en-US" sz="2400" dirty="0">
                <a:latin typeface="Times New Roman" panose="02020603050405020304" pitchFamily="18" charset="0"/>
                <a:cs typeface="Times New Roman" panose="02020603050405020304" pitchFamily="18" charset="0"/>
              </a:rPr>
              <a:t>Preferred or Required Roles and Responsibilities</a:t>
            </a:r>
          </a:p>
          <a:p>
            <a:pPr algn="ctr"/>
            <a:r>
              <a:rPr lang="en-US" sz="2400" dirty="0">
                <a:latin typeface="Times New Roman" panose="02020603050405020304" pitchFamily="18" charset="0"/>
                <a:cs typeface="Times New Roman" panose="02020603050405020304" pitchFamily="18" charset="0"/>
              </a:rPr>
              <a:t>for Diversity Leaders</a:t>
            </a:r>
          </a:p>
        </p:txBody>
      </p:sp>
      <p:sp>
        <p:nvSpPr>
          <p:cNvPr id="8" name="TextBox 7"/>
          <p:cNvSpPr txBox="1"/>
          <p:nvPr/>
        </p:nvSpPr>
        <p:spPr>
          <a:xfrm>
            <a:off x="8079285" y="6611779"/>
            <a:ext cx="106471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Rand Corp. 2016</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175" y="1270218"/>
            <a:ext cx="6571646" cy="4659297"/>
          </a:xfrm>
          <a:prstGeom prst="ellipse">
            <a:avLst/>
          </a:prstGeom>
          <a:ln>
            <a:noFill/>
          </a:ln>
          <a:effectLst>
            <a:softEdge rad="112500"/>
          </a:effectLst>
        </p:spPr>
      </p:pic>
      <p:sp>
        <p:nvSpPr>
          <p:cNvPr id="6" name="Oval 5"/>
          <p:cNvSpPr/>
          <p:nvPr/>
        </p:nvSpPr>
        <p:spPr>
          <a:xfrm>
            <a:off x="1286174" y="1211998"/>
            <a:ext cx="6571647" cy="4717518"/>
          </a:xfrm>
          <a:prstGeom prst="ellipse">
            <a:avLst/>
          </a:prstGeom>
          <a:solidFill>
            <a:schemeClr val="tx2">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55987" y="2819400"/>
            <a:ext cx="3632021" cy="2241960"/>
          </a:xfrm>
          <a:prstGeom prst="rect">
            <a:avLst/>
          </a:prstGeom>
          <a:noFill/>
          <a:scene3d>
            <a:camera prst="orthographicFront"/>
            <a:lightRig rig="threePt" dir="t"/>
          </a:scene3d>
          <a:sp3d>
            <a:bevelT prst="convex"/>
          </a:sp3d>
        </p:spPr>
        <p:txBody>
          <a:bodyPr wrap="none" rtlCol="0">
            <a:spAutoFit/>
          </a:bodyPr>
          <a:lstStyle/>
          <a:p>
            <a:pPr algn="ctr">
              <a:lnSpc>
                <a:spcPct val="150000"/>
              </a:lnSpc>
            </a:pPr>
            <a:r>
              <a:rPr lang="en-US" sz="2400" b="1" dirty="0">
                <a:latin typeface="Times New Roman" panose="02020603050405020304" pitchFamily="18" charset="0"/>
                <a:cs typeface="Times New Roman" panose="02020603050405020304" pitchFamily="18" charset="0"/>
              </a:rPr>
              <a:t>Strategic Leadership</a:t>
            </a:r>
          </a:p>
          <a:p>
            <a:pPr algn="ctr">
              <a:lnSpc>
                <a:spcPct val="150000"/>
              </a:lnSpc>
            </a:pPr>
            <a:r>
              <a:rPr lang="en-US" sz="2400" b="1" dirty="0">
                <a:latin typeface="Times New Roman" panose="02020603050405020304" pitchFamily="18" charset="0"/>
                <a:cs typeface="Times New Roman" panose="02020603050405020304" pitchFamily="18" charset="0"/>
              </a:rPr>
              <a:t>Stakeholder Engagement</a:t>
            </a:r>
          </a:p>
          <a:p>
            <a:pPr algn="ctr">
              <a:lnSpc>
                <a:spcPct val="150000"/>
              </a:lnSpc>
            </a:pPr>
            <a:r>
              <a:rPr lang="en-US" sz="2400" b="1" dirty="0">
                <a:latin typeface="Times New Roman" panose="02020603050405020304" pitchFamily="18" charset="0"/>
                <a:cs typeface="Times New Roman" panose="02020603050405020304" pitchFamily="18" charset="0"/>
              </a:rPr>
              <a:t>Tracking Diversity Trends</a:t>
            </a:r>
          </a:p>
          <a:p>
            <a:pPr algn="ctr">
              <a:lnSpc>
                <a:spcPct val="150000"/>
              </a:lnSpc>
            </a:pPr>
            <a:r>
              <a:rPr lang="en-US" sz="2400" b="1" dirty="0">
                <a:latin typeface="Times New Roman" panose="02020603050405020304" pitchFamily="18" charset="0"/>
                <a:cs typeface="Times New Roman" panose="02020603050405020304" pitchFamily="18" charset="0"/>
              </a:rPr>
              <a:t>HR-Related Activities</a:t>
            </a:r>
          </a:p>
        </p:txBody>
      </p:sp>
    </p:spTree>
    <p:extLst>
      <p:ext uri="{BB962C8B-B14F-4D97-AF65-F5344CB8AC3E}">
        <p14:creationId xmlns:p14="http://schemas.microsoft.com/office/powerpoint/2010/main" val="3998507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8079285" y="6611779"/>
            <a:ext cx="1064715" cy="246221"/>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Rand Corp. 2016</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 y="232459"/>
            <a:ext cx="9144000" cy="6483096"/>
          </a:xfrm>
          <a:prstGeom prst="ellipse">
            <a:avLst/>
          </a:prstGeom>
          <a:ln>
            <a:noFill/>
          </a:ln>
          <a:effectLst>
            <a:softEdge rad="112500"/>
          </a:effectLst>
        </p:spPr>
      </p:pic>
      <p:sp>
        <p:nvSpPr>
          <p:cNvPr id="4" name="Oval 3"/>
          <p:cNvSpPr/>
          <p:nvPr/>
        </p:nvSpPr>
        <p:spPr>
          <a:xfrm>
            <a:off x="0" y="378151"/>
            <a:ext cx="9217152" cy="6233628"/>
          </a:xfrm>
          <a:prstGeom prst="ellipse">
            <a:avLst/>
          </a:prstGeom>
          <a:solidFill>
            <a:schemeClr val="tx2">
              <a:lumMod val="20000"/>
              <a:lumOff val="8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43711" y="1553590"/>
            <a:ext cx="4944174" cy="4247317"/>
          </a:xfrm>
          <a:prstGeom prst="rect">
            <a:avLst/>
          </a:prstGeom>
          <a:noFill/>
          <a:scene3d>
            <a:camera prst="orthographicFront"/>
            <a:lightRig rig="threePt" dir="t"/>
          </a:scene3d>
          <a:sp3d>
            <a:bevelT prst="convex"/>
          </a:sp3d>
        </p:spPr>
        <p:txBody>
          <a:bodyPr wrap="none" rtlCol="0">
            <a:spAutoFit/>
          </a:bodyPr>
          <a:lstStyle/>
          <a:p>
            <a:pPr algn="ctr">
              <a:lnSpc>
                <a:spcPct val="150000"/>
              </a:lnSpc>
            </a:pPr>
            <a:r>
              <a:rPr lang="en-US" sz="2000" b="1" dirty="0">
                <a:latin typeface="Times New Roman" panose="02020603050405020304" pitchFamily="18" charset="0"/>
                <a:cs typeface="Times New Roman" panose="02020603050405020304" pitchFamily="18" charset="0"/>
              </a:rPr>
              <a:t>Leadership skills</a:t>
            </a:r>
          </a:p>
          <a:p>
            <a:pPr algn="ctr">
              <a:lnSpc>
                <a:spcPct val="150000"/>
              </a:lnSpc>
            </a:pPr>
            <a:r>
              <a:rPr lang="en-US" sz="2000" b="1" dirty="0">
                <a:latin typeface="Times New Roman" panose="02020603050405020304" pitchFamily="18" charset="0"/>
                <a:cs typeface="Times New Roman" panose="02020603050405020304" pitchFamily="18" charset="0"/>
              </a:rPr>
              <a:t>Business expertise</a:t>
            </a:r>
          </a:p>
          <a:p>
            <a:pPr algn="ctr">
              <a:lnSpc>
                <a:spcPct val="150000"/>
              </a:lnSpc>
            </a:pPr>
            <a:r>
              <a:rPr lang="en-US" sz="2000" b="1" dirty="0">
                <a:latin typeface="Times New Roman" panose="02020603050405020304" pitchFamily="18" charset="0"/>
                <a:cs typeface="Times New Roman" panose="02020603050405020304" pitchFamily="18" charset="0"/>
              </a:rPr>
              <a:t>Interpersonal skills</a:t>
            </a:r>
          </a:p>
          <a:p>
            <a:pPr algn="ctr">
              <a:lnSpc>
                <a:spcPct val="150000"/>
              </a:lnSpc>
            </a:pPr>
            <a:r>
              <a:rPr lang="en-US" sz="2000" b="1" dirty="0">
                <a:latin typeface="Times New Roman" panose="02020603050405020304" pitchFamily="18" charset="0"/>
                <a:cs typeface="Times New Roman" panose="02020603050405020304" pitchFamily="18" charset="0"/>
              </a:rPr>
              <a:t>EEO/MEO and AA </a:t>
            </a:r>
          </a:p>
          <a:p>
            <a:pPr algn="ctr">
              <a:lnSpc>
                <a:spcPct val="150000"/>
              </a:lnSpc>
            </a:pPr>
            <a:r>
              <a:rPr lang="en-US" sz="2000" b="1" dirty="0">
                <a:latin typeface="Times New Roman" panose="02020603050405020304" pitchFamily="18" charset="0"/>
                <a:cs typeface="Times New Roman" panose="02020603050405020304" pitchFamily="18" charset="0"/>
              </a:rPr>
              <a:t>Personality and attitudes</a:t>
            </a:r>
          </a:p>
          <a:p>
            <a:pPr algn="ctr">
              <a:lnSpc>
                <a:spcPct val="150000"/>
              </a:lnSpc>
            </a:pPr>
            <a:r>
              <a:rPr lang="en-US" sz="2000" b="1" dirty="0">
                <a:latin typeface="Times New Roman" panose="02020603050405020304" pitchFamily="18" charset="0"/>
                <a:cs typeface="Times New Roman" panose="02020603050405020304" pitchFamily="18" charset="0"/>
              </a:rPr>
              <a:t>Multicultural competence</a:t>
            </a:r>
          </a:p>
          <a:p>
            <a:pPr algn="ctr">
              <a:lnSpc>
                <a:spcPct val="150000"/>
              </a:lnSpc>
            </a:pPr>
            <a:r>
              <a:rPr lang="en-US" sz="2000" b="1" dirty="0">
                <a:latin typeface="Times New Roman" panose="02020603050405020304" pitchFamily="18" charset="0"/>
                <a:cs typeface="Times New Roman" panose="02020603050405020304" pitchFamily="18" charset="0"/>
              </a:rPr>
              <a:t>Analytical abilities and skills</a:t>
            </a:r>
          </a:p>
          <a:p>
            <a:pPr algn="ctr">
              <a:lnSpc>
                <a:spcPct val="150000"/>
              </a:lnSpc>
            </a:pPr>
            <a:r>
              <a:rPr lang="en-US" sz="2000" b="1" dirty="0">
                <a:latin typeface="Times New Roman" panose="02020603050405020304" pitchFamily="18" charset="0"/>
                <a:cs typeface="Times New Roman" panose="02020603050405020304" pitchFamily="18" charset="0"/>
              </a:rPr>
              <a:t>diversity knowledge and skills</a:t>
            </a:r>
          </a:p>
          <a:p>
            <a:pPr algn="ctr">
              <a:lnSpc>
                <a:spcPct val="150000"/>
              </a:lnSpc>
            </a:pPr>
            <a:r>
              <a:rPr lang="en-US" sz="2000" b="1" dirty="0">
                <a:latin typeface="Times New Roman" panose="02020603050405020304" pitchFamily="18" charset="0"/>
                <a:cs typeface="Times New Roman" panose="02020603050405020304" pitchFamily="18" charset="0"/>
              </a:rPr>
              <a:t>Critical thinking and problem-solving skills</a:t>
            </a:r>
          </a:p>
        </p:txBody>
      </p:sp>
      <p:sp>
        <p:nvSpPr>
          <p:cNvPr id="6" name="TextBox 5"/>
          <p:cNvSpPr txBox="1"/>
          <p:nvPr/>
        </p:nvSpPr>
        <p:spPr>
          <a:xfrm>
            <a:off x="1194986" y="5800907"/>
            <a:ext cx="6754028" cy="400110"/>
          </a:xfrm>
          <a:prstGeom prst="rect">
            <a:avLst/>
          </a:prstGeom>
          <a:solidFill>
            <a:schemeClr val="bg2">
              <a:lumMod val="75000"/>
            </a:schemeClr>
          </a:solidFill>
          <a:scene3d>
            <a:camera prst="orthographicFront"/>
            <a:lightRig rig="threePt" dir="t"/>
          </a:scene3d>
          <a:sp3d>
            <a:bevelT prst="convex"/>
          </a:sp3d>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Knowledge, Skills, Abilities, and Other Personal characteristics </a:t>
            </a:r>
          </a:p>
        </p:txBody>
      </p:sp>
      <p:sp>
        <p:nvSpPr>
          <p:cNvPr id="5" name="TextBox 4"/>
          <p:cNvSpPr txBox="1"/>
          <p:nvPr/>
        </p:nvSpPr>
        <p:spPr>
          <a:xfrm>
            <a:off x="2205006" y="378151"/>
            <a:ext cx="4733988" cy="523220"/>
          </a:xfrm>
          <a:prstGeom prst="rect">
            <a:avLst/>
          </a:prstGeom>
          <a:solidFill>
            <a:schemeClr val="bg2">
              <a:lumMod val="75000"/>
            </a:schemeClr>
          </a:solidFill>
          <a:scene3d>
            <a:camera prst="orthographicFront"/>
            <a:lightRig rig="threePt" dir="t"/>
          </a:scene3d>
          <a:sp3d>
            <a:bevelT prst="convex"/>
          </a:sp3d>
        </p:spPr>
        <p:txBody>
          <a:bodyPr wrap="none" rtlCol="0">
            <a:spAutoFit/>
          </a:bodyPr>
          <a:lstStyle/>
          <a:p>
            <a:r>
              <a:rPr lang="en-US" sz="2800" dirty="0">
                <a:latin typeface="Times New Roman" panose="02020603050405020304" pitchFamily="18" charset="0"/>
                <a:cs typeface="Times New Roman" panose="02020603050405020304" pitchFamily="18" charset="0"/>
              </a:rPr>
              <a:t>What elements are key to D&amp;I?</a:t>
            </a:r>
          </a:p>
        </p:txBody>
      </p:sp>
    </p:spTree>
    <p:extLst>
      <p:ext uri="{BB962C8B-B14F-4D97-AF65-F5344CB8AC3E}">
        <p14:creationId xmlns:p14="http://schemas.microsoft.com/office/powerpoint/2010/main" val="347793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4692" y="150000"/>
            <a:ext cx="5554615" cy="6858000"/>
          </a:xfrm>
          <a:prstGeom prst="rect">
            <a:avLst/>
          </a:prstGeom>
        </p:spPr>
      </p:pic>
    </p:spTree>
    <p:extLst>
      <p:ext uri="{BB962C8B-B14F-4D97-AF65-F5344CB8AC3E}">
        <p14:creationId xmlns:p14="http://schemas.microsoft.com/office/powerpoint/2010/main" val="775779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2247900" y="1638300"/>
            <a:ext cx="46482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228600">
              <a:spcBef>
                <a:spcPts val="0"/>
              </a:spcBef>
              <a:buFontTx/>
              <a:buNone/>
            </a:pPr>
            <a:endParaRPr lang="en-US" sz="2400" dirty="0">
              <a:latin typeface="Times New Roman" panose="02020603050405020304" pitchFamily="18" charset="0"/>
              <a:cs typeface="Times New Roman" panose="02020603050405020304" pitchFamily="18" charset="0"/>
            </a:endParaRPr>
          </a:p>
          <a:p>
            <a:pPr marL="228600" indent="-228600">
              <a:spcBef>
                <a:spcPts val="0"/>
              </a:spcBef>
            </a:pPr>
            <a:r>
              <a:rPr lang="en-US" sz="2400" dirty="0">
                <a:latin typeface="Times New Roman" panose="02020603050405020304" pitchFamily="18" charset="0"/>
                <a:cs typeface="Times New Roman" panose="02020603050405020304" pitchFamily="18" charset="0"/>
              </a:rPr>
              <a:t>Commitment to Change</a:t>
            </a:r>
          </a:p>
          <a:p>
            <a:pPr marL="228600" indent="-228600">
              <a:spcBef>
                <a:spcPts val="0"/>
              </a:spcBef>
            </a:pPr>
            <a:endParaRPr lang="en-US" sz="1200" dirty="0">
              <a:latin typeface="Times New Roman" panose="02020603050405020304" pitchFamily="18" charset="0"/>
              <a:cs typeface="Times New Roman" panose="02020603050405020304" pitchFamily="18" charset="0"/>
            </a:endParaRPr>
          </a:p>
          <a:p>
            <a:pPr marL="228600" indent="-228600">
              <a:spcBef>
                <a:spcPts val="0"/>
              </a:spcBef>
            </a:pPr>
            <a:r>
              <a:rPr lang="en-US" sz="2400" dirty="0">
                <a:latin typeface="Times New Roman" panose="02020603050405020304" pitchFamily="18" charset="0"/>
                <a:cs typeface="Times New Roman" panose="02020603050405020304" pitchFamily="18" charset="0"/>
              </a:rPr>
              <a:t>Leadership Responsibility </a:t>
            </a:r>
          </a:p>
          <a:p>
            <a:pPr marL="228600" indent="-228600">
              <a:spcBef>
                <a:spcPts val="0"/>
              </a:spcBef>
            </a:pPr>
            <a:endParaRPr lang="en-US" sz="1200" dirty="0">
              <a:latin typeface="Times New Roman" panose="02020603050405020304" pitchFamily="18" charset="0"/>
              <a:cs typeface="Times New Roman" panose="02020603050405020304" pitchFamily="18" charset="0"/>
            </a:endParaRPr>
          </a:p>
          <a:p>
            <a:pPr marL="228600" indent="-228600">
              <a:spcBef>
                <a:spcPts val="0"/>
              </a:spcBef>
            </a:pPr>
            <a:r>
              <a:rPr lang="en-US" sz="2400" dirty="0">
                <a:latin typeface="Times New Roman" panose="02020603050405020304" pitchFamily="18" charset="0"/>
                <a:cs typeface="Times New Roman" panose="02020603050405020304" pitchFamily="18" charset="0"/>
              </a:rPr>
              <a:t>Resources</a:t>
            </a:r>
          </a:p>
          <a:p>
            <a:pPr marL="228600" indent="-228600">
              <a:spcBef>
                <a:spcPts val="0"/>
              </a:spcBef>
            </a:pPr>
            <a:endParaRPr lang="en-US" sz="1200" dirty="0">
              <a:latin typeface="Times New Roman" panose="02020603050405020304" pitchFamily="18" charset="0"/>
              <a:cs typeface="Times New Roman" panose="02020603050405020304" pitchFamily="18" charset="0"/>
            </a:endParaRPr>
          </a:p>
          <a:p>
            <a:pPr marL="228600" indent="-228600">
              <a:spcBef>
                <a:spcPts val="0"/>
              </a:spcBef>
            </a:pPr>
            <a:r>
              <a:rPr lang="en-US" sz="2400" dirty="0">
                <a:latin typeface="Times New Roman" panose="02020603050405020304" pitchFamily="18" charset="0"/>
                <a:cs typeface="Times New Roman" panose="02020603050405020304" pitchFamily="18" charset="0"/>
              </a:rPr>
              <a:t>Communication</a:t>
            </a:r>
          </a:p>
          <a:p>
            <a:pPr marL="0" indent="0" algn="r">
              <a:spcBef>
                <a:spcPts val="0"/>
              </a:spcBef>
              <a:buFont typeface="Arial" panose="020B0604020202020204" pitchFamily="34" charset="0"/>
              <a:buNone/>
            </a:pPr>
            <a:r>
              <a:rPr lang="en-US" sz="1000" dirty="0">
                <a:latin typeface="Times New Roman" panose="02020603050405020304" pitchFamily="18" charset="0"/>
                <a:cs typeface="Times New Roman" panose="02020603050405020304" pitchFamily="18" charset="0"/>
              </a:rPr>
              <a:t>(GAO, 2005)</a:t>
            </a:r>
          </a:p>
        </p:txBody>
      </p:sp>
      <p:sp>
        <p:nvSpPr>
          <p:cNvPr id="7" name="Rectangle 6"/>
          <p:cNvSpPr/>
          <p:nvPr/>
        </p:nvSpPr>
        <p:spPr>
          <a:xfrm>
            <a:off x="2217028" y="1143000"/>
            <a:ext cx="4709944" cy="523220"/>
          </a:xfrm>
          <a:prstGeom prst="rect">
            <a:avLst/>
          </a:prstGeom>
        </p:spPr>
        <p:txBody>
          <a:bodyPr wrap="none">
            <a:spAutoFit/>
          </a:bodyPr>
          <a:lstStyle/>
          <a:p>
            <a:pPr indent="-228600"/>
            <a:r>
              <a:rPr lang="en-US" sz="2800" b="1" dirty="0">
                <a:latin typeface="Times New Roman" panose="02020603050405020304" pitchFamily="18" charset="0"/>
                <a:cs typeface="Times New Roman" panose="02020603050405020304" pitchFamily="18" charset="0"/>
              </a:rPr>
              <a:t>Diversity Management Policy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635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440644" y="457200"/>
            <a:ext cx="6006709" cy="95410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Know your enemy and know yourself,</a:t>
            </a:r>
          </a:p>
          <a:p>
            <a:r>
              <a:rPr lang="en-US" altLang="en-US" sz="2800" b="1"/>
              <a:t>in a 100 battles you will never fail.</a:t>
            </a:r>
          </a:p>
        </p:txBody>
      </p:sp>
      <p:sp>
        <p:nvSpPr>
          <p:cNvPr id="6" name="Text Box 3"/>
          <p:cNvSpPr txBox="1">
            <a:spLocks noChangeArrowheads="1"/>
          </p:cNvSpPr>
          <p:nvPr/>
        </p:nvSpPr>
        <p:spPr bwMode="auto">
          <a:xfrm>
            <a:off x="1551251" y="1828800"/>
            <a:ext cx="5785494" cy="181588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t>When you are ignorant of the enemy</a:t>
            </a:r>
          </a:p>
          <a:p>
            <a:pPr algn="ctr"/>
            <a:r>
              <a:rPr lang="en-US" altLang="en-US" sz="2800" b="1" dirty="0"/>
              <a:t>but know yourself,</a:t>
            </a:r>
          </a:p>
          <a:p>
            <a:pPr algn="ctr"/>
            <a:r>
              <a:rPr lang="en-US" altLang="en-US" sz="2800" b="1" dirty="0"/>
              <a:t>your chances of winning and losing </a:t>
            </a:r>
          </a:p>
          <a:p>
            <a:pPr algn="ctr"/>
            <a:r>
              <a:rPr lang="en-US" altLang="en-US" sz="2800" b="1" dirty="0"/>
              <a:t>are equal.</a:t>
            </a:r>
          </a:p>
        </p:txBody>
      </p:sp>
      <p:sp>
        <p:nvSpPr>
          <p:cNvPr id="7" name="Text Box 4"/>
          <p:cNvSpPr txBox="1">
            <a:spLocks noChangeArrowheads="1"/>
          </p:cNvSpPr>
          <p:nvPr/>
        </p:nvSpPr>
        <p:spPr bwMode="auto">
          <a:xfrm>
            <a:off x="1524000" y="4343400"/>
            <a:ext cx="5839997" cy="138499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a:t>If you are ignorant of both </a:t>
            </a:r>
          </a:p>
          <a:p>
            <a:pPr algn="ctr"/>
            <a:r>
              <a:rPr lang="en-US" altLang="en-US" sz="2800" b="1"/>
              <a:t>the enemy and yourself,</a:t>
            </a:r>
          </a:p>
          <a:p>
            <a:pPr algn="ctr"/>
            <a:r>
              <a:rPr lang="en-US" altLang="en-US" sz="2800" b="1"/>
              <a:t>you are certain in every battle to fail.</a:t>
            </a:r>
          </a:p>
        </p:txBody>
      </p:sp>
      <p:sp>
        <p:nvSpPr>
          <p:cNvPr id="8" name="AutoShape 5"/>
          <p:cNvSpPr>
            <a:spLocks noChangeArrowheads="1"/>
          </p:cNvSpPr>
          <p:nvPr/>
        </p:nvSpPr>
        <p:spPr bwMode="auto">
          <a:xfrm>
            <a:off x="4177298" y="3879741"/>
            <a:ext cx="533400" cy="228600"/>
          </a:xfrm>
          <a:prstGeom prst="diamond">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a:p>
        </p:txBody>
      </p:sp>
      <p:sp>
        <p:nvSpPr>
          <p:cNvPr id="9" name="AutoShape 6"/>
          <p:cNvSpPr>
            <a:spLocks noChangeArrowheads="1"/>
          </p:cNvSpPr>
          <p:nvPr/>
        </p:nvSpPr>
        <p:spPr bwMode="auto">
          <a:xfrm>
            <a:off x="4177298" y="1562406"/>
            <a:ext cx="533400" cy="228600"/>
          </a:xfrm>
          <a:prstGeom prst="diamond">
            <a:avLst/>
          </a:prstGeom>
          <a:solidFill>
            <a:schemeClr val="tx2"/>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a:p>
        </p:txBody>
      </p:sp>
    </p:spTree>
    <p:extLst>
      <p:ext uri="{BB962C8B-B14F-4D97-AF65-F5344CB8AC3E}">
        <p14:creationId xmlns:p14="http://schemas.microsoft.com/office/powerpoint/2010/main" val="1500101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19400" y="3013502"/>
            <a:ext cx="3505200"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Assessment</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238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381000" y="2819400"/>
            <a:ext cx="527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FFFF00"/>
                </a:solidFill>
                <a:effectLst>
                  <a:outerShdw blurRad="38100" dist="38100" dir="2700000" algn="tl">
                    <a:srgbClr val="000000"/>
                  </a:outerShdw>
                </a:effectLst>
              </a:rPr>
              <a:t>8,</a:t>
            </a:r>
          </a:p>
        </p:txBody>
      </p:sp>
      <p:sp>
        <p:nvSpPr>
          <p:cNvPr id="346115" name="Text Box 3"/>
          <p:cNvSpPr txBox="1">
            <a:spLocks noChangeArrowheads="1"/>
          </p:cNvSpPr>
          <p:nvPr/>
        </p:nvSpPr>
        <p:spPr bwMode="auto">
          <a:xfrm>
            <a:off x="1066800" y="28194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FFFF00"/>
                </a:solidFill>
                <a:effectLst>
                  <a:outerShdw blurRad="38100" dist="38100" dir="2700000" algn="tl">
                    <a:srgbClr val="000000"/>
                  </a:outerShdw>
                </a:effectLst>
              </a:rPr>
              <a:t> 11,</a:t>
            </a:r>
          </a:p>
        </p:txBody>
      </p:sp>
      <p:sp>
        <p:nvSpPr>
          <p:cNvPr id="346116" name="Text Box 4"/>
          <p:cNvSpPr txBox="1">
            <a:spLocks noChangeArrowheads="1"/>
          </p:cNvSpPr>
          <p:nvPr/>
        </p:nvSpPr>
        <p:spPr bwMode="auto">
          <a:xfrm>
            <a:off x="2133600" y="28194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FFFF00"/>
                </a:solidFill>
                <a:effectLst>
                  <a:outerShdw blurRad="38100" dist="38100" dir="2700000" algn="tl">
                    <a:srgbClr val="000000"/>
                  </a:outerShdw>
                </a:effectLst>
              </a:rPr>
              <a:t> 5,</a:t>
            </a:r>
          </a:p>
        </p:txBody>
      </p:sp>
      <p:sp>
        <p:nvSpPr>
          <p:cNvPr id="346117" name="Text Box 5"/>
          <p:cNvSpPr txBox="1">
            <a:spLocks noChangeArrowheads="1"/>
          </p:cNvSpPr>
          <p:nvPr/>
        </p:nvSpPr>
        <p:spPr bwMode="auto">
          <a:xfrm>
            <a:off x="2895600" y="28194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66FFFF"/>
                </a:solidFill>
                <a:effectLst>
                  <a:outerShdw blurRad="38100" dist="38100" dir="2700000" algn="tl">
                    <a:srgbClr val="000000"/>
                  </a:outerShdw>
                </a:effectLst>
              </a:rPr>
              <a:t> 4,</a:t>
            </a:r>
          </a:p>
        </p:txBody>
      </p:sp>
      <p:sp>
        <p:nvSpPr>
          <p:cNvPr id="346118" name="Text Box 6"/>
          <p:cNvSpPr txBox="1">
            <a:spLocks noChangeArrowheads="1"/>
          </p:cNvSpPr>
          <p:nvPr/>
        </p:nvSpPr>
        <p:spPr bwMode="auto">
          <a:xfrm>
            <a:off x="3657600" y="2819400"/>
            <a:ext cx="86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effectLst>
                  <a:outerShdw blurRad="38100" dist="38100" dir="2700000" algn="tl">
                    <a:srgbClr val="000000"/>
                  </a:outerShdw>
                </a:effectLst>
              </a:rPr>
              <a:t> </a:t>
            </a:r>
            <a:r>
              <a:rPr lang="en-US" altLang="en-US" sz="3600" b="1">
                <a:solidFill>
                  <a:srgbClr val="FFFF00"/>
                </a:solidFill>
                <a:effectLst>
                  <a:outerShdw blurRad="38100" dist="38100" dir="2700000" algn="tl">
                    <a:srgbClr val="000000"/>
                  </a:outerShdw>
                </a:effectLst>
              </a:rPr>
              <a:t>14</a:t>
            </a:r>
            <a:r>
              <a:rPr lang="en-US" altLang="en-US" sz="3600" b="1">
                <a:effectLst>
                  <a:outerShdw blurRad="38100" dist="38100" dir="2700000" algn="tl">
                    <a:srgbClr val="000000"/>
                  </a:outerShdw>
                </a:effectLst>
              </a:rPr>
              <a:t>,</a:t>
            </a:r>
          </a:p>
        </p:txBody>
      </p:sp>
      <p:sp>
        <p:nvSpPr>
          <p:cNvPr id="346119" name="Text Box 7"/>
          <p:cNvSpPr txBox="1">
            <a:spLocks noChangeArrowheads="1"/>
          </p:cNvSpPr>
          <p:nvPr/>
        </p:nvSpPr>
        <p:spPr bwMode="auto">
          <a:xfrm>
            <a:off x="4572000" y="28194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66FFFF"/>
                </a:solidFill>
                <a:effectLst>
                  <a:outerShdw blurRad="38100" dist="38100" dir="2700000" algn="tl">
                    <a:srgbClr val="000000"/>
                  </a:outerShdw>
                </a:effectLst>
              </a:rPr>
              <a:t> 9,</a:t>
            </a:r>
          </a:p>
        </p:txBody>
      </p:sp>
      <p:sp>
        <p:nvSpPr>
          <p:cNvPr id="346120" name="Text Box 8"/>
          <p:cNvSpPr txBox="1">
            <a:spLocks noChangeArrowheads="1"/>
          </p:cNvSpPr>
          <p:nvPr/>
        </p:nvSpPr>
        <p:spPr bwMode="auto">
          <a:xfrm>
            <a:off x="5334000" y="28194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FFFF00"/>
                </a:solidFill>
                <a:effectLst>
                  <a:outerShdw blurRad="38100" dist="38100" dir="2700000" algn="tl">
                    <a:srgbClr val="000000"/>
                  </a:outerShdw>
                </a:effectLst>
              </a:rPr>
              <a:t> 1,</a:t>
            </a:r>
          </a:p>
        </p:txBody>
      </p:sp>
      <p:sp>
        <p:nvSpPr>
          <p:cNvPr id="346121" name="Text Box 9"/>
          <p:cNvSpPr txBox="1">
            <a:spLocks noChangeArrowheads="1"/>
          </p:cNvSpPr>
          <p:nvPr/>
        </p:nvSpPr>
        <p:spPr bwMode="auto">
          <a:xfrm>
            <a:off x="6324600" y="2843213"/>
            <a:ext cx="76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3600" b="1" dirty="0">
                <a:solidFill>
                  <a:srgbClr val="FFFF00"/>
                </a:solidFill>
                <a:effectLst>
                  <a:outerShdw blurRad="38100" dist="38100" dir="2700000" algn="tl">
                    <a:srgbClr val="000000"/>
                  </a:outerShdw>
                </a:effectLst>
              </a:rPr>
              <a:t>7,</a:t>
            </a:r>
          </a:p>
        </p:txBody>
      </p:sp>
      <p:sp>
        <p:nvSpPr>
          <p:cNvPr id="346122" name="Text Box 10"/>
          <p:cNvSpPr txBox="1">
            <a:spLocks noChangeArrowheads="1"/>
          </p:cNvSpPr>
          <p:nvPr/>
        </p:nvSpPr>
        <p:spPr bwMode="auto">
          <a:xfrm>
            <a:off x="7315200" y="2286000"/>
            <a:ext cx="781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3600" b="1" dirty="0">
                <a:solidFill>
                  <a:srgbClr val="FFFF00"/>
                </a:solidFill>
                <a:effectLst>
                  <a:outerShdw blurRad="38100" dist="38100" dir="2700000" algn="tl">
                    <a:srgbClr val="000000"/>
                  </a:outerShdw>
                </a:effectLst>
              </a:rPr>
              <a:t>  6,</a:t>
            </a:r>
          </a:p>
        </p:txBody>
      </p:sp>
      <p:sp>
        <p:nvSpPr>
          <p:cNvPr id="346123" name="Text Box 11"/>
          <p:cNvSpPr txBox="1">
            <a:spLocks noChangeArrowheads="1"/>
          </p:cNvSpPr>
          <p:nvPr/>
        </p:nvSpPr>
        <p:spPr bwMode="auto">
          <a:xfrm>
            <a:off x="8229600" y="2819400"/>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3600" b="1">
                <a:solidFill>
                  <a:srgbClr val="FFFF00"/>
                </a:solidFill>
                <a:effectLst>
                  <a:outerShdw blurRad="38100" dist="38100" dir="2700000" algn="tl">
                    <a:srgbClr val="000000"/>
                  </a:outerShdw>
                </a:effectLst>
              </a:rPr>
              <a:t>16</a:t>
            </a:r>
          </a:p>
        </p:txBody>
      </p:sp>
      <p:sp>
        <p:nvSpPr>
          <p:cNvPr id="129036" name="WordArt 12"/>
          <p:cNvSpPr>
            <a:spLocks noChangeArrowheads="1" noChangeShapeType="1" noTextEdit="1"/>
          </p:cNvSpPr>
          <p:nvPr/>
        </p:nvSpPr>
        <p:spPr bwMode="auto">
          <a:xfrm>
            <a:off x="2819400" y="228600"/>
            <a:ext cx="3162300" cy="1066800"/>
          </a:xfrm>
          <a:prstGeom prst="rect">
            <a:avLst/>
          </a:prstGeom>
        </p:spPr>
        <p:txBody>
          <a:bodyPr wrap="none" fromWordArt="1">
            <a:prstTxWarp prst="textFadeUp">
              <a:avLst>
                <a:gd name="adj" fmla="val 9991"/>
              </a:avLst>
            </a:prstTxWarp>
          </a:bodyPr>
          <a:lstStyle/>
          <a:p>
            <a:pPr algn="ctr"/>
            <a:r>
              <a:rPr lang="en-US" sz="5400" b="1" i="1" kern="1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Quiz</a:t>
            </a:r>
          </a:p>
        </p:txBody>
      </p:sp>
    </p:spTree>
    <p:extLst>
      <p:ext uri="{BB962C8B-B14F-4D97-AF65-F5344CB8AC3E}">
        <p14:creationId xmlns:p14="http://schemas.microsoft.com/office/powerpoint/2010/main" val="31741853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46114"/>
                                        </p:tgtEl>
                                        <p:attrNameLst>
                                          <p:attrName>style.visibility</p:attrName>
                                        </p:attrNameLst>
                                      </p:cBhvr>
                                      <p:to>
                                        <p:strVal val="visible"/>
                                      </p:to>
                                    </p:set>
                                    <p:anim calcmode="lin" valueType="num">
                                      <p:cBhvr additive="base">
                                        <p:cTn id="7" dur="500" fill="hold"/>
                                        <p:tgtEl>
                                          <p:spTgt spid="346114"/>
                                        </p:tgtEl>
                                        <p:attrNameLst>
                                          <p:attrName>ppt_x</p:attrName>
                                        </p:attrNameLst>
                                      </p:cBhvr>
                                      <p:tavLst>
                                        <p:tav tm="0">
                                          <p:val>
                                            <p:strVal val="0-#ppt_w/2"/>
                                          </p:val>
                                        </p:tav>
                                        <p:tav tm="100000">
                                          <p:val>
                                            <p:strVal val="#ppt_x"/>
                                          </p:val>
                                        </p:tav>
                                      </p:tavLst>
                                    </p:anim>
                                    <p:anim calcmode="lin" valueType="num">
                                      <p:cBhvr additive="base">
                                        <p:cTn id="8" dur="500" fill="hold"/>
                                        <p:tgtEl>
                                          <p:spTgt spid="3461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9" fill="hold" nodeType="afterGroup">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46115"/>
                                        </p:tgtEl>
                                        <p:attrNameLst>
                                          <p:attrName>style.visibility</p:attrName>
                                        </p:attrNameLst>
                                      </p:cBhvr>
                                      <p:to>
                                        <p:strVal val="visible"/>
                                      </p:to>
                                    </p:set>
                                    <p:anim calcmode="lin" valueType="num">
                                      <p:cBhvr additive="base">
                                        <p:cTn id="12" dur="500" fill="hold"/>
                                        <p:tgtEl>
                                          <p:spTgt spid="346115"/>
                                        </p:tgtEl>
                                        <p:attrNameLst>
                                          <p:attrName>ppt_x</p:attrName>
                                        </p:attrNameLst>
                                      </p:cBhvr>
                                      <p:tavLst>
                                        <p:tav tm="0">
                                          <p:val>
                                            <p:strVal val="0-#ppt_w/2"/>
                                          </p:val>
                                        </p:tav>
                                        <p:tav tm="100000">
                                          <p:val>
                                            <p:strVal val="#ppt_x"/>
                                          </p:val>
                                        </p:tav>
                                      </p:tavLst>
                                    </p:anim>
                                    <p:anim calcmode="lin" valueType="num">
                                      <p:cBhvr additive="base">
                                        <p:cTn id="13" dur="500" fill="hold"/>
                                        <p:tgtEl>
                                          <p:spTgt spid="3461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4" fill="hold" nodeType="afterGroup">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6116"/>
                                        </p:tgtEl>
                                        <p:attrNameLst>
                                          <p:attrName>style.visibility</p:attrName>
                                        </p:attrNameLst>
                                      </p:cBhvr>
                                      <p:to>
                                        <p:strVal val="visible"/>
                                      </p:to>
                                    </p:set>
                                    <p:anim calcmode="lin" valueType="num">
                                      <p:cBhvr additive="base">
                                        <p:cTn id="17" dur="500" fill="hold"/>
                                        <p:tgtEl>
                                          <p:spTgt spid="346116"/>
                                        </p:tgtEl>
                                        <p:attrNameLst>
                                          <p:attrName>ppt_x</p:attrName>
                                        </p:attrNameLst>
                                      </p:cBhvr>
                                      <p:tavLst>
                                        <p:tav tm="0">
                                          <p:val>
                                            <p:strVal val="0-#ppt_w/2"/>
                                          </p:val>
                                        </p:tav>
                                        <p:tav tm="100000">
                                          <p:val>
                                            <p:strVal val="#ppt_x"/>
                                          </p:val>
                                        </p:tav>
                                      </p:tavLst>
                                    </p:anim>
                                    <p:anim calcmode="lin" valueType="num">
                                      <p:cBhvr additive="base">
                                        <p:cTn id="18" dur="500" fill="hold"/>
                                        <p:tgtEl>
                                          <p:spTgt spid="3461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9" fill="hold" nodeType="afterGroup">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346117"/>
                                        </p:tgtEl>
                                        <p:attrNameLst>
                                          <p:attrName>style.visibility</p:attrName>
                                        </p:attrNameLst>
                                      </p:cBhvr>
                                      <p:to>
                                        <p:strVal val="visible"/>
                                      </p:to>
                                    </p:set>
                                    <p:anim calcmode="lin" valueType="num">
                                      <p:cBhvr>
                                        <p:cTn id="22" dur="1000" fill="hold"/>
                                        <p:tgtEl>
                                          <p:spTgt spid="346117"/>
                                        </p:tgtEl>
                                        <p:attrNameLst>
                                          <p:attrName>ppt_w</p:attrName>
                                        </p:attrNameLst>
                                      </p:cBhvr>
                                      <p:tavLst>
                                        <p:tav tm="0">
                                          <p:val>
                                            <p:fltVal val="0"/>
                                          </p:val>
                                        </p:tav>
                                        <p:tav tm="100000">
                                          <p:val>
                                            <p:strVal val="#ppt_w"/>
                                          </p:val>
                                        </p:tav>
                                      </p:tavLst>
                                    </p:anim>
                                    <p:anim calcmode="lin" valueType="num">
                                      <p:cBhvr>
                                        <p:cTn id="23" dur="1000" fill="hold"/>
                                        <p:tgtEl>
                                          <p:spTgt spid="346117"/>
                                        </p:tgtEl>
                                        <p:attrNameLst>
                                          <p:attrName>ppt_h</p:attrName>
                                        </p:attrNameLst>
                                      </p:cBhvr>
                                      <p:tavLst>
                                        <p:tav tm="0">
                                          <p:val>
                                            <p:fltVal val="0"/>
                                          </p:val>
                                        </p:tav>
                                        <p:tav tm="100000">
                                          <p:val>
                                            <p:strVal val="#ppt_h"/>
                                          </p:val>
                                        </p:tav>
                                      </p:tavLst>
                                    </p:anim>
                                    <p:anim calcmode="lin" valueType="num">
                                      <p:cBhvr>
                                        <p:cTn id="24" dur="1000" fill="hold"/>
                                        <p:tgtEl>
                                          <p:spTgt spid="34611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4611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6" fill="hold" nodeType="afterGroup">
                            <p:stCondLst>
                              <p:cond delay="2500"/>
                            </p:stCondLst>
                            <p:childTnLst>
                              <p:par>
                                <p:cTn id="27" presetID="2" presetClass="entr" presetSubtype="9" fill="hold" grpId="0" nodeType="afterEffect">
                                  <p:stCondLst>
                                    <p:cond delay="0"/>
                                  </p:stCondLst>
                                  <p:childTnLst>
                                    <p:set>
                                      <p:cBhvr>
                                        <p:cTn id="28" dur="1" fill="hold">
                                          <p:stCondLst>
                                            <p:cond delay="0"/>
                                          </p:stCondLst>
                                        </p:cTn>
                                        <p:tgtEl>
                                          <p:spTgt spid="346118"/>
                                        </p:tgtEl>
                                        <p:attrNameLst>
                                          <p:attrName>style.visibility</p:attrName>
                                        </p:attrNameLst>
                                      </p:cBhvr>
                                      <p:to>
                                        <p:strVal val="visible"/>
                                      </p:to>
                                    </p:set>
                                    <p:anim calcmode="lin" valueType="num">
                                      <p:cBhvr additive="base">
                                        <p:cTn id="29" dur="500" fill="hold"/>
                                        <p:tgtEl>
                                          <p:spTgt spid="346118"/>
                                        </p:tgtEl>
                                        <p:attrNameLst>
                                          <p:attrName>ppt_x</p:attrName>
                                        </p:attrNameLst>
                                      </p:cBhvr>
                                      <p:tavLst>
                                        <p:tav tm="0">
                                          <p:val>
                                            <p:strVal val="0-#ppt_w/2"/>
                                          </p:val>
                                        </p:tav>
                                        <p:tav tm="100000">
                                          <p:val>
                                            <p:strVal val="#ppt_x"/>
                                          </p:val>
                                        </p:tav>
                                      </p:tavLst>
                                    </p:anim>
                                    <p:anim calcmode="lin" valueType="num">
                                      <p:cBhvr additive="base">
                                        <p:cTn id="30" dur="500" fill="hold"/>
                                        <p:tgtEl>
                                          <p:spTgt spid="3461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1" fill="hold" nodeType="afterGroup">
                            <p:stCondLst>
                              <p:cond delay="3000"/>
                            </p:stCondLst>
                            <p:childTnLst>
                              <p:par>
                                <p:cTn id="32" presetID="15" presetClass="entr" presetSubtype="0" fill="hold" grpId="0" nodeType="afterEffect">
                                  <p:stCondLst>
                                    <p:cond delay="0"/>
                                  </p:stCondLst>
                                  <p:childTnLst>
                                    <p:set>
                                      <p:cBhvr>
                                        <p:cTn id="33" dur="1" fill="hold">
                                          <p:stCondLst>
                                            <p:cond delay="0"/>
                                          </p:stCondLst>
                                        </p:cTn>
                                        <p:tgtEl>
                                          <p:spTgt spid="346119"/>
                                        </p:tgtEl>
                                        <p:attrNameLst>
                                          <p:attrName>style.visibility</p:attrName>
                                        </p:attrNameLst>
                                      </p:cBhvr>
                                      <p:to>
                                        <p:strVal val="visible"/>
                                      </p:to>
                                    </p:set>
                                    <p:anim calcmode="lin" valueType="num">
                                      <p:cBhvr>
                                        <p:cTn id="34" dur="1000" fill="hold"/>
                                        <p:tgtEl>
                                          <p:spTgt spid="346119"/>
                                        </p:tgtEl>
                                        <p:attrNameLst>
                                          <p:attrName>ppt_w</p:attrName>
                                        </p:attrNameLst>
                                      </p:cBhvr>
                                      <p:tavLst>
                                        <p:tav tm="0">
                                          <p:val>
                                            <p:fltVal val="0"/>
                                          </p:val>
                                        </p:tav>
                                        <p:tav tm="100000">
                                          <p:val>
                                            <p:strVal val="#ppt_w"/>
                                          </p:val>
                                        </p:tav>
                                      </p:tavLst>
                                    </p:anim>
                                    <p:anim calcmode="lin" valueType="num">
                                      <p:cBhvr>
                                        <p:cTn id="35" dur="1000" fill="hold"/>
                                        <p:tgtEl>
                                          <p:spTgt spid="346119"/>
                                        </p:tgtEl>
                                        <p:attrNameLst>
                                          <p:attrName>ppt_h</p:attrName>
                                        </p:attrNameLst>
                                      </p:cBhvr>
                                      <p:tavLst>
                                        <p:tav tm="0">
                                          <p:val>
                                            <p:fltVal val="0"/>
                                          </p:val>
                                        </p:tav>
                                        <p:tav tm="100000">
                                          <p:val>
                                            <p:strVal val="#ppt_h"/>
                                          </p:val>
                                        </p:tav>
                                      </p:tavLst>
                                    </p:anim>
                                    <p:anim calcmode="lin" valueType="num">
                                      <p:cBhvr>
                                        <p:cTn id="36" dur="1000" fill="hold"/>
                                        <p:tgtEl>
                                          <p:spTgt spid="346119"/>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4611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8" fill="hold" nodeType="afterGroup">
                            <p:stCondLst>
                              <p:cond delay="4000"/>
                            </p:stCondLst>
                            <p:childTnLst>
                              <p:par>
                                <p:cTn id="39" presetID="2" presetClass="entr" presetSubtype="9" fill="hold" grpId="0" nodeType="afterEffect">
                                  <p:stCondLst>
                                    <p:cond delay="0"/>
                                  </p:stCondLst>
                                  <p:childTnLst>
                                    <p:set>
                                      <p:cBhvr>
                                        <p:cTn id="40" dur="1" fill="hold">
                                          <p:stCondLst>
                                            <p:cond delay="0"/>
                                          </p:stCondLst>
                                        </p:cTn>
                                        <p:tgtEl>
                                          <p:spTgt spid="346120"/>
                                        </p:tgtEl>
                                        <p:attrNameLst>
                                          <p:attrName>style.visibility</p:attrName>
                                        </p:attrNameLst>
                                      </p:cBhvr>
                                      <p:to>
                                        <p:strVal val="visible"/>
                                      </p:to>
                                    </p:set>
                                    <p:anim calcmode="lin" valueType="num">
                                      <p:cBhvr additive="base">
                                        <p:cTn id="41" dur="500" fill="hold"/>
                                        <p:tgtEl>
                                          <p:spTgt spid="346120"/>
                                        </p:tgtEl>
                                        <p:attrNameLst>
                                          <p:attrName>ppt_x</p:attrName>
                                        </p:attrNameLst>
                                      </p:cBhvr>
                                      <p:tavLst>
                                        <p:tav tm="0">
                                          <p:val>
                                            <p:strVal val="0-#ppt_w/2"/>
                                          </p:val>
                                        </p:tav>
                                        <p:tav tm="100000">
                                          <p:val>
                                            <p:strVal val="#ppt_x"/>
                                          </p:val>
                                        </p:tav>
                                      </p:tavLst>
                                    </p:anim>
                                    <p:anim calcmode="lin" valueType="num">
                                      <p:cBhvr additive="base">
                                        <p:cTn id="42" dur="500" fill="hold"/>
                                        <p:tgtEl>
                                          <p:spTgt spid="3461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par>
                          <p:cTn id="43" fill="hold" nodeType="afterGroup">
                            <p:stCondLst>
                              <p:cond delay="4500"/>
                            </p:stCondLst>
                            <p:childTnLst>
                              <p:par>
                                <p:cTn id="44" presetID="2" presetClass="entr" presetSubtype="9" fill="hold" grpId="0" nodeType="afterEffect">
                                  <p:stCondLst>
                                    <p:cond delay="0"/>
                                  </p:stCondLst>
                                  <p:childTnLst>
                                    <p:set>
                                      <p:cBhvr>
                                        <p:cTn id="45" dur="1" fill="hold">
                                          <p:stCondLst>
                                            <p:cond delay="0"/>
                                          </p:stCondLst>
                                        </p:cTn>
                                        <p:tgtEl>
                                          <p:spTgt spid="346121"/>
                                        </p:tgtEl>
                                        <p:attrNameLst>
                                          <p:attrName>style.visibility</p:attrName>
                                        </p:attrNameLst>
                                      </p:cBhvr>
                                      <p:to>
                                        <p:strVal val="visible"/>
                                      </p:to>
                                    </p:set>
                                    <p:anim calcmode="lin" valueType="num">
                                      <p:cBhvr additive="base">
                                        <p:cTn id="46" dur="500" fill="hold"/>
                                        <p:tgtEl>
                                          <p:spTgt spid="346121"/>
                                        </p:tgtEl>
                                        <p:attrNameLst>
                                          <p:attrName>ppt_x</p:attrName>
                                        </p:attrNameLst>
                                      </p:cBhvr>
                                      <p:tavLst>
                                        <p:tav tm="0">
                                          <p:val>
                                            <p:strVal val="0-#ppt_w/2"/>
                                          </p:val>
                                        </p:tav>
                                        <p:tav tm="100000">
                                          <p:val>
                                            <p:strVal val="#ppt_x"/>
                                          </p:val>
                                        </p:tav>
                                      </p:tavLst>
                                    </p:anim>
                                    <p:anim calcmode="lin" valueType="num">
                                      <p:cBhvr additive="base">
                                        <p:cTn id="47" dur="500" fill="hold"/>
                                        <p:tgtEl>
                                          <p:spTgt spid="3461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par>
                          <p:cTn id="48" fill="hold" nodeType="afterGroup">
                            <p:stCondLst>
                              <p:cond delay="5000"/>
                            </p:stCondLst>
                            <p:childTnLst>
                              <p:par>
                                <p:cTn id="49" presetID="2" presetClass="entr" presetSubtype="9" fill="hold" grpId="0" nodeType="afterEffect">
                                  <p:stCondLst>
                                    <p:cond delay="0"/>
                                  </p:stCondLst>
                                  <p:childTnLst>
                                    <p:set>
                                      <p:cBhvr>
                                        <p:cTn id="50" dur="1" fill="hold">
                                          <p:stCondLst>
                                            <p:cond delay="0"/>
                                          </p:stCondLst>
                                        </p:cTn>
                                        <p:tgtEl>
                                          <p:spTgt spid="346122"/>
                                        </p:tgtEl>
                                        <p:attrNameLst>
                                          <p:attrName>style.visibility</p:attrName>
                                        </p:attrNameLst>
                                      </p:cBhvr>
                                      <p:to>
                                        <p:strVal val="visible"/>
                                      </p:to>
                                    </p:set>
                                    <p:anim calcmode="lin" valueType="num">
                                      <p:cBhvr additive="base">
                                        <p:cTn id="51" dur="500" fill="hold"/>
                                        <p:tgtEl>
                                          <p:spTgt spid="346122"/>
                                        </p:tgtEl>
                                        <p:attrNameLst>
                                          <p:attrName>ppt_x</p:attrName>
                                        </p:attrNameLst>
                                      </p:cBhvr>
                                      <p:tavLst>
                                        <p:tav tm="0">
                                          <p:val>
                                            <p:strVal val="0-#ppt_w/2"/>
                                          </p:val>
                                        </p:tav>
                                        <p:tav tm="100000">
                                          <p:val>
                                            <p:strVal val="#ppt_x"/>
                                          </p:val>
                                        </p:tav>
                                      </p:tavLst>
                                    </p:anim>
                                    <p:anim calcmode="lin" valueType="num">
                                      <p:cBhvr additive="base">
                                        <p:cTn id="52" dur="500" fill="hold"/>
                                        <p:tgtEl>
                                          <p:spTgt spid="3461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3" fill="hold" nodeType="afterGroup">
                            <p:stCondLst>
                              <p:cond delay="5500"/>
                            </p:stCondLst>
                            <p:childTnLst>
                              <p:par>
                                <p:cTn id="54" presetID="2" presetClass="entr" presetSubtype="9" fill="hold" grpId="0" nodeType="afterEffect">
                                  <p:stCondLst>
                                    <p:cond delay="0"/>
                                  </p:stCondLst>
                                  <p:childTnLst>
                                    <p:set>
                                      <p:cBhvr>
                                        <p:cTn id="55" dur="1" fill="hold">
                                          <p:stCondLst>
                                            <p:cond delay="0"/>
                                          </p:stCondLst>
                                        </p:cTn>
                                        <p:tgtEl>
                                          <p:spTgt spid="346123"/>
                                        </p:tgtEl>
                                        <p:attrNameLst>
                                          <p:attrName>style.visibility</p:attrName>
                                        </p:attrNameLst>
                                      </p:cBhvr>
                                      <p:to>
                                        <p:strVal val="visible"/>
                                      </p:to>
                                    </p:set>
                                    <p:anim calcmode="lin" valueType="num">
                                      <p:cBhvr additive="base">
                                        <p:cTn id="56" dur="500" fill="hold"/>
                                        <p:tgtEl>
                                          <p:spTgt spid="346123"/>
                                        </p:tgtEl>
                                        <p:attrNameLst>
                                          <p:attrName>ppt_x</p:attrName>
                                        </p:attrNameLst>
                                      </p:cBhvr>
                                      <p:tavLst>
                                        <p:tav tm="0">
                                          <p:val>
                                            <p:strVal val="0-#ppt_w/2"/>
                                          </p:val>
                                        </p:tav>
                                        <p:tav tm="100000">
                                          <p:val>
                                            <p:strVal val="#ppt_x"/>
                                          </p:val>
                                        </p:tav>
                                      </p:tavLst>
                                    </p:anim>
                                    <p:anim calcmode="lin" valueType="num">
                                      <p:cBhvr additive="base">
                                        <p:cTn id="57" dur="500" fill="hold"/>
                                        <p:tgtEl>
                                          <p:spTgt spid="34612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autoUpdateAnimBg="0"/>
      <p:bldP spid="346115" grpId="0" autoUpdateAnimBg="0"/>
      <p:bldP spid="346116" grpId="0" autoUpdateAnimBg="0"/>
      <p:bldP spid="346117" grpId="0" autoUpdateAnimBg="0"/>
      <p:bldP spid="346118" grpId="0" autoUpdateAnimBg="0"/>
      <p:bldP spid="346119" grpId="0" autoUpdateAnimBg="0"/>
      <p:bldP spid="346120" grpId="0" autoUpdateAnimBg="0"/>
      <p:bldP spid="346121" grpId="0" autoUpdateAnimBg="0"/>
      <p:bldP spid="346122" grpId="0" autoUpdateAnimBg="0"/>
      <p:bldP spid="34612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28600" y="1752600"/>
            <a:ext cx="11710988" cy="10064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6000">
                <a:solidFill>
                  <a:srgbClr val="FFFF00"/>
                </a:solidFill>
              </a:rPr>
              <a:t>8, 11, 5, 4, 14, 9, 1, 7, 6, 16</a:t>
            </a:r>
          </a:p>
        </p:txBody>
      </p:sp>
      <p:sp>
        <p:nvSpPr>
          <p:cNvPr id="348163" name="Text Box 3"/>
          <p:cNvSpPr txBox="1">
            <a:spLocks noChangeArrowheads="1"/>
          </p:cNvSpPr>
          <p:nvPr/>
        </p:nvSpPr>
        <p:spPr bwMode="auto">
          <a:xfrm>
            <a:off x="457200" y="2971800"/>
            <a:ext cx="320675" cy="22272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Eight</a:t>
            </a:r>
          </a:p>
        </p:txBody>
      </p:sp>
      <p:sp>
        <p:nvSpPr>
          <p:cNvPr id="348164" name="Text Box 4"/>
          <p:cNvSpPr txBox="1">
            <a:spLocks noChangeArrowheads="1"/>
          </p:cNvSpPr>
          <p:nvPr/>
        </p:nvSpPr>
        <p:spPr bwMode="auto">
          <a:xfrm>
            <a:off x="1295400" y="2514600"/>
            <a:ext cx="396875" cy="30813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endParaRPr lang="en-US" altLang="en-US" sz="2800" b="1">
              <a:solidFill>
                <a:srgbClr val="FFFF00"/>
              </a:solidFill>
              <a:effectLst>
                <a:outerShdw blurRad="38100" dist="38100" dir="2700000" algn="tl">
                  <a:srgbClr val="000000"/>
                </a:outerShdw>
              </a:effectLst>
              <a:latin typeface="Bookman Old Style" panose="02050604050505020204" pitchFamily="18" charset="0"/>
            </a:endParaRPr>
          </a:p>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Eleven</a:t>
            </a:r>
          </a:p>
        </p:txBody>
      </p:sp>
      <p:sp>
        <p:nvSpPr>
          <p:cNvPr id="348165" name="Text Box 5"/>
          <p:cNvSpPr txBox="1">
            <a:spLocks noChangeArrowheads="1"/>
          </p:cNvSpPr>
          <p:nvPr/>
        </p:nvSpPr>
        <p:spPr bwMode="auto">
          <a:xfrm>
            <a:off x="2209800" y="2971800"/>
            <a:ext cx="396875" cy="1800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Five</a:t>
            </a:r>
          </a:p>
        </p:txBody>
      </p:sp>
      <p:sp>
        <p:nvSpPr>
          <p:cNvPr id="348166" name="Text Box 6"/>
          <p:cNvSpPr txBox="1">
            <a:spLocks noChangeArrowheads="1"/>
          </p:cNvSpPr>
          <p:nvPr/>
        </p:nvSpPr>
        <p:spPr bwMode="auto">
          <a:xfrm>
            <a:off x="3124200" y="2971800"/>
            <a:ext cx="396875" cy="1800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Four</a:t>
            </a:r>
          </a:p>
        </p:txBody>
      </p:sp>
      <p:sp>
        <p:nvSpPr>
          <p:cNvPr id="348167" name="Text Box 7"/>
          <p:cNvSpPr txBox="1">
            <a:spLocks noChangeArrowheads="1"/>
          </p:cNvSpPr>
          <p:nvPr/>
        </p:nvSpPr>
        <p:spPr bwMode="auto">
          <a:xfrm>
            <a:off x="4038600" y="2895600"/>
            <a:ext cx="396875" cy="35083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Fourteen</a:t>
            </a:r>
          </a:p>
        </p:txBody>
      </p:sp>
      <p:sp>
        <p:nvSpPr>
          <p:cNvPr id="348168" name="Text Box 8"/>
          <p:cNvSpPr txBox="1">
            <a:spLocks noChangeArrowheads="1"/>
          </p:cNvSpPr>
          <p:nvPr/>
        </p:nvSpPr>
        <p:spPr bwMode="auto">
          <a:xfrm>
            <a:off x="5029200" y="2895600"/>
            <a:ext cx="320675" cy="18002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Nine</a:t>
            </a:r>
          </a:p>
        </p:txBody>
      </p:sp>
      <p:sp>
        <p:nvSpPr>
          <p:cNvPr id="348169" name="Text Box 9"/>
          <p:cNvSpPr txBox="1">
            <a:spLocks noChangeArrowheads="1"/>
          </p:cNvSpPr>
          <p:nvPr/>
        </p:nvSpPr>
        <p:spPr bwMode="auto">
          <a:xfrm>
            <a:off x="5867400" y="2895600"/>
            <a:ext cx="396875" cy="137318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One</a:t>
            </a:r>
          </a:p>
        </p:txBody>
      </p:sp>
      <p:sp>
        <p:nvSpPr>
          <p:cNvPr id="348170" name="Text Box 10"/>
          <p:cNvSpPr txBox="1">
            <a:spLocks noChangeArrowheads="1"/>
          </p:cNvSpPr>
          <p:nvPr/>
        </p:nvSpPr>
        <p:spPr bwMode="auto">
          <a:xfrm>
            <a:off x="6629400" y="2895600"/>
            <a:ext cx="473075" cy="222726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Seven</a:t>
            </a:r>
          </a:p>
        </p:txBody>
      </p:sp>
      <p:sp>
        <p:nvSpPr>
          <p:cNvPr id="348171" name="Text Box 11"/>
          <p:cNvSpPr txBox="1">
            <a:spLocks noChangeArrowheads="1"/>
          </p:cNvSpPr>
          <p:nvPr/>
        </p:nvSpPr>
        <p:spPr bwMode="auto">
          <a:xfrm>
            <a:off x="7467600" y="2895600"/>
            <a:ext cx="184150" cy="137318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spcBef>
                <a:spcPct val="50000"/>
              </a:spcBef>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Six</a:t>
            </a:r>
          </a:p>
        </p:txBody>
      </p:sp>
      <p:sp>
        <p:nvSpPr>
          <p:cNvPr id="348172" name="Text Box 12"/>
          <p:cNvSpPr txBox="1">
            <a:spLocks noChangeArrowheads="1"/>
          </p:cNvSpPr>
          <p:nvPr/>
        </p:nvSpPr>
        <p:spPr bwMode="auto">
          <a:xfrm>
            <a:off x="8229600" y="2895600"/>
            <a:ext cx="320675" cy="30813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defRPr/>
            </a:pPr>
            <a:r>
              <a:rPr lang="en-US" altLang="en-US" sz="2800" b="1">
                <a:solidFill>
                  <a:srgbClr val="FFFF00"/>
                </a:solidFill>
                <a:effectLst>
                  <a:outerShdw blurRad="38100" dist="38100" dir="2700000" algn="tl">
                    <a:srgbClr val="000000"/>
                  </a:outerShdw>
                </a:effectLst>
                <a:latin typeface="Bookman Old Style" panose="02050604050505020204" pitchFamily="18" charset="0"/>
              </a:rPr>
              <a:t>Sixteen</a:t>
            </a:r>
          </a:p>
        </p:txBody>
      </p:sp>
      <p:sp>
        <p:nvSpPr>
          <p:cNvPr id="131085" name="WordArt 13"/>
          <p:cNvSpPr>
            <a:spLocks noChangeArrowheads="1" noChangeShapeType="1" noTextEdit="1"/>
          </p:cNvSpPr>
          <p:nvPr/>
        </p:nvSpPr>
        <p:spPr bwMode="auto">
          <a:xfrm>
            <a:off x="2819400" y="228600"/>
            <a:ext cx="3162300" cy="1066800"/>
          </a:xfrm>
          <a:prstGeom prst="rect">
            <a:avLst/>
          </a:prstGeom>
        </p:spPr>
        <p:txBody>
          <a:bodyPr wrap="none" fromWordArt="1">
            <a:prstTxWarp prst="textFadeUp">
              <a:avLst>
                <a:gd name="adj" fmla="val 9991"/>
              </a:avLst>
            </a:prstTxWarp>
          </a:bodyPr>
          <a:lstStyle/>
          <a:p>
            <a:pPr algn="ctr"/>
            <a:r>
              <a:rPr lang="en-US" sz="5400" b="1" i="1" kern="1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Quiz</a:t>
            </a:r>
          </a:p>
        </p:txBody>
      </p:sp>
    </p:spTree>
    <p:extLst>
      <p:ext uri="{BB962C8B-B14F-4D97-AF65-F5344CB8AC3E}">
        <p14:creationId xmlns:p14="http://schemas.microsoft.com/office/powerpoint/2010/main" val="31654628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168" y="240573"/>
            <a:ext cx="6427664" cy="6376853"/>
          </a:xfrm>
          <a:prstGeom prst="rect">
            <a:avLst/>
          </a:prstGeom>
        </p:spPr>
      </p:pic>
    </p:spTree>
    <p:extLst>
      <p:ext uri="{BB962C8B-B14F-4D97-AF65-F5344CB8AC3E}">
        <p14:creationId xmlns:p14="http://schemas.microsoft.com/office/powerpoint/2010/main" val="418174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838200" y="990600"/>
            <a:ext cx="7543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Times New Roman" panose="02020603050405020304" pitchFamily="18" charset="0"/>
                <a:cs typeface="Times New Roman" panose="02020603050405020304" pitchFamily="18" charset="0"/>
              </a:rPr>
              <a:t>Objective</a:t>
            </a:r>
            <a:endParaRPr lang="en-US" altLang="en-US" b="1"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028700" y="2667002"/>
            <a:ext cx="7086600" cy="1416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a:buFont typeface="Arial" panose="020B0604020202020204" pitchFamily="34" charset="0"/>
              <a:buNone/>
            </a:pPr>
            <a:r>
              <a:rPr lang="en-US" altLang="en-US" sz="2800" dirty="0">
                <a:latin typeface="Times New Roman" panose="02020603050405020304" pitchFamily="18" charset="0"/>
                <a:cs typeface="Times New Roman" panose="02020603050405020304" pitchFamily="18" charset="0"/>
              </a:rPr>
              <a:t>Explain the concept of diversity and illustrate how it can be used to help institutions capitalize on the unique talents of all its members </a:t>
            </a:r>
          </a:p>
        </p:txBody>
      </p:sp>
      <p:pic>
        <p:nvPicPr>
          <p:cNvPr id="7" name="Picture 6">
            <a:extLst>
              <a:ext uri="{FF2B5EF4-FFF2-40B4-BE49-F238E27FC236}">
                <a16:creationId xmlns:a16="http://schemas.microsoft.com/office/drawing/2014/main" id="{01BB4D5A-4651-498E-B812-F768C8F4A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4267199"/>
            <a:ext cx="1211813" cy="1588959"/>
          </a:xfrm>
          <a:prstGeom prst="rect">
            <a:avLst/>
          </a:prstGeom>
          <a:ln>
            <a:noFill/>
          </a:ln>
          <a:effectLst>
            <a:softEdge rad="112500"/>
          </a:effectLst>
          <a:scene3d>
            <a:camera prst="orthographicFront">
              <a:rot lat="0" lon="10800000" rev="0"/>
            </a:camera>
            <a:lightRig rig="threePt" dir="t"/>
          </a:scene3d>
        </p:spPr>
      </p:pic>
    </p:spTree>
    <p:extLst>
      <p:ext uri="{BB962C8B-B14F-4D97-AF65-F5344CB8AC3E}">
        <p14:creationId xmlns:p14="http://schemas.microsoft.com/office/powerpoint/2010/main" val="301433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Times New Roman" panose="02020603050405020304" pitchFamily="18" charset="0"/>
                <a:cs typeface="Times New Roman" panose="02020603050405020304" pitchFamily="18" charset="0"/>
              </a:rPr>
              <a:t>Overview</a:t>
            </a:r>
          </a:p>
        </p:txBody>
      </p:sp>
      <p:sp>
        <p:nvSpPr>
          <p:cNvPr id="6" name="Content Placeholder 2"/>
          <p:cNvSpPr txBox="1">
            <a:spLocks/>
          </p:cNvSpPr>
          <p:nvPr/>
        </p:nvSpPr>
        <p:spPr>
          <a:xfrm>
            <a:off x="2000250" y="1752600"/>
            <a:ext cx="5143500" cy="2941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latin typeface="Times New Roman" panose="02020603050405020304" pitchFamily="18" charset="0"/>
                <a:cs typeface="Times New Roman" panose="02020603050405020304" pitchFamily="18" charset="0"/>
              </a:rPr>
              <a:t>How diversity was created</a:t>
            </a:r>
          </a:p>
          <a:p>
            <a:r>
              <a:rPr lang="en-US" altLang="en-US" sz="2800" dirty="0">
                <a:latin typeface="Times New Roman" panose="02020603050405020304" pitchFamily="18" charset="0"/>
                <a:cs typeface="Times New Roman" panose="02020603050405020304" pitchFamily="18" charset="0"/>
              </a:rPr>
              <a:t>The business case for diversity</a:t>
            </a:r>
          </a:p>
          <a:p>
            <a:r>
              <a:rPr lang="en-US" altLang="en-US" sz="2800" dirty="0">
                <a:latin typeface="Times New Roman" panose="02020603050405020304" pitchFamily="18" charset="0"/>
                <a:cs typeface="Times New Roman" panose="02020603050405020304" pitchFamily="18" charset="0"/>
              </a:rPr>
              <a:t>Knowledge vs. Truth</a:t>
            </a:r>
          </a:p>
          <a:p>
            <a:r>
              <a:rPr lang="en-US" altLang="en-US" sz="2800" dirty="0">
                <a:latin typeface="Times New Roman" panose="02020603050405020304" pitchFamily="18" charset="0"/>
                <a:cs typeface="Times New Roman" panose="02020603050405020304" pitchFamily="18" charset="0"/>
              </a:rPr>
              <a:t>Define the concept of diversity</a:t>
            </a:r>
          </a:p>
          <a:p>
            <a:r>
              <a:rPr lang="en-US" altLang="en-US" sz="2800" dirty="0">
                <a:latin typeface="Times New Roman" panose="02020603050405020304" pitchFamily="18" charset="0"/>
                <a:cs typeface="Times New Roman" panose="02020603050405020304" pitchFamily="18" charset="0"/>
              </a:rPr>
              <a:t>How to make it work </a:t>
            </a:r>
          </a:p>
          <a:p>
            <a:endParaRPr lang="en-US" alt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4A40425-424B-4BA0-BAD2-6EFDDDD139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964" y="4693789"/>
            <a:ext cx="1240072" cy="1626013"/>
          </a:xfrm>
          <a:prstGeom prst="rect">
            <a:avLst/>
          </a:prstGeom>
          <a:ln>
            <a:noFill/>
          </a:ln>
          <a:effectLst>
            <a:softEdge rad="112500"/>
          </a:effectLst>
        </p:spPr>
      </p:pic>
    </p:spTree>
    <p:extLst>
      <p:ext uri="{BB962C8B-B14F-4D97-AF65-F5344CB8AC3E}">
        <p14:creationId xmlns:p14="http://schemas.microsoft.com/office/powerpoint/2010/main" val="377921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3"/>
          <p:cNvSpPr txBox="1">
            <a:spLocks/>
          </p:cNvSpPr>
          <p:nvPr/>
        </p:nvSpPr>
        <p:spPr>
          <a:xfrm>
            <a:off x="800100" y="228600"/>
            <a:ext cx="7543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Times New Roman" panose="02020603050405020304" pitchFamily="18" charset="0"/>
                <a:cs typeface="Times New Roman" panose="02020603050405020304" pitchFamily="18" charset="0"/>
              </a:rPr>
              <a:t>   A Diverse Nation</a:t>
            </a:r>
          </a:p>
        </p:txBody>
      </p:sp>
      <p:sp>
        <p:nvSpPr>
          <p:cNvPr id="6" name="Content Placeholder 4"/>
          <p:cNvSpPr txBox="1">
            <a:spLocks/>
          </p:cNvSpPr>
          <p:nvPr/>
        </p:nvSpPr>
        <p:spPr>
          <a:xfrm>
            <a:off x="457200" y="1066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defTabSz="457200"/>
            <a:r>
              <a:rPr lang="en-US" altLang="en-US" sz="2800" dirty="0">
                <a:latin typeface="Times New Roman" panose="02020603050405020304" pitchFamily="18" charset="0"/>
                <a:cs typeface="Times New Roman" panose="02020603050405020304" pitchFamily="18" charset="0"/>
              </a:rPr>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  </a:t>
            </a:r>
          </a:p>
          <a:p>
            <a:pPr marL="285750" indent="-285750" defTabSz="457200"/>
            <a:endParaRPr lang="en-US" altLang="en-US" sz="400" dirty="0">
              <a:latin typeface="Times New Roman" panose="02020603050405020304" pitchFamily="18" charset="0"/>
              <a:cs typeface="Times New Roman" panose="02020603050405020304" pitchFamily="18" charset="0"/>
            </a:endParaRPr>
          </a:p>
          <a:p>
            <a:pPr marL="857250" lvl="2" indent="0" defTabSz="457200">
              <a:buNone/>
            </a:pPr>
            <a:r>
              <a:rPr lang="en-US" altLang="en-US" sz="1600" dirty="0">
                <a:latin typeface="Times New Roman" panose="02020603050405020304" pitchFamily="18" charset="0"/>
                <a:cs typeface="Times New Roman" panose="02020603050405020304" pitchFamily="18" charset="0"/>
              </a:rPr>
              <a:t>                                                                  14</a:t>
            </a:r>
            <a:r>
              <a:rPr lang="en-US" altLang="en-US" sz="1600" baseline="30000" dirty="0">
                <a:latin typeface="Times New Roman" panose="02020603050405020304" pitchFamily="18" charset="0"/>
                <a:cs typeface="Times New Roman" panose="02020603050405020304" pitchFamily="18" charset="0"/>
              </a:rPr>
              <a:t>th</a:t>
            </a:r>
            <a:r>
              <a:rPr lang="en-US" altLang="en-US" sz="1600" dirty="0">
                <a:latin typeface="Times New Roman" panose="02020603050405020304" pitchFamily="18" charset="0"/>
                <a:cs typeface="Times New Roman" panose="02020603050405020304" pitchFamily="18" charset="0"/>
              </a:rPr>
              <a:t> Amendment to the U.S. Constitution 1868</a:t>
            </a:r>
          </a:p>
          <a:p>
            <a:pPr marL="285750" indent="-285750" defTabSz="457200"/>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5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64055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b="1" dirty="0">
                <a:latin typeface="Times New Roman" panose="02020603050405020304" pitchFamily="18" charset="0"/>
                <a:cs typeface="Times New Roman" panose="02020603050405020304" pitchFamily="18" charset="0"/>
              </a:rPr>
              <a:t>         </a:t>
            </a:r>
            <a:r>
              <a:rPr lang="en-US" altLang="en-US" sz="3300" b="1" dirty="0">
                <a:latin typeface="Times New Roman" panose="02020603050405020304" pitchFamily="18" charset="0"/>
                <a:cs typeface="Times New Roman" panose="02020603050405020304" pitchFamily="18" charset="0"/>
              </a:rPr>
              <a:t>Creation of an Advanced Society</a:t>
            </a:r>
          </a:p>
        </p:txBody>
      </p:sp>
      <p:sp>
        <p:nvSpPr>
          <p:cNvPr id="6" name="Content Placeholder 2"/>
          <p:cNvSpPr txBox="1">
            <a:spLocks/>
          </p:cNvSpPr>
          <p:nvPr/>
        </p:nvSpPr>
        <p:spPr>
          <a:xfrm>
            <a:off x="266700" y="2133601"/>
            <a:ext cx="86106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defTabSz="457200"/>
            <a:r>
              <a:rPr lang="en-US" altLang="en-US" sz="2800" dirty="0">
                <a:latin typeface="Times New Roman" panose="02020603050405020304" pitchFamily="18" charset="0"/>
                <a:cs typeface="Times New Roman" panose="02020603050405020304" pitchFamily="18" charset="0"/>
              </a:rPr>
              <a:t>The industrial age was stimulated by WWI and WWII</a:t>
            </a:r>
          </a:p>
          <a:p>
            <a:pPr marL="285750" indent="-285750" defTabSz="457200"/>
            <a:endParaRPr lang="en-US" altLang="en-US" sz="1000" dirty="0">
              <a:latin typeface="Times New Roman" panose="02020603050405020304" pitchFamily="18" charset="0"/>
              <a:cs typeface="Times New Roman" panose="02020603050405020304" pitchFamily="18" charset="0"/>
            </a:endParaRPr>
          </a:p>
          <a:p>
            <a:pPr marL="285750" indent="-285750" defTabSz="457200"/>
            <a:r>
              <a:rPr lang="en-US" altLang="en-US" sz="2800" dirty="0">
                <a:latin typeface="Times New Roman" panose="02020603050405020304" pitchFamily="18" charset="0"/>
                <a:cs typeface="Times New Roman" panose="02020603050405020304" pitchFamily="18" charset="0"/>
              </a:rPr>
              <a:t>It required a massive workforce</a:t>
            </a:r>
          </a:p>
          <a:p>
            <a:pPr marL="285750" indent="-285750" defTabSz="457200"/>
            <a:endParaRPr lang="en-US" altLang="en-US" sz="1000" dirty="0">
              <a:latin typeface="Times New Roman" panose="02020603050405020304" pitchFamily="18" charset="0"/>
              <a:cs typeface="Times New Roman" panose="02020603050405020304" pitchFamily="18" charset="0"/>
            </a:endParaRPr>
          </a:p>
          <a:p>
            <a:pPr marL="285750" indent="-285750" defTabSz="457200"/>
            <a:r>
              <a:rPr lang="en-US" altLang="en-US" sz="2800" dirty="0">
                <a:latin typeface="Times New Roman" panose="02020603050405020304" pitchFamily="18" charset="0"/>
                <a:cs typeface="Times New Roman" panose="02020603050405020304" pitchFamily="18" charset="0"/>
              </a:rPr>
              <a:t>Immigrants, former slaves, and women played a key role</a:t>
            </a:r>
          </a:p>
        </p:txBody>
      </p:sp>
      <p:sp>
        <p:nvSpPr>
          <p:cNvPr id="8" name="Footer Placeholder 4"/>
          <p:cNvSpPr txBox="1">
            <a:spLocks noGrp="1"/>
          </p:cNvSpPr>
          <p:nvPr/>
        </p:nvSpPr>
        <p:spPr>
          <a:xfrm>
            <a:off x="1176338" y="5961063"/>
            <a:ext cx="5105400" cy="279400"/>
          </a:xfrm>
          <a:prstGeom prst="rect">
            <a:avLst/>
          </a:prstGeom>
          <a:noFill/>
        </p:spPr>
        <p:txBody>
          <a:bodyPr anchor="ctr"/>
          <a:lstStyle/>
          <a:p>
            <a:pPr eaLnBrk="1" hangingPunct="1">
              <a:defRPr/>
            </a:pPr>
            <a:endParaRPr lang="en-US" sz="1000" dirty="0">
              <a:latin typeface="+mn-lt"/>
              <a:cs typeface="+mn-cs"/>
            </a:endParaRPr>
          </a:p>
        </p:txBody>
      </p:sp>
      <p:sp>
        <p:nvSpPr>
          <p:cNvPr id="9" name="Slide Number Placeholder 5"/>
          <p:cNvSpPr txBox="1">
            <a:spLocks noGrp="1"/>
          </p:cNvSpPr>
          <p:nvPr/>
        </p:nvSpPr>
        <p:spPr bwMode="auto">
          <a:xfrm>
            <a:off x="7580313" y="5961063"/>
            <a:ext cx="3952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205E831-A4BB-43F1-9BC1-F949BCB1726C}" type="slidenum">
              <a:rPr lang="en-US" altLang="en-US" sz="1000">
                <a:latin typeface="Garamond" panose="02020404030301010803" pitchFamily="18" charset="0"/>
              </a:rPr>
              <a:pPr algn="r" eaLnBrk="1" hangingPunct="1">
                <a:spcBef>
                  <a:spcPct val="0"/>
                </a:spcBef>
                <a:buFontTx/>
                <a:buNone/>
              </a:pPr>
              <a:t>8</a:t>
            </a:fld>
            <a:endParaRPr lang="en-US" altLang="en-US" sz="1000">
              <a:latin typeface="Garamond" panose="02020404030301010803" pitchFamily="18" charset="0"/>
            </a:endParaRPr>
          </a:p>
        </p:txBody>
      </p:sp>
    </p:spTree>
    <p:extLst>
      <p:ext uri="{BB962C8B-B14F-4D97-AF65-F5344CB8AC3E}">
        <p14:creationId xmlns:p14="http://schemas.microsoft.com/office/powerpoint/2010/main" val="2168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685800" y="990600"/>
            <a:ext cx="7663700" cy="39087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b="1" dirty="0"/>
              <a:t>What </a:t>
            </a:r>
            <a:r>
              <a:rPr lang="en-US" altLang="en-US" sz="4400" b="1" u="sng" dirty="0"/>
              <a:t>influences</a:t>
            </a:r>
            <a:r>
              <a:rPr lang="en-US" altLang="en-US" sz="4400" b="1" dirty="0"/>
              <a:t> our ability</a:t>
            </a:r>
          </a:p>
          <a:p>
            <a:pPr algn="ctr"/>
            <a:endParaRPr lang="en-US" altLang="en-US" b="1" dirty="0"/>
          </a:p>
          <a:p>
            <a:pPr algn="ctr"/>
            <a:r>
              <a:rPr lang="en-US" altLang="en-US" sz="4400" b="1" dirty="0"/>
              <a:t>to </a:t>
            </a:r>
            <a:r>
              <a:rPr lang="en-US" altLang="en-US" sz="4400" b="1" u="sng" dirty="0"/>
              <a:t>lead</a:t>
            </a:r>
            <a:r>
              <a:rPr lang="en-US" altLang="en-US" sz="4400" b="1" dirty="0"/>
              <a:t> the </a:t>
            </a:r>
            <a:r>
              <a:rPr lang="en-US" altLang="en-US" sz="4400" b="1" u="sng" dirty="0"/>
              <a:t>innovative</a:t>
            </a:r>
            <a:r>
              <a:rPr lang="en-US" altLang="en-US" sz="4400" b="1" dirty="0"/>
              <a:t>, </a:t>
            </a:r>
            <a:r>
              <a:rPr lang="en-US" altLang="en-US" sz="4400" b="1" u="sng" dirty="0"/>
              <a:t>creative</a:t>
            </a:r>
            <a:r>
              <a:rPr lang="en-US" altLang="en-US" sz="4400" b="1" dirty="0"/>
              <a:t>,</a:t>
            </a:r>
          </a:p>
          <a:p>
            <a:pPr algn="ctr"/>
            <a:endParaRPr lang="en-US" altLang="en-US" b="1" dirty="0"/>
          </a:p>
          <a:p>
            <a:pPr algn="ctr"/>
            <a:r>
              <a:rPr lang="en-US" altLang="en-US" sz="4400" b="1" dirty="0"/>
              <a:t>and </a:t>
            </a:r>
            <a:r>
              <a:rPr lang="en-US" altLang="en-US" sz="4400" b="1" u="sng" dirty="0"/>
              <a:t>responsive</a:t>
            </a:r>
            <a:r>
              <a:rPr lang="en-US" altLang="en-US" sz="4400" b="1" dirty="0"/>
              <a:t> organizations</a:t>
            </a:r>
          </a:p>
          <a:p>
            <a:pPr algn="ctr"/>
            <a:endParaRPr lang="en-US" altLang="en-US" b="1" dirty="0"/>
          </a:p>
          <a:p>
            <a:pPr algn="ctr"/>
            <a:r>
              <a:rPr lang="en-US" altLang="en-US" sz="4400" b="1" dirty="0"/>
              <a:t>of the 21st Century?</a:t>
            </a:r>
          </a:p>
        </p:txBody>
      </p:sp>
    </p:spTree>
    <p:extLst>
      <p:ext uri="{BB962C8B-B14F-4D97-AF65-F5344CB8AC3E}">
        <p14:creationId xmlns:p14="http://schemas.microsoft.com/office/powerpoint/2010/main" val="343113216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2_New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12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12 2018" id="{5CE70513-E6CF-4EC9-A8B4-D33A852DCC2B}" vid="{EFA88D38-34EB-4DAF-A353-333CFDB177BD}"/>
    </a:ext>
  </a:extLst>
</a:theme>
</file>

<file path=ppt/theme/theme3.xml><?xml version="1.0" encoding="utf-8"?>
<a:theme xmlns:a="http://schemas.openxmlformats.org/drawingml/2006/main" name="33_New 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7711</TotalTime>
  <Words>1699</Words>
  <Application>Microsoft Office PowerPoint</Application>
  <PresentationFormat>On-screen Show (4:3)</PresentationFormat>
  <Paragraphs>335</Paragraphs>
  <Slides>34</Slides>
  <Notes>34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Algerian</vt:lpstr>
      <vt:lpstr>Arial</vt:lpstr>
      <vt:lpstr>Arial Black</vt:lpstr>
      <vt:lpstr>Bookman Old Style</vt:lpstr>
      <vt:lpstr>Calibri</vt:lpstr>
      <vt:lpstr>Century Gothic</vt:lpstr>
      <vt:lpstr>Garamond</vt:lpstr>
      <vt:lpstr>Times New Roman</vt:lpstr>
      <vt:lpstr>Wingdings 3</vt:lpstr>
      <vt:lpstr>32_New Template</vt:lpstr>
      <vt:lpstr>Theme4 12 2018</vt:lpstr>
      <vt:lpstr>33_New Template</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Path from Exclusive Club  to Inclusive Organization </vt:lpstr>
      <vt:lpstr>PowerPoint Presentation</vt:lpstr>
      <vt:lpstr>PowerPoint Presentation</vt:lpstr>
      <vt:lpstr>PowerPoint Presentation</vt:lpstr>
      <vt:lpstr>PowerPoint Presentation</vt:lpstr>
      <vt:lpstr>Systems and Approaches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Equal Opportunity Management Institute (DEOMI)</dc:title>
  <dc:creator>Ladner, Jim CTR</dc:creator>
  <cp:lastModifiedBy>March Stacy CTR</cp:lastModifiedBy>
  <cp:revision>345</cp:revision>
  <cp:lastPrinted>2018-05-01T21:16:04Z</cp:lastPrinted>
  <dcterms:created xsi:type="dcterms:W3CDTF">2016-05-18T15:35:07Z</dcterms:created>
  <dcterms:modified xsi:type="dcterms:W3CDTF">2019-09-30T15:03:05Z</dcterms:modified>
</cp:coreProperties>
</file>