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99" r:id="rId3"/>
    <p:sldId id="300" r:id="rId4"/>
    <p:sldId id="303" r:id="rId5"/>
    <p:sldId id="302" r:id="rId6"/>
    <p:sldId id="301" r:id="rId7"/>
    <p:sldId id="304" r:id="rId8"/>
    <p:sldId id="305" r:id="rId9"/>
    <p:sldId id="306" r:id="rId10"/>
    <p:sldId id="308" r:id="rId11"/>
    <p:sldId id="309" r:id="rId12"/>
    <p:sldId id="307" r:id="rId13"/>
    <p:sldId id="310" r:id="rId14"/>
    <p:sldId id="311" r:id="rId15"/>
    <p:sldId id="314" r:id="rId16"/>
    <p:sldId id="315" r:id="rId17"/>
    <p:sldId id="317" r:id="rId18"/>
    <p:sldId id="316" r:id="rId19"/>
    <p:sldId id="313" r:id="rId20"/>
    <p:sldId id="323" r:id="rId21"/>
    <p:sldId id="312" r:id="rId22"/>
    <p:sldId id="318" r:id="rId23"/>
    <p:sldId id="319" r:id="rId24"/>
    <p:sldId id="320" r:id="rId25"/>
    <p:sldId id="321" r:id="rId26"/>
    <p:sldId id="322"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537" autoAdjust="0"/>
  </p:normalViewPr>
  <p:slideViewPr>
    <p:cSldViewPr snapToGrid="0">
      <p:cViewPr varScale="1">
        <p:scale>
          <a:sx n="106" d="100"/>
          <a:sy n="106" d="100"/>
        </p:scale>
        <p:origin x="16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132D2EE3-965D-42CA-B52C-E2CD231F8055}" type="datetimeFigureOut">
              <a:rPr lang="en-US" smtClean="0"/>
              <a:t>2/10/2020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52DC539B-B675-4E48-8BD1-B7B8DDEBAA49}" type="slidenum">
              <a:rPr lang="en-US" smtClean="0"/>
              <a:t>‹#›</a:t>
            </a:fld>
            <a:endParaRPr lang="en-US"/>
          </a:p>
        </p:txBody>
      </p:sp>
    </p:spTree>
    <p:extLst>
      <p:ext uri="{BB962C8B-B14F-4D97-AF65-F5344CB8AC3E}">
        <p14:creationId xmlns:p14="http://schemas.microsoft.com/office/powerpoint/2010/main" val="252909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istoricengland.org.uk/advice/hpg/hpr-definitions/n/53636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oregonstate.edu/instruct/anth370/glos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r>
              <a:rPr lang="en-US" sz="1200" kern="1200" dirty="0" smtClean="0">
                <a:solidFill>
                  <a:schemeClr val="tx1"/>
                </a:solidFill>
                <a:effectLst/>
                <a:latin typeface="+mn-lt"/>
                <a:ea typeface="+mn-ea"/>
                <a:cs typeface="+mn-cs"/>
              </a:rPr>
              <a:t>- This lesson consist of a PowerPoint lesson and this facilitators guide. </a:t>
            </a:r>
          </a:p>
          <a:p>
            <a:r>
              <a:rPr lang="en-US" sz="1200" b="1" kern="1200" dirty="0" smtClean="0">
                <a:solidFill>
                  <a:schemeClr val="tx1"/>
                </a:solidFill>
                <a:effectLst/>
                <a:latin typeface="+mn-lt"/>
                <a:ea typeface="+mn-ea"/>
                <a:cs typeface="+mn-cs"/>
              </a:rPr>
              <a:t>Objectives</a:t>
            </a:r>
            <a:r>
              <a:rPr lang="en-US" sz="1200" kern="1200" dirty="0" smtClean="0">
                <a:solidFill>
                  <a:schemeClr val="tx1"/>
                </a:solidFill>
                <a:effectLst/>
                <a:latin typeface="+mn-lt"/>
                <a:ea typeface="+mn-ea"/>
                <a:cs typeface="+mn-cs"/>
              </a:rPr>
              <a:t>- The objectives of each main point is structured to assist leaders in understanding change management, how to identify when change is needed and strategies in improving or sustaining change.</a:t>
            </a:r>
          </a:p>
          <a:p>
            <a:r>
              <a:rPr lang="en-US" sz="1200" kern="1200" dirty="0" smtClean="0">
                <a:solidFill>
                  <a:schemeClr val="tx1"/>
                </a:solidFill>
                <a:effectLst/>
                <a:latin typeface="+mn-lt"/>
                <a:ea typeface="+mn-ea"/>
                <a:cs typeface="+mn-cs"/>
              </a:rPr>
              <a:t>Presenters should review the objectives and conduct additional research to gain a full understanding and awareness of this topic. Presenters may want to remind participants that, although the content may be a review for some, it may be completely new to others. The goal is to create a common understanding among all participants. Participants who need additional support should conduct additional research and consult with other subject matter experts to gain an awareness of the benefits and effects of this program.</a:t>
            </a:r>
          </a:p>
          <a:p>
            <a:r>
              <a:rPr lang="en-US" sz="1200" b="1" kern="1200" dirty="0" smtClean="0">
                <a:solidFill>
                  <a:schemeClr val="tx1"/>
                </a:solidFill>
                <a:effectLst/>
                <a:latin typeface="+mn-lt"/>
                <a:ea typeface="+mn-ea"/>
                <a:cs typeface="+mn-cs"/>
              </a:rPr>
              <a:t>Slide 1: Change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lesson is provided to assist leaders through change (how it can naturally occur and how to make it occur).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Leaders must recognize everything pertaining to an organization rises and falls on the leadership. A proactive leader is a prepared leader. They are ready; and recognize when there is a need for change or when change is coming.</a:t>
            </a:r>
          </a:p>
          <a:p>
            <a:endParaRPr lang="en-US" sz="1200" kern="1200" dirty="0" smtClean="0">
              <a:solidFill>
                <a:schemeClr val="tx1"/>
              </a:solidFill>
              <a:effectLst/>
              <a:latin typeface="+mn-lt"/>
              <a:ea typeface="+mn-ea"/>
              <a:cs typeface="+mn-cs"/>
            </a:endParaRPr>
          </a:p>
          <a:p>
            <a:pPr eaLnBrk="1" hangingPunct="1"/>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a:t>
            </a:fld>
            <a:endParaRPr lang="en-US"/>
          </a:p>
        </p:txBody>
      </p:sp>
    </p:spTree>
    <p:extLst>
      <p:ext uri="{BB962C8B-B14F-4D97-AF65-F5344CB8AC3E}">
        <p14:creationId xmlns:p14="http://schemas.microsoft.com/office/powerpoint/2010/main" val="1959800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10</a:t>
            </a:fld>
            <a:endParaRPr lang="en-US"/>
          </a:p>
        </p:txBody>
      </p:sp>
    </p:spTree>
    <p:extLst>
      <p:ext uri="{BB962C8B-B14F-4D97-AF65-F5344CB8AC3E}">
        <p14:creationId xmlns:p14="http://schemas.microsoft.com/office/powerpoint/2010/main" val="88188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11</a:t>
            </a:fld>
            <a:endParaRPr lang="en-US"/>
          </a:p>
        </p:txBody>
      </p:sp>
    </p:spTree>
    <p:extLst>
      <p:ext uri="{BB962C8B-B14F-4D97-AF65-F5344CB8AC3E}">
        <p14:creationId xmlns:p14="http://schemas.microsoft.com/office/powerpoint/2010/main" val="3677920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12</a:t>
            </a:fld>
            <a:endParaRPr lang="en-US"/>
          </a:p>
        </p:txBody>
      </p:sp>
    </p:spTree>
    <p:extLst>
      <p:ext uri="{BB962C8B-B14F-4D97-AF65-F5344CB8AC3E}">
        <p14:creationId xmlns:p14="http://schemas.microsoft.com/office/powerpoint/2010/main" val="1149347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13</a:t>
            </a:fld>
            <a:endParaRPr lang="en-US"/>
          </a:p>
        </p:txBody>
      </p:sp>
    </p:spTree>
    <p:extLst>
      <p:ext uri="{BB962C8B-B14F-4D97-AF65-F5344CB8AC3E}">
        <p14:creationId xmlns:p14="http://schemas.microsoft.com/office/powerpoint/2010/main" val="286395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14</a:t>
            </a:fld>
            <a:endParaRPr lang="en-US"/>
          </a:p>
        </p:txBody>
      </p:sp>
    </p:spTree>
    <p:extLst>
      <p:ext uri="{BB962C8B-B14F-4D97-AF65-F5344CB8AC3E}">
        <p14:creationId xmlns:p14="http://schemas.microsoft.com/office/powerpoint/2010/main" val="54850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15</a:t>
            </a:fld>
            <a:endParaRPr lang="en-US"/>
          </a:p>
        </p:txBody>
      </p:sp>
    </p:spTree>
    <p:extLst>
      <p:ext uri="{BB962C8B-B14F-4D97-AF65-F5344CB8AC3E}">
        <p14:creationId xmlns:p14="http://schemas.microsoft.com/office/powerpoint/2010/main" val="289236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16</a:t>
            </a:fld>
            <a:endParaRPr lang="en-US"/>
          </a:p>
        </p:txBody>
      </p:sp>
    </p:spTree>
    <p:extLst>
      <p:ext uri="{BB962C8B-B14F-4D97-AF65-F5344CB8AC3E}">
        <p14:creationId xmlns:p14="http://schemas.microsoft.com/office/powerpoint/2010/main" val="3256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17</a:t>
            </a:fld>
            <a:endParaRPr lang="en-US"/>
          </a:p>
        </p:txBody>
      </p:sp>
    </p:spTree>
    <p:extLst>
      <p:ext uri="{BB962C8B-B14F-4D97-AF65-F5344CB8AC3E}">
        <p14:creationId xmlns:p14="http://schemas.microsoft.com/office/powerpoint/2010/main" val="773380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18</a:t>
            </a:fld>
            <a:endParaRPr lang="en-US"/>
          </a:p>
        </p:txBody>
      </p:sp>
    </p:spTree>
    <p:extLst>
      <p:ext uri="{BB962C8B-B14F-4D97-AF65-F5344CB8AC3E}">
        <p14:creationId xmlns:p14="http://schemas.microsoft.com/office/powerpoint/2010/main" val="1546314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19</a:t>
            </a:fld>
            <a:endParaRPr lang="en-US"/>
          </a:p>
        </p:txBody>
      </p:sp>
    </p:spTree>
    <p:extLst>
      <p:ext uri="{BB962C8B-B14F-4D97-AF65-F5344CB8AC3E}">
        <p14:creationId xmlns:p14="http://schemas.microsoft.com/office/powerpoint/2010/main" val="3197454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 Overview</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lesson will discuss Change Management </a:t>
            </a:r>
          </a:p>
          <a:p>
            <a:pPr lvl="0"/>
            <a:r>
              <a:rPr lang="en-US" sz="1200" kern="1200" dirty="0" smtClean="0">
                <a:solidFill>
                  <a:schemeClr val="tx1"/>
                </a:solidFill>
                <a:effectLst/>
                <a:latin typeface="+mn-lt"/>
                <a:ea typeface="+mn-ea"/>
                <a:cs typeface="+mn-cs"/>
              </a:rPr>
              <a:t>Change Management Described</a:t>
            </a:r>
          </a:p>
          <a:p>
            <a:pPr lvl="0"/>
            <a:r>
              <a:rPr lang="en-US" sz="1200" kern="1200" dirty="0" smtClean="0">
                <a:solidFill>
                  <a:schemeClr val="tx1"/>
                </a:solidFill>
                <a:effectLst/>
                <a:latin typeface="+mn-lt"/>
                <a:ea typeface="+mn-ea"/>
                <a:cs typeface="+mn-cs"/>
              </a:rPr>
              <a:t>Reasons for Change </a:t>
            </a:r>
          </a:p>
          <a:p>
            <a:pPr lvl="0"/>
            <a:r>
              <a:rPr lang="en-US" sz="1200" kern="1200" dirty="0" smtClean="0">
                <a:solidFill>
                  <a:schemeClr val="tx1"/>
                </a:solidFill>
                <a:effectLst/>
                <a:latin typeface="+mn-lt"/>
                <a:ea typeface="+mn-ea"/>
                <a:cs typeface="+mn-cs"/>
              </a:rPr>
              <a:t>Barriers to Change </a:t>
            </a:r>
          </a:p>
          <a:p>
            <a:pPr lvl="0"/>
            <a:r>
              <a:rPr lang="en-US" sz="1200" kern="1200" dirty="0" smtClean="0">
                <a:solidFill>
                  <a:schemeClr val="tx1"/>
                </a:solidFill>
                <a:effectLst/>
                <a:latin typeface="+mn-lt"/>
                <a:ea typeface="+mn-ea"/>
                <a:cs typeface="+mn-cs"/>
              </a:rPr>
              <a:t>Process for Change</a:t>
            </a:r>
          </a:p>
          <a:p>
            <a:pPr lvl="0"/>
            <a:r>
              <a:rPr lang="en-US" sz="1200" kern="1200" dirty="0" smtClean="0">
                <a:solidFill>
                  <a:schemeClr val="tx1"/>
                </a:solidFill>
                <a:effectLst/>
                <a:latin typeface="+mn-lt"/>
                <a:ea typeface="+mn-ea"/>
                <a:cs typeface="+mn-cs"/>
              </a:rPr>
              <a:t>Strategies </a:t>
            </a:r>
          </a:p>
          <a:p>
            <a:pPr lvl="0"/>
            <a:r>
              <a:rPr lang="en-US" sz="1200" kern="1200" dirty="0" smtClean="0">
                <a:solidFill>
                  <a:schemeClr val="tx1"/>
                </a:solidFill>
                <a:effectLst/>
                <a:latin typeface="+mn-lt"/>
                <a:ea typeface="+mn-ea"/>
                <a:cs typeface="+mn-cs"/>
              </a:rPr>
              <a:t>Follow-up</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a:t>
            </a:fld>
            <a:endParaRPr lang="en-US"/>
          </a:p>
        </p:txBody>
      </p:sp>
    </p:spTree>
    <p:extLst>
      <p:ext uri="{BB962C8B-B14F-4D97-AF65-F5344CB8AC3E}">
        <p14:creationId xmlns:p14="http://schemas.microsoft.com/office/powerpoint/2010/main" val="137961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20</a:t>
            </a:fld>
            <a:endParaRPr lang="en-US"/>
          </a:p>
        </p:txBody>
      </p:sp>
    </p:spTree>
    <p:extLst>
      <p:ext uri="{BB962C8B-B14F-4D97-AF65-F5344CB8AC3E}">
        <p14:creationId xmlns:p14="http://schemas.microsoft.com/office/powerpoint/2010/main" val="1884420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21</a:t>
            </a:fld>
            <a:endParaRPr lang="en-US"/>
          </a:p>
        </p:txBody>
      </p:sp>
    </p:spTree>
    <p:extLst>
      <p:ext uri="{BB962C8B-B14F-4D97-AF65-F5344CB8AC3E}">
        <p14:creationId xmlns:p14="http://schemas.microsoft.com/office/powerpoint/2010/main" val="3574183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22</a:t>
            </a:fld>
            <a:endParaRPr lang="en-US"/>
          </a:p>
        </p:txBody>
      </p:sp>
    </p:spTree>
    <p:extLst>
      <p:ext uri="{BB962C8B-B14F-4D97-AF65-F5344CB8AC3E}">
        <p14:creationId xmlns:p14="http://schemas.microsoft.com/office/powerpoint/2010/main" val="55223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23</a:t>
            </a:fld>
            <a:endParaRPr lang="en-US"/>
          </a:p>
        </p:txBody>
      </p:sp>
    </p:spTree>
    <p:extLst>
      <p:ext uri="{BB962C8B-B14F-4D97-AF65-F5344CB8AC3E}">
        <p14:creationId xmlns:p14="http://schemas.microsoft.com/office/powerpoint/2010/main" val="2876057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24</a:t>
            </a:fld>
            <a:endParaRPr lang="en-US"/>
          </a:p>
        </p:txBody>
      </p:sp>
    </p:spTree>
    <p:extLst>
      <p:ext uri="{BB962C8B-B14F-4D97-AF65-F5344CB8AC3E}">
        <p14:creationId xmlns:p14="http://schemas.microsoft.com/office/powerpoint/2010/main" val="110948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24: Conduct multiple follow-ups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 leader, just because you may think the change you desired has completed and everyone is committed with the change, conducting periodic follow-ups between 30-60 days and thereafter ensures you an opportunity to validate the change has occurred, the success of the change, and the results of the change implemented achieved the desired effect. Leaders should conduct: </a:t>
            </a:r>
          </a:p>
          <a:p>
            <a:pPr lvl="0"/>
            <a:r>
              <a:rPr lang="en-US" sz="1200" kern="1200" dirty="0" smtClean="0">
                <a:solidFill>
                  <a:schemeClr val="tx1"/>
                </a:solidFill>
                <a:effectLst/>
                <a:latin typeface="+mn-lt"/>
                <a:ea typeface="+mn-ea"/>
                <a:cs typeface="+mn-cs"/>
              </a:rPr>
              <a:t>Face to face- discuss how the change has affected members; have leadership team go out to discuss changes with members </a:t>
            </a:r>
          </a:p>
          <a:p>
            <a:pPr lvl="0"/>
            <a:r>
              <a:rPr lang="en-US" sz="1200" kern="1200" dirty="0" smtClean="0">
                <a:solidFill>
                  <a:schemeClr val="tx1"/>
                </a:solidFill>
                <a:effectLst/>
                <a:latin typeface="+mn-lt"/>
                <a:ea typeface="+mn-ea"/>
                <a:cs typeface="+mn-cs"/>
              </a:rPr>
              <a:t>Observations- observe behaviors of members to see how they are adapting to change</a:t>
            </a:r>
          </a:p>
          <a:p>
            <a:pPr lvl="0"/>
            <a:r>
              <a:rPr lang="en-US" sz="1200" kern="1200" dirty="0" smtClean="0">
                <a:solidFill>
                  <a:schemeClr val="tx1"/>
                </a:solidFill>
                <a:effectLst/>
                <a:latin typeface="+mn-lt"/>
                <a:ea typeface="+mn-ea"/>
                <a:cs typeface="+mn-cs"/>
              </a:rPr>
              <a:t>Surveys- conduct surveys identifying perceptions anonymously of members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25</a:t>
            </a:fld>
            <a:endParaRPr lang="en-US"/>
          </a:p>
        </p:txBody>
      </p:sp>
    </p:spTree>
    <p:extLst>
      <p:ext uri="{BB962C8B-B14F-4D97-AF65-F5344CB8AC3E}">
        <p14:creationId xmlns:p14="http://schemas.microsoft.com/office/powerpoint/2010/main" val="83803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25: Summary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lesson discussed Change Management </a:t>
            </a:r>
          </a:p>
          <a:p>
            <a:pPr lvl="0"/>
            <a:r>
              <a:rPr lang="en-US" sz="1200" kern="1200" dirty="0" smtClean="0">
                <a:solidFill>
                  <a:schemeClr val="tx1"/>
                </a:solidFill>
                <a:effectLst/>
                <a:latin typeface="+mn-lt"/>
                <a:ea typeface="+mn-ea"/>
                <a:cs typeface="+mn-cs"/>
              </a:rPr>
              <a:t>Change Management Described</a:t>
            </a:r>
          </a:p>
          <a:p>
            <a:pPr lvl="0"/>
            <a:r>
              <a:rPr lang="en-US" sz="1200" kern="1200" dirty="0" smtClean="0">
                <a:solidFill>
                  <a:schemeClr val="tx1"/>
                </a:solidFill>
                <a:effectLst/>
                <a:latin typeface="+mn-lt"/>
                <a:ea typeface="+mn-ea"/>
                <a:cs typeface="+mn-cs"/>
              </a:rPr>
              <a:t>Reasons for Change</a:t>
            </a:r>
          </a:p>
          <a:p>
            <a:pPr lvl="0"/>
            <a:r>
              <a:rPr lang="en-US" sz="1200" kern="1200" dirty="0" smtClean="0">
                <a:solidFill>
                  <a:schemeClr val="tx1"/>
                </a:solidFill>
                <a:effectLst/>
                <a:latin typeface="+mn-lt"/>
                <a:ea typeface="+mn-ea"/>
                <a:cs typeface="+mn-cs"/>
              </a:rPr>
              <a:t>Barriers to Change </a:t>
            </a:r>
          </a:p>
          <a:p>
            <a:pPr lvl="0"/>
            <a:r>
              <a:rPr lang="en-US" sz="1200" kern="1200" dirty="0" smtClean="0">
                <a:solidFill>
                  <a:schemeClr val="tx1"/>
                </a:solidFill>
                <a:effectLst/>
                <a:latin typeface="+mn-lt"/>
                <a:ea typeface="+mn-ea"/>
                <a:cs typeface="+mn-cs"/>
              </a:rPr>
              <a:t>Process for Change</a:t>
            </a:r>
          </a:p>
          <a:p>
            <a:pPr lvl="0"/>
            <a:r>
              <a:rPr lang="en-US" sz="1200" kern="1200" dirty="0" smtClean="0">
                <a:solidFill>
                  <a:schemeClr val="tx1"/>
                </a:solidFill>
                <a:effectLst/>
                <a:latin typeface="+mn-lt"/>
                <a:ea typeface="+mn-ea"/>
                <a:cs typeface="+mn-cs"/>
              </a:rPr>
              <a:t>Strategies </a:t>
            </a:r>
          </a:p>
          <a:p>
            <a:pPr lvl="0"/>
            <a:r>
              <a:rPr lang="en-US" sz="1200" kern="1200" dirty="0" smtClean="0">
                <a:solidFill>
                  <a:schemeClr val="tx1"/>
                </a:solidFill>
                <a:effectLst/>
                <a:latin typeface="+mn-lt"/>
                <a:ea typeface="+mn-ea"/>
                <a:cs typeface="+mn-cs"/>
              </a:rPr>
              <a:t>Follow-up</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26</a:t>
            </a:fld>
            <a:endParaRPr lang="en-US"/>
          </a:p>
        </p:txBody>
      </p:sp>
    </p:spTree>
    <p:extLst>
      <p:ext uri="{BB962C8B-B14F-4D97-AF65-F5344CB8AC3E}">
        <p14:creationId xmlns:p14="http://schemas.microsoft.com/office/powerpoint/2010/main" val="152700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3: </a:t>
            </a:r>
            <a:r>
              <a:rPr lang="en-US" sz="1200" kern="1200" dirty="0" smtClean="0">
                <a:solidFill>
                  <a:schemeClr val="tx1"/>
                </a:solidFill>
                <a:effectLst/>
                <a:latin typeface="+mn-lt"/>
                <a:ea typeface="+mn-ea"/>
                <a:cs typeface="+mn-cs"/>
              </a:rPr>
              <a:t>Change Management</a:t>
            </a:r>
          </a:p>
          <a:p>
            <a:pPr lvl="0"/>
            <a:r>
              <a:rPr lang="en-US" sz="1200" kern="1200" dirty="0" smtClean="0">
                <a:solidFill>
                  <a:schemeClr val="tx1"/>
                </a:solidFill>
                <a:effectLst/>
                <a:latin typeface="+mn-lt"/>
                <a:ea typeface="+mn-ea"/>
                <a:cs typeface="+mn-cs"/>
              </a:rPr>
              <a:t>According to prosci.com, Change Management is the process, tools and techniques to manage the people side of change to achieve the required business outcome.</a:t>
            </a:r>
          </a:p>
          <a:p>
            <a:pPr lvl="0"/>
            <a:r>
              <a:rPr lang="en-US" sz="1200" kern="1200" dirty="0" smtClean="0">
                <a:solidFill>
                  <a:schemeClr val="tx1"/>
                </a:solidFill>
                <a:effectLst/>
                <a:latin typeface="+mn-lt"/>
                <a:ea typeface="+mn-ea"/>
                <a:cs typeface="+mn-cs"/>
              </a:rPr>
              <a:t>Change management incorporates the organizational tools that can be utilized to help individuals make successful personal transitions resulting in the adoption and realization of change. </a:t>
            </a:r>
          </a:p>
          <a:p>
            <a:endParaRPr lang="en-US" dirty="0" smtClean="0"/>
          </a:p>
          <a:p>
            <a:endParaRPr lang="en-US" dirty="0" smtClean="0"/>
          </a:p>
          <a:p>
            <a:r>
              <a:rPr lang="en-US" dirty="0" smtClean="0"/>
              <a:t>https://www.prosci.com/change-management/thought-leadership-library/change-management-definition?utm_source=tutorial-defining-change-management&amp;utm_medium=redirect&amp;utm_campaign=cm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3</a:t>
            </a:fld>
            <a:endParaRPr lang="en-US"/>
          </a:p>
        </p:txBody>
      </p:sp>
    </p:spTree>
    <p:extLst>
      <p:ext uri="{BB962C8B-B14F-4D97-AF65-F5344CB8AC3E}">
        <p14:creationId xmlns:p14="http://schemas.microsoft.com/office/powerpoint/2010/main" val="50902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4: Reasons for Change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natural for organizations to experience change throughout time.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Leadership/personnel: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An average organization may gain and lose up to 30% of their members annually. When this occurs, leaders must adapt for many variances to include: generational differences, values, attitudes, beliefs, etc.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Culture change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Mission/expectations: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 with new leaders: priorities, goals, requirements, standards may increase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Opportunities,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Tasks or missions can change/evolve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Equipment/resources: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New or a change in equipment (ex. vehicles, computer systems) can alter performance or productivity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Funding may increase or decrease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Every business or organization has a customer (to include the military’s customer is the American citizens)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Societal/environmental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Expectations to improve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Legally</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Morally</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Volunteer</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Donate</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Expectations to preserve future resources</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Conserve</a:t>
            </a:r>
            <a:endParaRPr lang="en-US" sz="11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Recycle</a:t>
            </a:r>
            <a:endParaRPr lang="en-US"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Natural/forced (modernization) </a:t>
            </a:r>
            <a:r>
              <a:rPr lang="en-US" sz="1100" dirty="0" smtClean="0"/>
              <a:t>(significant event)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Natural: “Change which takes place in the historic environment without human intervention, which may require specific management responses (particularly maintenance or periodic renewal) in order to sustain the significance of a place.” </a:t>
            </a:r>
            <a:r>
              <a:rPr lang="en-US" sz="1200" u="sng" kern="1200" dirty="0" smtClean="0">
                <a:solidFill>
                  <a:schemeClr val="tx1"/>
                </a:solidFill>
                <a:effectLst/>
                <a:latin typeface="+mn-lt"/>
                <a:ea typeface="+mn-ea"/>
                <a:cs typeface="+mn-cs"/>
                <a:hlinkClick r:id="rId3"/>
              </a:rPr>
              <a:t>https://historicengland.org.uk/advice/hpg/hpr-definitions/n/536369/</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b="0" kern="1200" dirty="0" smtClean="0">
                <a:solidFill>
                  <a:schemeClr val="tx1"/>
                </a:solidFill>
                <a:effectLst/>
                <a:latin typeface="+mn-lt"/>
                <a:ea typeface="+mn-ea"/>
                <a:cs typeface="+mn-cs"/>
              </a:rPr>
              <a:t>Forced/Modernization:</a:t>
            </a:r>
            <a:r>
              <a:rPr lang="en-US" sz="1200" kern="1200" dirty="0" smtClean="0">
                <a:solidFill>
                  <a:schemeClr val="tx1"/>
                </a:solidFill>
                <a:effectLst/>
                <a:latin typeface="+mn-lt"/>
                <a:ea typeface="+mn-ea"/>
                <a:cs typeface="+mn-cs"/>
              </a:rPr>
              <a:t> the process by which cultures are forced to accept traits from outside. </a:t>
            </a:r>
            <a:r>
              <a:rPr lang="en-US" sz="1200" u="sng" kern="1200" dirty="0" smtClean="0">
                <a:solidFill>
                  <a:schemeClr val="tx1"/>
                </a:solidFill>
                <a:effectLst/>
                <a:latin typeface="+mn-lt"/>
                <a:ea typeface="+mn-ea"/>
                <a:cs typeface="+mn-cs"/>
                <a:hlinkClick r:id="rId4"/>
              </a:rPr>
              <a:t>http://oregonstate.edu/instruct/anth370/gloss.html</a:t>
            </a:r>
            <a:r>
              <a:rPr lang="en-US" sz="1200" kern="1200" dirty="0" smtClean="0">
                <a:solidFill>
                  <a:schemeClr val="tx1"/>
                </a:solidFill>
                <a:effectLst/>
                <a:latin typeface="+mn-lt"/>
                <a:ea typeface="+mn-ea"/>
                <a:cs typeface="+mn-cs"/>
              </a:rPr>
              <a:t> (ex. a merger, turnover, marriage or a divorce)</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4</a:t>
            </a:fld>
            <a:endParaRPr lang="en-US"/>
          </a:p>
        </p:txBody>
      </p:sp>
    </p:spTree>
    <p:extLst>
      <p:ext uri="{BB962C8B-B14F-4D97-AF65-F5344CB8AC3E}">
        <p14:creationId xmlns:p14="http://schemas.microsoft.com/office/powerpoint/2010/main" val="4205526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5: Barriers to Change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Change can be difficult for many individuals; leaders may encounter resistance when incorporating change especially within an established organization. Barriers coming from members within the organization may be heard/observed by leaders. For example:</a:t>
            </a:r>
          </a:p>
          <a:p>
            <a:r>
              <a:rPr lang="en-US" sz="1200" kern="1200" dirty="0" smtClean="0">
                <a:solidFill>
                  <a:schemeClr val="tx1"/>
                </a:solidFill>
                <a:effectLst/>
                <a:latin typeface="+mn-lt"/>
                <a:ea typeface="+mn-ea"/>
                <a:cs typeface="+mn-cs"/>
              </a:rPr>
              <a:t>Famous one-liners (heard)</a:t>
            </a:r>
          </a:p>
          <a:p>
            <a:pPr lvl="0"/>
            <a:r>
              <a:rPr lang="en-US" sz="1200" kern="1200" dirty="0" smtClean="0">
                <a:solidFill>
                  <a:schemeClr val="tx1"/>
                </a:solidFill>
                <a:effectLst/>
                <a:latin typeface="+mn-lt"/>
                <a:ea typeface="+mn-ea"/>
                <a:cs typeface="+mn-cs"/>
              </a:rPr>
              <a:t>In my previous unit we did it like this.</a:t>
            </a:r>
          </a:p>
          <a:p>
            <a:pPr lvl="0"/>
            <a:r>
              <a:rPr lang="en-US" sz="1200" kern="1200" dirty="0" smtClean="0">
                <a:solidFill>
                  <a:schemeClr val="tx1"/>
                </a:solidFill>
                <a:effectLst/>
                <a:latin typeface="+mn-lt"/>
                <a:ea typeface="+mn-ea"/>
                <a:cs typeface="+mn-cs"/>
              </a:rPr>
              <a:t>My last unit was awesome.</a:t>
            </a:r>
          </a:p>
          <a:p>
            <a:pPr lvl="0"/>
            <a:r>
              <a:rPr lang="en-US" sz="1200" kern="1200" dirty="0" smtClean="0">
                <a:solidFill>
                  <a:schemeClr val="tx1"/>
                </a:solidFill>
                <a:effectLst/>
                <a:latin typeface="+mn-lt"/>
                <a:ea typeface="+mn-ea"/>
                <a:cs typeface="+mn-cs"/>
              </a:rPr>
              <a:t>I don’t want to train a new boss.</a:t>
            </a:r>
          </a:p>
          <a:p>
            <a:pPr lvl="0"/>
            <a:r>
              <a:rPr lang="en-US" sz="1200" kern="1200" dirty="0" smtClean="0">
                <a:solidFill>
                  <a:schemeClr val="tx1"/>
                </a:solidFill>
                <a:effectLst/>
                <a:latin typeface="+mn-lt"/>
                <a:ea typeface="+mn-ea"/>
                <a:cs typeface="+mn-cs"/>
              </a:rPr>
              <a:t>The new leader thinks they know everything.</a:t>
            </a:r>
          </a:p>
          <a:p>
            <a:pPr lvl="0"/>
            <a:r>
              <a:rPr lang="en-US" sz="1200" kern="1200" dirty="0" smtClean="0">
                <a:solidFill>
                  <a:schemeClr val="tx1"/>
                </a:solidFill>
                <a:effectLst/>
                <a:latin typeface="+mn-lt"/>
                <a:ea typeface="+mn-ea"/>
                <a:cs typeface="+mn-cs"/>
              </a:rPr>
              <a:t>This is how we do it.</a:t>
            </a:r>
          </a:p>
          <a:p>
            <a:pPr lvl="0"/>
            <a:r>
              <a:rPr lang="en-US" sz="1200" kern="1200" dirty="0" smtClean="0">
                <a:solidFill>
                  <a:schemeClr val="tx1"/>
                </a:solidFill>
                <a:effectLst/>
                <a:latin typeface="+mn-lt"/>
                <a:ea typeface="+mn-ea"/>
                <a:cs typeface="+mn-cs"/>
              </a:rPr>
              <a:t>I was taught to do it like this. </a:t>
            </a:r>
          </a:p>
          <a:p>
            <a:pPr lvl="0"/>
            <a:r>
              <a:rPr lang="en-US" sz="1200" kern="1200" dirty="0" smtClean="0">
                <a:solidFill>
                  <a:schemeClr val="tx1"/>
                </a:solidFill>
                <a:effectLst/>
                <a:latin typeface="+mn-lt"/>
                <a:ea typeface="+mn-ea"/>
                <a:cs typeface="+mn-cs"/>
              </a:rPr>
              <a:t>This organization stinks.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never had that problem before.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5</a:t>
            </a:fld>
            <a:endParaRPr lang="en-US"/>
          </a:p>
        </p:txBody>
      </p:sp>
    </p:spTree>
    <p:extLst>
      <p:ext uri="{BB962C8B-B14F-4D97-AF65-F5344CB8AC3E}">
        <p14:creationId xmlns:p14="http://schemas.microsoft.com/office/powerpoint/2010/main" val="290019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6: Barriers to Change (cont.)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Observed</a:t>
            </a:r>
          </a:p>
          <a:p>
            <a:pPr lvl="0"/>
            <a:r>
              <a:rPr lang="en-US" sz="1200" kern="1200" dirty="0" smtClean="0">
                <a:solidFill>
                  <a:schemeClr val="tx1"/>
                </a:solidFill>
                <a:effectLst/>
                <a:latin typeface="+mn-lt"/>
                <a:ea typeface="+mn-ea"/>
                <a:cs typeface="+mn-cs"/>
              </a:rPr>
              <a:t>Members showing up late to meetings.</a:t>
            </a:r>
          </a:p>
          <a:p>
            <a:pPr lvl="0"/>
            <a:r>
              <a:rPr lang="en-US" sz="1200" kern="1200" dirty="0" smtClean="0">
                <a:solidFill>
                  <a:schemeClr val="tx1"/>
                </a:solidFill>
                <a:effectLst/>
                <a:latin typeface="+mn-lt"/>
                <a:ea typeface="+mn-ea"/>
                <a:cs typeface="+mn-cs"/>
              </a:rPr>
              <a:t>Members walking away when the leadership is talking to them. </a:t>
            </a:r>
          </a:p>
          <a:p>
            <a:pPr lvl="0"/>
            <a:r>
              <a:rPr lang="en-US" sz="1200" kern="1200" dirty="0" smtClean="0">
                <a:solidFill>
                  <a:schemeClr val="tx1"/>
                </a:solidFill>
                <a:effectLst/>
                <a:latin typeface="+mn-lt"/>
                <a:ea typeface="+mn-ea"/>
                <a:cs typeface="+mn-cs"/>
              </a:rPr>
              <a:t>Members rolling their eyes during meetings.</a:t>
            </a:r>
          </a:p>
          <a:p>
            <a:pPr lvl="0"/>
            <a:r>
              <a:rPr lang="en-US" sz="1200" kern="1200" dirty="0" smtClean="0">
                <a:solidFill>
                  <a:schemeClr val="tx1"/>
                </a:solidFill>
                <a:effectLst/>
                <a:latin typeface="+mn-lt"/>
                <a:ea typeface="+mn-ea"/>
                <a:cs typeface="+mn-cs"/>
              </a:rPr>
              <a:t>Appearance standards decrease . </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6</a:t>
            </a:fld>
            <a:endParaRPr lang="en-US"/>
          </a:p>
        </p:txBody>
      </p:sp>
    </p:spTree>
    <p:extLst>
      <p:ext uri="{BB962C8B-B14F-4D97-AF65-F5344CB8AC3E}">
        <p14:creationId xmlns:p14="http://schemas.microsoft.com/office/powerpoint/2010/main" val="294253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7: Process for Change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Throughout the change management process, performance must be monitored. Leaders who know their employees well have an advantage over uninformed leaders. They have the ability to predict who may have concerns and when issues may arise ahead of time.  </a:t>
            </a:r>
          </a:p>
          <a:p>
            <a:r>
              <a:rPr lang="en-US" sz="1200" kern="1200" dirty="0" smtClean="0">
                <a:solidFill>
                  <a:schemeClr val="tx1"/>
                </a:solidFill>
                <a:effectLst/>
                <a:latin typeface="+mn-lt"/>
                <a:ea typeface="+mn-ea"/>
                <a:cs typeface="+mn-cs"/>
              </a:rPr>
              <a:t>As leaders decide to transition to a different approach of their organization (which can be anything including: resources, products, services, equipment, location, company structure, personnel or anything significant/different to the organization’s mission.</a:t>
            </a:r>
          </a:p>
          <a:p>
            <a:r>
              <a:rPr lang="en-US" sz="1200" kern="1200" dirty="0" smtClean="0">
                <a:solidFill>
                  <a:schemeClr val="tx1"/>
                </a:solidFill>
                <a:effectLst/>
                <a:latin typeface="+mn-lt"/>
                <a:ea typeface="+mn-ea"/>
                <a:cs typeface="+mn-cs"/>
              </a:rPr>
              <a:t>When implementing change and to lead the new culture: start with the senior leadership, continue with junior leadership and conclude with the rest of the team members.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are many strategies to use when incorporating a change management process. In this lesson, we will use the 7 step Problem Solving Process</a:t>
            </a:r>
          </a:p>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7</a:t>
            </a:fld>
            <a:endParaRPr lang="en-US"/>
          </a:p>
        </p:txBody>
      </p:sp>
    </p:spTree>
    <p:extLst>
      <p:ext uri="{BB962C8B-B14F-4D97-AF65-F5344CB8AC3E}">
        <p14:creationId xmlns:p14="http://schemas.microsoft.com/office/powerpoint/2010/main" val="308865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Slide 8: Strategies for Change (cont.)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the management get “the buy in” from everyone? </a:t>
            </a:r>
          </a:p>
          <a:p>
            <a:pPr lvl="0"/>
            <a:r>
              <a:rPr lang="en-US" sz="1200" b="1" kern="1200" dirty="0" smtClean="0">
                <a:solidFill>
                  <a:schemeClr val="tx1"/>
                </a:solidFill>
                <a:effectLst/>
                <a:latin typeface="+mn-lt"/>
                <a:ea typeface="+mn-ea"/>
                <a:cs typeface="+mn-cs"/>
              </a:rPr>
              <a:t>Prepare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previous problem solving process to prepare a plan and ensure the plan is understood by everyone and supervise the process to ensure the intent is accomplished. </a:t>
            </a:r>
          </a:p>
          <a:p>
            <a:pPr lvl="0"/>
            <a:r>
              <a:rPr lang="en-US" sz="1200" b="1" kern="1200" dirty="0" smtClean="0">
                <a:solidFill>
                  <a:schemeClr val="tx1"/>
                </a:solidFill>
                <a:effectLst/>
                <a:latin typeface="+mn-lt"/>
                <a:ea typeface="+mn-ea"/>
                <a:cs typeface="+mn-cs"/>
              </a:rPr>
              <a:t>A: Awareness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Employees need to communicate concerns to leaders (Face to Face, Surveys, Anonymous Comment box).</a:t>
            </a:r>
          </a:p>
          <a:p>
            <a:pPr lvl="0"/>
            <a:r>
              <a:rPr lang="en-US" sz="1200" kern="1200" dirty="0" smtClean="0">
                <a:solidFill>
                  <a:schemeClr val="tx1"/>
                </a:solidFill>
                <a:effectLst/>
                <a:latin typeface="+mn-lt"/>
                <a:ea typeface="+mn-ea"/>
                <a:cs typeface="+mn-cs"/>
              </a:rPr>
              <a:t>Employees need to be aware of identified concerns from leadership (tell them the results of the DEOCS).</a:t>
            </a:r>
          </a:p>
          <a:p>
            <a:pPr lvl="0"/>
            <a:r>
              <a:rPr lang="en-US" sz="1200" kern="1200" dirty="0" smtClean="0">
                <a:solidFill>
                  <a:schemeClr val="tx1"/>
                </a:solidFill>
                <a:effectLst/>
                <a:latin typeface="+mn-lt"/>
                <a:ea typeface="+mn-ea"/>
                <a:cs typeface="+mn-cs"/>
              </a:rPr>
              <a:t>Employees need to be aware they will be held accountable for negative behaviors.</a:t>
            </a:r>
          </a:p>
          <a:p>
            <a:pPr lvl="0"/>
            <a:r>
              <a:rPr lang="en-US" sz="1200" b="1" kern="1200" dirty="0" smtClean="0">
                <a:solidFill>
                  <a:schemeClr val="tx1"/>
                </a:solidFill>
                <a:effectLst/>
                <a:latin typeface="+mn-lt"/>
                <a:ea typeface="+mn-ea"/>
                <a:cs typeface="+mn-cs"/>
              </a:rPr>
              <a:t>B: Be there to support the needs of ALL members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Employees must be heard by leadership.</a:t>
            </a:r>
          </a:p>
          <a:p>
            <a:pPr lvl="0"/>
            <a:r>
              <a:rPr lang="en-US" sz="1200" kern="1200" dirty="0" smtClean="0">
                <a:solidFill>
                  <a:schemeClr val="tx1"/>
                </a:solidFill>
                <a:effectLst/>
                <a:latin typeface="+mn-lt"/>
                <a:ea typeface="+mn-ea"/>
                <a:cs typeface="+mn-cs"/>
              </a:rPr>
              <a:t>Leadership must be willing to hear and address concerns.</a:t>
            </a:r>
          </a:p>
          <a:p>
            <a:pPr lvl="0"/>
            <a:r>
              <a:rPr lang="en-US" sz="1200" kern="1200" dirty="0" smtClean="0">
                <a:solidFill>
                  <a:schemeClr val="tx1"/>
                </a:solidFill>
                <a:effectLst/>
                <a:latin typeface="+mn-lt"/>
                <a:ea typeface="+mn-ea"/>
                <a:cs typeface="+mn-cs"/>
              </a:rPr>
              <a:t>Prepare your leaders to be leaders.</a:t>
            </a:r>
          </a:p>
          <a:p>
            <a:pPr lvl="0"/>
            <a:r>
              <a:rPr lang="en-US" sz="1200" kern="1200" dirty="0" smtClean="0">
                <a:solidFill>
                  <a:schemeClr val="tx1"/>
                </a:solidFill>
                <a:effectLst/>
                <a:latin typeface="+mn-lt"/>
                <a:ea typeface="+mn-ea"/>
                <a:cs typeface="+mn-cs"/>
              </a:rPr>
              <a:t>Learn something about each member.</a:t>
            </a:r>
          </a:p>
          <a:p>
            <a:pPr lvl="0"/>
            <a:r>
              <a:rPr lang="en-US" sz="1200" b="1" kern="1200" dirty="0" smtClean="0">
                <a:solidFill>
                  <a:schemeClr val="tx1"/>
                </a:solidFill>
                <a:effectLst/>
                <a:latin typeface="+mn-lt"/>
                <a:ea typeface="+mn-ea"/>
                <a:cs typeface="+mn-cs"/>
              </a:rPr>
              <a:t>C: Communicate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Discuss the importance of change.</a:t>
            </a:r>
          </a:p>
          <a:p>
            <a:pPr lvl="0"/>
            <a:r>
              <a:rPr lang="en-US" sz="1200" kern="1200" dirty="0" smtClean="0">
                <a:solidFill>
                  <a:schemeClr val="tx1"/>
                </a:solidFill>
                <a:effectLst/>
                <a:latin typeface="+mn-lt"/>
                <a:ea typeface="+mn-ea"/>
                <a:cs typeface="+mn-cs"/>
              </a:rPr>
              <a:t>Let your members know you are there to make the organization better.</a:t>
            </a:r>
          </a:p>
          <a:p>
            <a:pPr lvl="0"/>
            <a:r>
              <a:rPr lang="en-US" sz="1200" b="1" kern="1200" dirty="0" smtClean="0">
                <a:solidFill>
                  <a:schemeClr val="tx1"/>
                </a:solidFill>
                <a:effectLst/>
                <a:latin typeface="+mn-lt"/>
                <a:ea typeface="+mn-ea"/>
                <a:cs typeface="+mn-cs"/>
              </a:rPr>
              <a:t>Reinforce commitment to change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Ensure the leadership is educated, trained, and remain confident and competent in the decision making.</a:t>
            </a:r>
          </a:p>
          <a:p>
            <a:pPr lvl="0"/>
            <a:r>
              <a:rPr lang="en-US" sz="1200" kern="1200" dirty="0" smtClean="0">
                <a:solidFill>
                  <a:schemeClr val="tx1"/>
                </a:solidFill>
                <a:effectLst/>
                <a:latin typeface="+mn-lt"/>
                <a:ea typeface="+mn-ea"/>
                <a:cs typeface="+mn-cs"/>
              </a:rPr>
              <a:t>Positive actions through public recognition (ex. awards/certificates, time off, etc.) </a:t>
            </a:r>
          </a:p>
          <a:p>
            <a:pPr lvl="0"/>
            <a:r>
              <a:rPr lang="en-US" sz="1200" kern="1200" dirty="0" smtClean="0">
                <a:solidFill>
                  <a:schemeClr val="tx1"/>
                </a:solidFill>
                <a:effectLst/>
                <a:latin typeface="+mn-lt"/>
                <a:ea typeface="+mn-ea"/>
                <a:cs typeface="+mn-cs"/>
              </a:rPr>
              <a:t>Say “thank you” </a:t>
            </a:r>
          </a:p>
          <a:p>
            <a:pPr lvl="0"/>
            <a:r>
              <a:rPr lang="en-US" sz="1200" kern="1200" dirty="0" smtClean="0">
                <a:solidFill>
                  <a:schemeClr val="tx1"/>
                </a:solidFill>
                <a:effectLst/>
                <a:latin typeface="+mn-lt"/>
                <a:ea typeface="+mn-ea"/>
                <a:cs typeface="+mn-cs"/>
              </a:rPr>
              <a:t>Be sincere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8</a:t>
            </a:fld>
            <a:endParaRPr lang="en-US"/>
          </a:p>
        </p:txBody>
      </p:sp>
    </p:spTree>
    <p:extLst>
      <p:ext uri="{BB962C8B-B14F-4D97-AF65-F5344CB8AC3E}">
        <p14:creationId xmlns:p14="http://schemas.microsoft.com/office/powerpoint/2010/main" val="379880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Recognize and Define the Problem (Current) how things are done today: Identified through DEOCS, Observations, UCMJ trends, retention, mission accomplishment (quotas)</a:t>
            </a:r>
          </a:p>
          <a:p>
            <a:r>
              <a:rPr lang="en-US" sz="1200" kern="1200" dirty="0" smtClean="0">
                <a:solidFill>
                  <a:schemeClr val="tx1"/>
                </a:solidFill>
                <a:effectLst/>
                <a:latin typeface="+mn-lt"/>
                <a:ea typeface="+mn-ea"/>
                <a:cs typeface="+mn-cs"/>
              </a:rPr>
              <a:t>2. Gather Facts and Make Assumptions (Current) </a:t>
            </a:r>
          </a:p>
          <a:p>
            <a:r>
              <a:rPr lang="en-US" sz="1200" kern="1200" dirty="0" smtClean="0">
                <a:solidFill>
                  <a:schemeClr val="tx1"/>
                </a:solidFill>
                <a:effectLst/>
                <a:latin typeface="+mn-lt"/>
                <a:ea typeface="+mn-ea"/>
                <a:cs typeface="+mn-cs"/>
              </a:rPr>
              <a:t>3. Define End States and Establish Criteria (Current- Transition) </a:t>
            </a:r>
          </a:p>
          <a:p>
            <a:r>
              <a:rPr lang="en-US" sz="1200" kern="1200" dirty="0" smtClean="0">
                <a:solidFill>
                  <a:schemeClr val="tx1"/>
                </a:solidFill>
                <a:effectLst/>
                <a:latin typeface="+mn-lt"/>
                <a:ea typeface="+mn-ea"/>
                <a:cs typeface="+mn-cs"/>
              </a:rPr>
              <a:t>4. Develop Possible Solutions (Current- Transition) Establish future goals, prepare plan</a:t>
            </a:r>
          </a:p>
          <a:p>
            <a:r>
              <a:rPr lang="en-US" sz="1200" kern="1200" dirty="0" smtClean="0">
                <a:solidFill>
                  <a:schemeClr val="tx1"/>
                </a:solidFill>
                <a:effectLst/>
                <a:latin typeface="+mn-lt"/>
                <a:ea typeface="+mn-ea"/>
                <a:cs typeface="+mn-cs"/>
              </a:rPr>
              <a:t>5. Analyze and Compare Possible Solutions (Current- Transition) consult with subject matter experts</a:t>
            </a:r>
          </a:p>
          <a:p>
            <a:r>
              <a:rPr lang="en-US" sz="1200" kern="1200" dirty="0" smtClean="0">
                <a:solidFill>
                  <a:schemeClr val="tx1"/>
                </a:solidFill>
                <a:effectLst/>
                <a:latin typeface="+mn-lt"/>
                <a:ea typeface="+mn-ea"/>
                <a:cs typeface="+mn-cs"/>
              </a:rPr>
              <a:t>6. Select and Implement Solution (Transition) Create policy letters; Determine timeline for implementation; inform all members on changes to be implemented. Train personnel on new standards</a:t>
            </a:r>
          </a:p>
          <a:p>
            <a:r>
              <a:rPr lang="en-US" sz="1200" kern="1200" dirty="0" smtClean="0">
                <a:solidFill>
                  <a:schemeClr val="tx1"/>
                </a:solidFill>
                <a:effectLst/>
                <a:latin typeface="+mn-lt"/>
                <a:ea typeface="+mn-ea"/>
                <a:cs typeface="+mn-cs"/>
              </a:rPr>
              <a:t>7. Analyze Solution for Effectiveness (Future) Hold members accountable; monitor progress. Supervise- Do not micromanage</a:t>
            </a:r>
          </a:p>
          <a:p>
            <a:endParaRPr lang="en-US" dirty="0"/>
          </a:p>
        </p:txBody>
      </p:sp>
      <p:sp>
        <p:nvSpPr>
          <p:cNvPr id="4" name="Slide Number Placeholder 3"/>
          <p:cNvSpPr>
            <a:spLocks noGrp="1"/>
          </p:cNvSpPr>
          <p:nvPr>
            <p:ph type="sldNum" sz="quarter" idx="10"/>
          </p:nvPr>
        </p:nvSpPr>
        <p:spPr/>
        <p:txBody>
          <a:bodyPr/>
          <a:lstStyle/>
          <a:p>
            <a:fld id="{52DC539B-B675-4E48-8BD1-B7B8DDEBAA49}" type="slidenum">
              <a:rPr lang="en-US" smtClean="0"/>
              <a:t>9</a:t>
            </a:fld>
            <a:endParaRPr lang="en-US"/>
          </a:p>
        </p:txBody>
      </p:sp>
    </p:spTree>
    <p:extLst>
      <p:ext uri="{BB962C8B-B14F-4D97-AF65-F5344CB8AC3E}">
        <p14:creationId xmlns:p14="http://schemas.microsoft.com/office/powerpoint/2010/main" val="225269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DB0358-4D01-453B-8562-7A7D056CE85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119102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B0358-4D01-453B-8562-7A7D056CE85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285459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B0358-4D01-453B-8562-7A7D056CE85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181215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B0358-4D01-453B-8562-7A7D056CE85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49E12-AE37-47A9-9F39-E6E7F0EB8D52}" type="slidenum">
              <a:rPr lang="en-US" smtClean="0"/>
              <a:t>‹#›</a:t>
            </a:fld>
            <a:endParaRPr lang="en-US"/>
          </a:p>
        </p:txBody>
      </p:sp>
      <p:sp>
        <p:nvSpPr>
          <p:cNvPr id="7" name="Title 1"/>
          <p:cNvSpPr>
            <a:spLocks noGrp="1"/>
          </p:cNvSpPr>
          <p:nvPr>
            <p:ph type="title"/>
          </p:nvPr>
        </p:nvSpPr>
        <p:spPr>
          <a:xfrm>
            <a:off x="0" y="5779"/>
            <a:ext cx="9144000" cy="977153"/>
          </a:xfrm>
          <a:solidFill>
            <a:srgbClr val="185D8F"/>
          </a:solidFill>
        </p:spPr>
        <p:txBody>
          <a:bodyPr/>
          <a:lstStyle/>
          <a:p>
            <a:pPr algn="ctr"/>
            <a:endParaRPr lang="en-US" dirty="0">
              <a:solidFill>
                <a:schemeClr val="bg1"/>
              </a:solidFill>
              <a:latin typeface="Calibri" panose="020F0502020204030204" pitchFamily="34" charset="0"/>
            </a:endParaRPr>
          </a:p>
        </p:txBody>
      </p:sp>
      <p:sp>
        <p:nvSpPr>
          <p:cNvPr id="8" name="Oval 7"/>
          <p:cNvSpPr/>
          <p:nvPr userDrawn="1"/>
        </p:nvSpPr>
        <p:spPr>
          <a:xfrm>
            <a:off x="1676401" y="1072582"/>
            <a:ext cx="5791199" cy="5502181"/>
          </a:xfrm>
          <a:prstGeom prst="ellipse">
            <a:avLst/>
          </a:prstGeom>
          <a:blipFill dpi="0" rotWithShape="1">
            <a:blip r:embed="rId2">
              <a:alphaModFix amt="1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69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B0358-4D01-453B-8562-7A7D056CE856}"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165110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DB0358-4D01-453B-8562-7A7D056CE85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196129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DB0358-4D01-453B-8562-7A7D056CE856}"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49201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DB0358-4D01-453B-8562-7A7D056CE856}"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366093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B0358-4D01-453B-8562-7A7D056CE856}"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19832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B0358-4D01-453B-8562-7A7D056CE85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408104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B0358-4D01-453B-8562-7A7D056CE856}"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49E12-AE37-47A9-9F39-E6E7F0EB8D52}" type="slidenum">
              <a:rPr lang="en-US" smtClean="0"/>
              <a:t>‹#›</a:t>
            </a:fld>
            <a:endParaRPr lang="en-US"/>
          </a:p>
        </p:txBody>
      </p:sp>
    </p:spTree>
    <p:extLst>
      <p:ext uri="{BB962C8B-B14F-4D97-AF65-F5344CB8AC3E}">
        <p14:creationId xmlns:p14="http://schemas.microsoft.com/office/powerpoint/2010/main" val="70191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B0358-4D01-453B-8562-7A7D056CE856}" type="datetimeFigureOut">
              <a:rPr lang="en-US" smtClean="0"/>
              <a:t>2/10/2020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49E12-AE37-47A9-9F39-E6E7F0EB8D52}" type="slidenum">
              <a:rPr lang="en-US" smtClean="0"/>
              <a:t>‹#›</a:t>
            </a:fld>
            <a:endParaRPr lang="en-US"/>
          </a:p>
        </p:txBody>
      </p:sp>
    </p:spTree>
    <p:extLst>
      <p:ext uri="{BB962C8B-B14F-4D97-AF65-F5344CB8AC3E}">
        <p14:creationId xmlns:p14="http://schemas.microsoft.com/office/powerpoint/2010/main" val="3412587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val 4"/>
          <p:cNvSpPr/>
          <p:nvPr/>
        </p:nvSpPr>
        <p:spPr>
          <a:xfrm>
            <a:off x="1676401" y="1072582"/>
            <a:ext cx="5791199" cy="5502181"/>
          </a:xfrm>
          <a:prstGeom prst="ellipse">
            <a:avLst/>
          </a:prstGeom>
          <a:blipFill dpi="0" rotWithShape="1">
            <a:blip r:embed="rId3">
              <a:alphaModFix amt="1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636769"/>
            <a:ext cx="7886700" cy="5534401"/>
          </a:xfrm>
        </p:spPr>
        <p:txBody>
          <a:bodyPr>
            <a:normAutofit/>
          </a:bodyPr>
          <a:lstStyle/>
          <a:p>
            <a:pPr marL="0" indent="0" algn="ctr">
              <a:buNone/>
            </a:pPr>
            <a:endParaRPr lang="en-US" altLang="en-US" sz="4400" dirty="0"/>
          </a:p>
          <a:p>
            <a:pPr marL="0" indent="0" algn="ctr">
              <a:buNone/>
            </a:pPr>
            <a:endParaRPr lang="en-US" altLang="en-US" sz="4800" dirty="0" smtClean="0"/>
          </a:p>
          <a:p>
            <a:pPr marL="0" indent="0" algn="ctr">
              <a:buNone/>
            </a:pPr>
            <a:r>
              <a:rPr lang="en-US" sz="4400" dirty="0"/>
              <a:t>Change Management</a:t>
            </a:r>
          </a:p>
          <a:p>
            <a:pPr marL="0" indent="0" algn="ctr">
              <a:buNone/>
            </a:pPr>
            <a:endParaRPr lang="en-US" altLang="en-US" sz="3200" dirty="0"/>
          </a:p>
          <a:p>
            <a:pPr marL="0" indent="0" algn="ctr">
              <a:buNone/>
            </a:pPr>
            <a:endParaRPr lang="en-US" altLang="en-US" sz="1600" dirty="0"/>
          </a:p>
          <a:p>
            <a:pPr marL="0" indent="0" algn="ctr">
              <a:buNone/>
            </a:pPr>
            <a:r>
              <a:rPr lang="en-US" altLang="en-US" sz="2400" dirty="0"/>
              <a:t>D</a:t>
            </a:r>
            <a:r>
              <a:rPr lang="en-US" altLang="en-US" sz="2400" dirty="0" smtClean="0"/>
              <a:t>eveloped </a:t>
            </a:r>
            <a:r>
              <a:rPr lang="en-US" altLang="en-US" sz="2400" dirty="0"/>
              <a:t>by the </a:t>
            </a:r>
          </a:p>
          <a:p>
            <a:pPr marL="0" indent="0" algn="ctr">
              <a:buNone/>
            </a:pPr>
            <a:r>
              <a:rPr lang="en-US" altLang="en-US" sz="2400" dirty="0"/>
              <a:t>Defense Equal Opportunity Management Institute (DEOMI</a:t>
            </a:r>
            <a:r>
              <a:rPr lang="en-US" altLang="en-US" sz="2400" dirty="0" smtClean="0"/>
              <a:t>)</a:t>
            </a:r>
            <a:endParaRPr lang="en-US" sz="2400" dirty="0"/>
          </a:p>
        </p:txBody>
      </p:sp>
      <p:pic>
        <p:nvPicPr>
          <p:cNvPr id="6" name="Picture 4" descr="DOD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325" y="31429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6135469"/>
            <a:ext cx="8382000" cy="646331"/>
          </a:xfrm>
          <a:prstGeom prst="rect">
            <a:avLst/>
          </a:prstGeom>
          <a:noFill/>
        </p:spPr>
        <p:txBody>
          <a:bodyPr wrap="square" rtlCol="0">
            <a:spAutoFit/>
          </a:bodyPr>
          <a:lstStyle/>
          <a:p>
            <a:r>
              <a:rPr lang="en-US" dirty="0" smtClean="0"/>
              <a:t>Note: This presentation has been created with notes below every slide to assist you in incorporating a change management plan of action.</a:t>
            </a:r>
            <a:endParaRPr lang="en-US" dirty="0"/>
          </a:p>
        </p:txBody>
      </p:sp>
    </p:spTree>
    <p:extLst>
      <p:ext uri="{BB962C8B-B14F-4D97-AF65-F5344CB8AC3E}">
        <p14:creationId xmlns:p14="http://schemas.microsoft.com/office/powerpoint/2010/main" val="322888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lgn="ctr">
              <a:buNone/>
            </a:pPr>
            <a:r>
              <a:rPr lang="en-US" b="1" dirty="0"/>
              <a:t>1. Problem</a:t>
            </a:r>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1058550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r>
              <a:rPr lang="en-US" dirty="0"/>
              <a:t>Jobs are not getting completed on time, people are getting more on the job injuries</a:t>
            </a:r>
          </a:p>
          <a:p>
            <a:pPr marL="0" lvl="0" indent="0">
              <a:buNone/>
            </a:pPr>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537317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b="1" dirty="0"/>
          </a:p>
          <a:p>
            <a:pPr marL="0" indent="0" algn="ctr">
              <a:buNone/>
            </a:pPr>
            <a:r>
              <a:rPr lang="en-US" b="1" dirty="0"/>
              <a:t>2. Gather Facts and Make Assumptions</a:t>
            </a:r>
            <a:endParaRPr lang="en-US" sz="24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2145170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The facts are:</a:t>
            </a:r>
          </a:p>
          <a:p>
            <a:pPr marL="457200" lvl="1"/>
            <a:r>
              <a:rPr lang="en-US" dirty="0"/>
              <a:t>There has been a decrease in productivity by 10% </a:t>
            </a:r>
          </a:p>
          <a:p>
            <a:pPr marL="457200" lvl="1"/>
            <a:r>
              <a:rPr lang="en-US" dirty="0"/>
              <a:t>There has been an increase of safety mishaps by 20% over the last 12 months.</a:t>
            </a:r>
          </a:p>
          <a:p>
            <a:pPr marL="0" lvl="0" indent="0">
              <a:buNone/>
            </a:pPr>
            <a:r>
              <a:rPr lang="en-US" dirty="0"/>
              <a:t>The assumptions are:</a:t>
            </a:r>
          </a:p>
          <a:p>
            <a:pPr marL="457200" lvl="1">
              <a:tabLst>
                <a:tab pos="404813" algn="l"/>
              </a:tabLst>
            </a:pPr>
            <a:r>
              <a:rPr lang="en-US" dirty="0"/>
              <a:t>Subordinates are not being trained to standards. </a:t>
            </a:r>
          </a:p>
          <a:p>
            <a:pPr marL="457200" lvl="1">
              <a:tabLst>
                <a:tab pos="404813" algn="l"/>
              </a:tabLst>
            </a:pPr>
            <a:r>
              <a:rPr lang="en-US" dirty="0"/>
              <a:t>Mid-level supervisors are not monitoring subordinates.</a:t>
            </a:r>
          </a:p>
          <a:p>
            <a:pPr marL="457200" lvl="1">
              <a:tabLst>
                <a:tab pos="404813" algn="l"/>
              </a:tabLst>
            </a:pPr>
            <a:r>
              <a:rPr lang="en-US" dirty="0"/>
              <a:t>Shortcuts are being done within the workplace and policies are not being followed.</a:t>
            </a:r>
          </a:p>
          <a:p>
            <a:pPr marL="0" lvl="0" indent="0">
              <a:buNone/>
            </a:pPr>
            <a:endParaRPr lang="en-US" sz="32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3406785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b="1" dirty="0"/>
          </a:p>
          <a:p>
            <a:pPr marL="0" indent="0" algn="ctr">
              <a:buNone/>
            </a:pPr>
            <a:r>
              <a:rPr lang="en-US" b="1" dirty="0"/>
              <a:t>3. Define End States and Establish Criteria</a:t>
            </a:r>
            <a:endParaRPr lang="en-US" sz="20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30927788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End state:</a:t>
            </a:r>
          </a:p>
          <a:p>
            <a:pPr marL="457200" lvl="1"/>
            <a:r>
              <a:rPr lang="en-US" dirty="0"/>
              <a:t>Priority 1* Eliminate all future safety mishaps.</a:t>
            </a:r>
          </a:p>
          <a:p>
            <a:pPr marL="457200" lvl="1"/>
            <a:r>
              <a:rPr lang="en-US" dirty="0"/>
              <a:t>Priority 2* Eliminate the decrease in productivity and increase productivity by additional 10%. </a:t>
            </a:r>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344139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1" indent="0">
              <a:buNone/>
            </a:pPr>
            <a:endParaRPr lang="en-US" b="1" dirty="0"/>
          </a:p>
          <a:p>
            <a:pPr marL="0" lvl="1" indent="0" algn="ctr">
              <a:buNone/>
            </a:pPr>
            <a:r>
              <a:rPr lang="en-US" sz="2800" b="1" dirty="0"/>
              <a:t>4. Develop Possible Solutions</a:t>
            </a:r>
            <a:endParaRPr lang="en-US" sz="2800" dirty="0"/>
          </a:p>
          <a:p>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2185406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3285" y="1424764"/>
            <a:ext cx="8591106" cy="5433236"/>
          </a:xfrm>
        </p:spPr>
        <p:txBody>
          <a:bodyPr>
            <a:normAutofit fontScale="92500"/>
          </a:bodyPr>
          <a:lstStyle/>
          <a:p>
            <a:pPr marL="457200" lvl="1" indent="0">
              <a:buNone/>
            </a:pPr>
            <a:r>
              <a:rPr lang="en-US" sz="3000" dirty="0"/>
              <a:t>Priority 1* (Possible Solutions) </a:t>
            </a:r>
          </a:p>
          <a:p>
            <a:pPr marL="914400" lvl="2"/>
            <a:r>
              <a:rPr lang="en-US" sz="2600" dirty="0"/>
              <a:t>Re-train all employees on safety procedures</a:t>
            </a:r>
          </a:p>
          <a:p>
            <a:pPr marL="914400" lvl="2"/>
            <a:r>
              <a:rPr lang="en-US" sz="2600" dirty="0"/>
              <a:t>Make all high risk areas supervised </a:t>
            </a:r>
          </a:p>
          <a:p>
            <a:pPr marL="914400" lvl="2"/>
            <a:r>
              <a:rPr lang="en-US" sz="2600" dirty="0"/>
              <a:t>Only supervisors handle equipment</a:t>
            </a:r>
          </a:p>
          <a:p>
            <a:pPr marL="914400" lvl="2"/>
            <a:r>
              <a:rPr lang="en-US" sz="2600" dirty="0"/>
              <a:t>Purchase additional safety equipment</a:t>
            </a:r>
          </a:p>
          <a:p>
            <a:pPr marL="914400" lvl="2"/>
            <a:r>
              <a:rPr lang="en-US" sz="2600" dirty="0"/>
              <a:t>Hire a team to monitor employees just for safety </a:t>
            </a:r>
            <a:r>
              <a:rPr lang="en-US" sz="2600" dirty="0" smtClean="0"/>
              <a:t>violations</a:t>
            </a:r>
          </a:p>
          <a:p>
            <a:pPr marL="457200" lvl="1" indent="0">
              <a:buNone/>
            </a:pPr>
            <a:r>
              <a:rPr lang="en-US" sz="3000" dirty="0" smtClean="0"/>
              <a:t>Priority 2* (Possible Solutions)</a:t>
            </a:r>
          </a:p>
          <a:p>
            <a:pPr marL="914400" lvl="2"/>
            <a:r>
              <a:rPr lang="en-US" sz="2600" dirty="0" smtClean="0"/>
              <a:t>Pay </a:t>
            </a:r>
            <a:r>
              <a:rPr lang="en-US" sz="2600" dirty="0"/>
              <a:t>members based on output rather than flat/hourly salary.</a:t>
            </a:r>
          </a:p>
          <a:p>
            <a:pPr marL="914400" lvl="2"/>
            <a:r>
              <a:rPr lang="en-US" sz="2600" dirty="0"/>
              <a:t>Hold managers accountable for not meeting production standards.</a:t>
            </a:r>
          </a:p>
          <a:p>
            <a:pPr marL="914400" lvl="2"/>
            <a:r>
              <a:rPr lang="en-US" sz="2600" dirty="0"/>
              <a:t>Incentives for supervisors for meeting/exceeding quotas.</a:t>
            </a:r>
          </a:p>
          <a:p>
            <a:pPr marL="914400" lvl="2"/>
            <a:r>
              <a:rPr lang="en-US" sz="2600" dirty="0"/>
              <a:t>Fire nonproductive employees</a:t>
            </a:r>
          </a:p>
          <a:p>
            <a:pPr marL="914400" lvl="2"/>
            <a:r>
              <a:rPr lang="en-US" sz="2600" dirty="0"/>
              <a:t>Identify if problem is due to reduction of employees</a:t>
            </a:r>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1277808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2" indent="0">
              <a:buNone/>
              <a:tabLst>
                <a:tab pos="0" algn="l"/>
              </a:tabLst>
            </a:pPr>
            <a:endParaRPr lang="en-US" sz="3200" b="1" dirty="0"/>
          </a:p>
          <a:p>
            <a:pPr marL="0" lvl="2" indent="0" algn="ctr">
              <a:buNone/>
              <a:tabLst>
                <a:tab pos="0" algn="l"/>
              </a:tabLst>
            </a:pPr>
            <a:r>
              <a:rPr lang="en-US" sz="2800" b="1" dirty="0"/>
              <a:t>5. Analyze and Compare Possible Solutions</a:t>
            </a:r>
            <a:endParaRPr lang="en-US" sz="28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82174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814" y="1201480"/>
            <a:ext cx="8176437" cy="4890976"/>
          </a:xfrm>
        </p:spPr>
        <p:txBody>
          <a:bodyPr>
            <a:normAutofit/>
          </a:bodyPr>
          <a:lstStyle/>
          <a:p>
            <a:pPr marL="0" lvl="1" indent="0">
              <a:buNone/>
            </a:pPr>
            <a:r>
              <a:rPr lang="en-US" sz="2800" dirty="0"/>
              <a:t>Priority 1* </a:t>
            </a:r>
            <a:r>
              <a:rPr lang="en-US" sz="2800" u="sng" dirty="0"/>
              <a:t>Safety</a:t>
            </a:r>
            <a:endParaRPr lang="en-US" sz="2800" dirty="0"/>
          </a:p>
          <a:p>
            <a:pPr marL="457200" lvl="2" indent="-231775"/>
            <a:r>
              <a:rPr lang="en-US" sz="2400" dirty="0"/>
              <a:t>Re-train all employees on safety procedures- Possible solution</a:t>
            </a:r>
          </a:p>
          <a:p>
            <a:pPr marL="457200" lvl="2" indent="-231775"/>
            <a:r>
              <a:rPr lang="en-US" sz="2400" dirty="0"/>
              <a:t>Make all high risk areas supervised- Possible solution (would have to hire additional employees) </a:t>
            </a:r>
          </a:p>
          <a:p>
            <a:pPr marL="457200" lvl="2" indent="-231775"/>
            <a:r>
              <a:rPr lang="en-US" sz="2400" dirty="0"/>
              <a:t>Only supervisors handle equipment- Not a solution (time </a:t>
            </a:r>
            <a:r>
              <a:rPr lang="en-US" sz="2400" dirty="0" smtClean="0"/>
              <a:t>consuming) </a:t>
            </a:r>
            <a:endParaRPr lang="en-US" sz="2400" dirty="0"/>
          </a:p>
          <a:p>
            <a:pPr marL="457200" lvl="2" indent="-231775"/>
            <a:r>
              <a:rPr lang="en-US" sz="2400" dirty="0"/>
              <a:t>Purchase additional safety equipment - Possible solution </a:t>
            </a:r>
            <a:r>
              <a:rPr lang="en-US" sz="2400" dirty="0" smtClean="0"/>
              <a:t> </a:t>
            </a:r>
            <a:endParaRPr lang="en-US" sz="2400" dirty="0"/>
          </a:p>
          <a:p>
            <a:pPr marL="457200" lvl="2" indent="-231775"/>
            <a:r>
              <a:rPr lang="en-US" sz="2400" dirty="0"/>
              <a:t>Hire a team to monitor employees just for safety violations- Not </a:t>
            </a:r>
            <a:r>
              <a:rPr lang="en-US" sz="2400" dirty="0" smtClean="0"/>
              <a:t>an option (costly) </a:t>
            </a:r>
            <a:endParaRPr lang="en-US" sz="2400"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4260138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Change Management Described</a:t>
            </a:r>
          </a:p>
          <a:p>
            <a:r>
              <a:rPr lang="en-US" dirty="0"/>
              <a:t>Reasons for Change </a:t>
            </a:r>
          </a:p>
          <a:p>
            <a:r>
              <a:rPr lang="en-US" dirty="0"/>
              <a:t>Barriers to Change</a:t>
            </a:r>
          </a:p>
          <a:p>
            <a:r>
              <a:rPr lang="en-US" dirty="0"/>
              <a:t>Process for Change Management</a:t>
            </a:r>
          </a:p>
          <a:p>
            <a:r>
              <a:rPr lang="en-US" dirty="0"/>
              <a:t>Strategies</a:t>
            </a:r>
          </a:p>
          <a:p>
            <a:r>
              <a:rPr lang="en-US" dirty="0"/>
              <a:t>Follow-up</a:t>
            </a:r>
          </a:p>
          <a:p>
            <a:endParaRPr lang="en-US" dirty="0"/>
          </a:p>
        </p:txBody>
      </p:sp>
      <p:sp>
        <p:nvSpPr>
          <p:cNvPr id="3" name="Title 2"/>
          <p:cNvSpPr>
            <a:spLocks noGrp="1"/>
          </p:cNvSpPr>
          <p:nvPr>
            <p:ph type="title"/>
          </p:nvPr>
        </p:nvSpPr>
        <p:spPr/>
        <p:txBody>
          <a:bodyPr/>
          <a:lstStyle/>
          <a:p>
            <a:pPr algn="ctr"/>
            <a:r>
              <a:rPr lang="en-US" dirty="0"/>
              <a:t>Overview</a:t>
            </a:r>
          </a:p>
        </p:txBody>
      </p:sp>
    </p:spTree>
    <p:extLst>
      <p:ext uri="{BB962C8B-B14F-4D97-AF65-F5344CB8AC3E}">
        <p14:creationId xmlns:p14="http://schemas.microsoft.com/office/powerpoint/2010/main" val="3130228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302" y="1201479"/>
            <a:ext cx="8218968" cy="4965405"/>
          </a:xfrm>
        </p:spPr>
        <p:txBody>
          <a:bodyPr>
            <a:normAutofit/>
          </a:bodyPr>
          <a:lstStyle/>
          <a:p>
            <a:pPr marL="0" lvl="1" indent="0">
              <a:buNone/>
            </a:pPr>
            <a:r>
              <a:rPr lang="en-US" sz="2800" dirty="0" smtClean="0"/>
              <a:t>Priority </a:t>
            </a:r>
            <a:r>
              <a:rPr lang="en-US" sz="2800" dirty="0"/>
              <a:t>2*  </a:t>
            </a:r>
            <a:r>
              <a:rPr lang="en-US" sz="2800" u="sng" dirty="0"/>
              <a:t>Decrease in productivity</a:t>
            </a:r>
            <a:endParaRPr lang="en-US" sz="2800" dirty="0"/>
          </a:p>
          <a:p>
            <a:pPr marL="457200" lvl="2">
              <a:tabLst>
                <a:tab pos="457200" algn="l"/>
              </a:tabLst>
            </a:pPr>
            <a:r>
              <a:rPr lang="en-US" sz="2400" dirty="0"/>
              <a:t>Pay members based on output rather than flat/hourly salary.- Not a solution (pay is strictly restricted) </a:t>
            </a:r>
          </a:p>
          <a:p>
            <a:pPr marL="457200" lvl="2">
              <a:tabLst>
                <a:tab pos="457200" algn="l"/>
              </a:tabLst>
            </a:pPr>
            <a:r>
              <a:rPr lang="en-US" sz="2400" dirty="0"/>
              <a:t>Hold managers accountable for not meeting production standards.- Possible solution (counseling, denied advancement) </a:t>
            </a:r>
          </a:p>
          <a:p>
            <a:pPr marL="457200" lvl="2">
              <a:tabLst>
                <a:tab pos="457200" algn="l"/>
              </a:tabLst>
            </a:pPr>
            <a:r>
              <a:rPr lang="en-US" sz="2400" dirty="0"/>
              <a:t>Incentives for supervisors for meeting/exceeding quotas.- Possible solution (time off/ training opportunities)</a:t>
            </a:r>
          </a:p>
          <a:p>
            <a:pPr marL="457200" lvl="2">
              <a:tabLst>
                <a:tab pos="457200" algn="l"/>
              </a:tabLst>
            </a:pPr>
            <a:r>
              <a:rPr lang="en-US" sz="2400" dirty="0"/>
              <a:t>Fire nonproductive employees- Not a solution </a:t>
            </a:r>
            <a:r>
              <a:rPr lang="en-US" sz="2400" dirty="0" smtClean="0"/>
              <a:t>(lengthy </a:t>
            </a:r>
            <a:r>
              <a:rPr lang="en-US" sz="2400" dirty="0"/>
              <a:t>process) </a:t>
            </a:r>
          </a:p>
          <a:p>
            <a:pPr marL="457200" lvl="2">
              <a:tabLst>
                <a:tab pos="457200" algn="l"/>
              </a:tabLst>
            </a:pPr>
            <a:r>
              <a:rPr lang="en-US" sz="2400" dirty="0"/>
              <a:t>Reward employees for meeting quotas. Possible solution (awards, time off</a:t>
            </a:r>
            <a:r>
              <a:rPr lang="en-US" sz="2400" dirty="0" smtClean="0"/>
              <a:t>)</a:t>
            </a:r>
            <a:endParaRPr lang="en-US" sz="2400"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1349449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2" indent="0">
              <a:buNone/>
            </a:pPr>
            <a:endParaRPr lang="en-US" b="1" dirty="0"/>
          </a:p>
          <a:p>
            <a:pPr marL="0" lvl="2" indent="0" algn="ctr">
              <a:buNone/>
            </a:pPr>
            <a:r>
              <a:rPr lang="en-US" sz="2800" b="1" dirty="0"/>
              <a:t>6. Select and Implement Solution</a:t>
            </a:r>
            <a:endParaRPr lang="en-US" sz="28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4058537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750" y="1456660"/>
            <a:ext cx="8601739" cy="5401339"/>
          </a:xfrm>
        </p:spPr>
        <p:txBody>
          <a:bodyPr>
            <a:normAutofit/>
          </a:bodyPr>
          <a:lstStyle/>
          <a:p>
            <a:pPr marL="0" lvl="1" indent="0">
              <a:buNone/>
            </a:pPr>
            <a:r>
              <a:rPr lang="en-US" sz="2800" dirty="0"/>
              <a:t>Priority 1* </a:t>
            </a:r>
            <a:r>
              <a:rPr lang="en-US" sz="2800" u="sng" dirty="0"/>
              <a:t>Safety</a:t>
            </a:r>
            <a:endParaRPr lang="en-US" sz="2800" dirty="0"/>
          </a:p>
          <a:p>
            <a:pPr marL="461963" lvl="2"/>
            <a:r>
              <a:rPr lang="en-US" sz="2400" dirty="0"/>
              <a:t>Identify if new safety equipment is needed (if yes, purchase new equipment when possible) </a:t>
            </a:r>
          </a:p>
          <a:p>
            <a:pPr marL="461963" lvl="2"/>
            <a:r>
              <a:rPr lang="en-US" sz="2400" dirty="0"/>
              <a:t>Ensure supervisors are monitoring subordinates</a:t>
            </a:r>
          </a:p>
          <a:p>
            <a:pPr marL="461963" lvl="2"/>
            <a:r>
              <a:rPr lang="en-US" sz="2400" dirty="0"/>
              <a:t>Re-train all employees on safety procedures</a:t>
            </a:r>
          </a:p>
          <a:p>
            <a:pPr marL="461963" lvl="3"/>
            <a:r>
              <a:rPr lang="en-US" sz="2400" dirty="0"/>
              <a:t>Prepare time on work schedule /calendar </a:t>
            </a:r>
          </a:p>
          <a:p>
            <a:pPr marL="461963" lvl="3"/>
            <a:r>
              <a:rPr lang="en-US" sz="2400" dirty="0"/>
              <a:t>Ensure senior leadership is present during training</a:t>
            </a:r>
          </a:p>
          <a:p>
            <a:pPr marL="461963" lvl="2"/>
            <a:r>
              <a:rPr lang="en-US" sz="2400" dirty="0"/>
              <a:t>Ensure all members are aware of the increased </a:t>
            </a:r>
            <a:r>
              <a:rPr lang="en-US" sz="2400" dirty="0" smtClean="0"/>
              <a:t>mishaps</a:t>
            </a:r>
            <a:endParaRPr lang="en-US" sz="2400" dirty="0"/>
          </a:p>
          <a:p>
            <a:pPr marL="0" lvl="1" indent="0">
              <a:buNone/>
            </a:pPr>
            <a:r>
              <a:rPr lang="en-US" sz="2800" dirty="0"/>
              <a:t>Priority 2*  </a:t>
            </a:r>
            <a:r>
              <a:rPr lang="en-US" sz="2800" u="sng" dirty="0"/>
              <a:t>Decrease in productivity</a:t>
            </a:r>
            <a:endParaRPr lang="en-US" sz="2800" dirty="0"/>
          </a:p>
          <a:p>
            <a:pPr marL="509588" lvl="2"/>
            <a:r>
              <a:rPr lang="en-US" sz="2400" dirty="0"/>
              <a:t>Reward employees for meeting quotas. </a:t>
            </a:r>
          </a:p>
          <a:p>
            <a:pPr marL="509588" lvl="3"/>
            <a:r>
              <a:rPr lang="en-US" sz="2400" dirty="0"/>
              <a:t>Create/modify recognition system</a:t>
            </a:r>
          </a:p>
          <a:p>
            <a:pPr marL="509588" lvl="3"/>
            <a:r>
              <a:rPr lang="en-US" sz="2400" dirty="0"/>
              <a:t>Recognize performers through an internal promotion program</a:t>
            </a:r>
          </a:p>
          <a:p>
            <a:pPr marL="0" indent="0">
              <a:buNone/>
            </a:pPr>
            <a:endParaRPr lang="en-US" sz="2400"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10825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b="1" dirty="0"/>
          </a:p>
          <a:p>
            <a:pPr marL="0" indent="0" algn="ctr">
              <a:buNone/>
            </a:pPr>
            <a:r>
              <a:rPr lang="en-US" b="1" dirty="0"/>
              <a:t>7. Analyze Solution for Effectiveness</a:t>
            </a:r>
            <a:endParaRPr lang="en-US" sz="1800"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1729235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Priority 1* </a:t>
            </a:r>
            <a:r>
              <a:rPr lang="en-US" u="sng" dirty="0"/>
              <a:t>Safety</a:t>
            </a:r>
            <a:endParaRPr lang="en-US" sz="2400" dirty="0"/>
          </a:p>
          <a:p>
            <a:pPr marL="457200" lvl="2"/>
            <a:r>
              <a:rPr lang="en-US" sz="2400" dirty="0"/>
              <a:t>Review the safety mishaps, check for improvements or if additional modifications must be implemented.</a:t>
            </a:r>
          </a:p>
          <a:p>
            <a:pPr marL="57150" lvl="1" indent="0">
              <a:buNone/>
            </a:pPr>
            <a:r>
              <a:rPr lang="en-US" sz="2800" dirty="0"/>
              <a:t>Priority 2*  </a:t>
            </a:r>
            <a:r>
              <a:rPr lang="en-US" sz="2800" u="sng" dirty="0"/>
              <a:t>Decrease in productivity</a:t>
            </a:r>
            <a:endParaRPr lang="en-US" sz="2800" dirty="0"/>
          </a:p>
          <a:p>
            <a:pPr marL="457200" lvl="2"/>
            <a:r>
              <a:rPr lang="en-US" sz="2400" dirty="0"/>
              <a:t>Review the output of products/services to determine if solution worked.</a:t>
            </a:r>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2423300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Conduct follow-ups to ensure success:</a:t>
            </a:r>
          </a:p>
          <a:p>
            <a:pPr marL="457200" lvl="1" indent="0"/>
            <a:r>
              <a:rPr lang="en-US" dirty="0"/>
              <a:t>Face to face</a:t>
            </a:r>
          </a:p>
          <a:p>
            <a:pPr marL="457200" lvl="1" indent="0"/>
            <a:r>
              <a:rPr lang="en-US" dirty="0"/>
              <a:t>Observations</a:t>
            </a:r>
          </a:p>
          <a:p>
            <a:pPr marL="457200" lvl="1" indent="0"/>
            <a:r>
              <a:rPr lang="en-US" dirty="0"/>
              <a:t>Surveys</a:t>
            </a:r>
          </a:p>
          <a:p>
            <a:pPr marL="0" indent="0">
              <a:buNone/>
            </a:pPr>
            <a:endParaRPr lang="en-US" dirty="0"/>
          </a:p>
        </p:txBody>
      </p:sp>
      <p:sp>
        <p:nvSpPr>
          <p:cNvPr id="3" name="Title 2"/>
          <p:cNvSpPr>
            <a:spLocks noGrp="1"/>
          </p:cNvSpPr>
          <p:nvPr>
            <p:ph type="title"/>
          </p:nvPr>
        </p:nvSpPr>
        <p:spPr/>
        <p:txBody>
          <a:bodyPr/>
          <a:lstStyle/>
          <a:p>
            <a:pPr algn="ctr"/>
            <a:r>
              <a:rPr lang="en-US" dirty="0"/>
              <a:t>Follow-up</a:t>
            </a:r>
          </a:p>
        </p:txBody>
      </p:sp>
    </p:spTree>
    <p:extLst>
      <p:ext uri="{BB962C8B-B14F-4D97-AF65-F5344CB8AC3E}">
        <p14:creationId xmlns:p14="http://schemas.microsoft.com/office/powerpoint/2010/main" val="1714734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Change Management Described</a:t>
            </a:r>
          </a:p>
          <a:p>
            <a:r>
              <a:rPr lang="en-US" dirty="0"/>
              <a:t>Reasons for Change </a:t>
            </a:r>
          </a:p>
          <a:p>
            <a:r>
              <a:rPr lang="en-US" dirty="0"/>
              <a:t>Barriers to Change</a:t>
            </a:r>
          </a:p>
          <a:p>
            <a:r>
              <a:rPr lang="en-US" dirty="0"/>
              <a:t>Process for Change Management</a:t>
            </a:r>
          </a:p>
          <a:p>
            <a:r>
              <a:rPr lang="en-US" dirty="0"/>
              <a:t>Strategies</a:t>
            </a:r>
          </a:p>
          <a:p>
            <a:r>
              <a:rPr lang="en-US" dirty="0"/>
              <a:t>Follow-up</a:t>
            </a:r>
          </a:p>
          <a:p>
            <a:pPr marL="0" indent="0">
              <a:buNone/>
            </a:pPr>
            <a:endParaRPr lang="en-US" dirty="0"/>
          </a:p>
        </p:txBody>
      </p:sp>
      <p:sp>
        <p:nvSpPr>
          <p:cNvPr id="3" name="Title 2"/>
          <p:cNvSpPr>
            <a:spLocks noGrp="1"/>
          </p:cNvSpPr>
          <p:nvPr>
            <p:ph type="title"/>
          </p:nvPr>
        </p:nvSpPr>
        <p:spPr/>
        <p:txBody>
          <a:bodyPr/>
          <a:lstStyle/>
          <a:p>
            <a:pPr algn="ctr"/>
            <a:r>
              <a:rPr lang="en-US" dirty="0"/>
              <a:t>Summary</a:t>
            </a:r>
          </a:p>
        </p:txBody>
      </p:sp>
    </p:spTree>
    <p:extLst>
      <p:ext uri="{BB962C8B-B14F-4D97-AF65-F5344CB8AC3E}">
        <p14:creationId xmlns:p14="http://schemas.microsoft.com/office/powerpoint/2010/main" val="1696182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Change management is the process, tools and techniques to manage the </a:t>
            </a:r>
            <a:r>
              <a:rPr lang="en-US" u="sng" dirty="0"/>
              <a:t>people side of change </a:t>
            </a:r>
            <a:r>
              <a:rPr lang="en-US" dirty="0"/>
              <a:t>to achieve the required business outcome.</a:t>
            </a:r>
          </a:p>
          <a:p>
            <a:pPr marL="0" indent="0">
              <a:buNone/>
            </a:pPr>
            <a:endParaRPr lang="en-US" sz="1800" dirty="0"/>
          </a:p>
          <a:p>
            <a:pPr marL="0" indent="0">
              <a:buNone/>
            </a:pPr>
            <a:r>
              <a:rPr lang="en-US" dirty="0"/>
              <a:t>Change management incorporates the organizational tools that can be utilized to help individuals make successful personal transitions resulting in the adoption and realization of change. </a:t>
            </a:r>
          </a:p>
          <a:p>
            <a:pPr marL="457200" lvl="1" indent="-342900"/>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a:t>Change Management</a:t>
            </a:r>
          </a:p>
        </p:txBody>
      </p:sp>
    </p:spTree>
    <p:extLst>
      <p:ext uri="{BB962C8B-B14F-4D97-AF65-F5344CB8AC3E}">
        <p14:creationId xmlns:p14="http://schemas.microsoft.com/office/powerpoint/2010/main" val="3733953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It is natural for organizations to experience change throughout time:</a:t>
            </a:r>
          </a:p>
          <a:p>
            <a:pPr marL="457200"/>
            <a:r>
              <a:rPr lang="en-US" sz="2400" dirty="0"/>
              <a:t>Leadership/personnel </a:t>
            </a:r>
          </a:p>
          <a:p>
            <a:pPr marL="457200"/>
            <a:r>
              <a:rPr lang="en-US" sz="2400" dirty="0"/>
              <a:t>Mission/expectations</a:t>
            </a:r>
          </a:p>
          <a:p>
            <a:pPr marL="457200"/>
            <a:r>
              <a:rPr lang="en-US" sz="2400" dirty="0"/>
              <a:t>Equipment/resources</a:t>
            </a:r>
          </a:p>
          <a:p>
            <a:pPr marL="457200"/>
            <a:r>
              <a:rPr lang="en-US" sz="2400" dirty="0"/>
              <a:t>Societal/environmental</a:t>
            </a:r>
          </a:p>
          <a:p>
            <a:pPr marL="457200"/>
            <a:r>
              <a:rPr lang="en-US" sz="2400" dirty="0"/>
              <a:t>Natural/forced (significant event) </a:t>
            </a:r>
          </a:p>
          <a:p>
            <a:pPr marL="0" indent="0">
              <a:buNone/>
            </a:pPr>
            <a:endParaRPr lang="en-US" sz="2400" dirty="0"/>
          </a:p>
          <a:p>
            <a:pPr marL="0" indent="0">
              <a:buNone/>
            </a:pPr>
            <a:endParaRPr lang="en-US" sz="2400" dirty="0"/>
          </a:p>
        </p:txBody>
      </p:sp>
      <p:sp>
        <p:nvSpPr>
          <p:cNvPr id="3" name="Title 2"/>
          <p:cNvSpPr>
            <a:spLocks noGrp="1"/>
          </p:cNvSpPr>
          <p:nvPr>
            <p:ph type="title"/>
          </p:nvPr>
        </p:nvSpPr>
        <p:spPr/>
        <p:txBody>
          <a:bodyPr/>
          <a:lstStyle/>
          <a:p>
            <a:pPr algn="ctr"/>
            <a:r>
              <a:rPr lang="en-US" dirty="0"/>
              <a:t>Reasons for Change</a:t>
            </a:r>
          </a:p>
        </p:txBody>
      </p:sp>
    </p:spTree>
    <p:extLst>
      <p:ext uri="{BB962C8B-B14F-4D97-AF65-F5344CB8AC3E}">
        <p14:creationId xmlns:p14="http://schemas.microsoft.com/office/powerpoint/2010/main" val="4025183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r>
              <a:rPr lang="en-US" dirty="0"/>
              <a:t>Famous one-liners:</a:t>
            </a:r>
          </a:p>
          <a:p>
            <a:pPr marL="457200" lvl="0" indent="-223838">
              <a:tabLst>
                <a:tab pos="457200" algn="l"/>
              </a:tabLst>
            </a:pPr>
            <a:r>
              <a:rPr lang="en-US" sz="2400" dirty="0"/>
              <a:t>In my previous unit we did it like this.</a:t>
            </a:r>
          </a:p>
          <a:p>
            <a:pPr marL="457200" lvl="0" indent="-223838">
              <a:tabLst>
                <a:tab pos="457200" algn="l"/>
              </a:tabLst>
            </a:pPr>
            <a:r>
              <a:rPr lang="en-US" sz="2400" dirty="0"/>
              <a:t>My last unit was awesome.</a:t>
            </a:r>
          </a:p>
          <a:p>
            <a:pPr marL="457200" lvl="0" indent="-223838">
              <a:tabLst>
                <a:tab pos="457200" algn="l"/>
              </a:tabLst>
            </a:pPr>
            <a:r>
              <a:rPr lang="en-US" sz="2400" dirty="0"/>
              <a:t>I don’t want to train a new boss.</a:t>
            </a:r>
          </a:p>
          <a:p>
            <a:pPr marL="457200" lvl="0" indent="-223838">
              <a:tabLst>
                <a:tab pos="457200" algn="l"/>
              </a:tabLst>
            </a:pPr>
            <a:r>
              <a:rPr lang="en-US" sz="2400" dirty="0"/>
              <a:t>The new leader thinks they know everything.</a:t>
            </a:r>
          </a:p>
          <a:p>
            <a:pPr marL="457200" lvl="0" indent="-223838">
              <a:tabLst>
                <a:tab pos="457200" algn="l"/>
              </a:tabLst>
            </a:pPr>
            <a:r>
              <a:rPr lang="en-US" sz="2400" dirty="0"/>
              <a:t>This is how we do it.</a:t>
            </a:r>
          </a:p>
          <a:p>
            <a:pPr marL="457200" lvl="0" indent="-223838">
              <a:tabLst>
                <a:tab pos="457200" algn="l"/>
              </a:tabLst>
            </a:pPr>
            <a:r>
              <a:rPr lang="en-US" sz="2400" dirty="0"/>
              <a:t>I was taught to do it like this.</a:t>
            </a:r>
          </a:p>
          <a:p>
            <a:pPr marL="457200" indent="-223838">
              <a:tabLst>
                <a:tab pos="457200" algn="l"/>
              </a:tabLst>
            </a:pPr>
            <a:r>
              <a:rPr lang="en-US" sz="2400" dirty="0"/>
              <a:t>This organization stinks.</a:t>
            </a:r>
          </a:p>
          <a:p>
            <a:pPr marL="457200" indent="-223838">
              <a:tabLst>
                <a:tab pos="457200" algn="l"/>
              </a:tabLst>
            </a:pPr>
            <a:r>
              <a:rPr lang="en-US" sz="2400" dirty="0"/>
              <a:t>We never had that problem before.</a:t>
            </a:r>
          </a:p>
          <a:p>
            <a:endParaRPr lang="en-US" dirty="0"/>
          </a:p>
        </p:txBody>
      </p:sp>
      <p:sp>
        <p:nvSpPr>
          <p:cNvPr id="3" name="Title 2"/>
          <p:cNvSpPr>
            <a:spLocks noGrp="1"/>
          </p:cNvSpPr>
          <p:nvPr>
            <p:ph type="title"/>
          </p:nvPr>
        </p:nvSpPr>
        <p:spPr/>
        <p:txBody>
          <a:bodyPr/>
          <a:lstStyle/>
          <a:p>
            <a:pPr algn="ctr"/>
            <a:r>
              <a:rPr lang="en-US" dirty="0"/>
              <a:t>Barriers to Change</a:t>
            </a:r>
          </a:p>
        </p:txBody>
      </p:sp>
    </p:spTree>
    <p:extLst>
      <p:ext uri="{BB962C8B-B14F-4D97-AF65-F5344CB8AC3E}">
        <p14:creationId xmlns:p14="http://schemas.microsoft.com/office/powerpoint/2010/main" val="4231692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Observed Barriers</a:t>
            </a:r>
          </a:p>
          <a:p>
            <a:pPr marL="457200" lvl="1"/>
            <a:r>
              <a:rPr lang="en-US" dirty="0"/>
              <a:t>Members showing up late to meetings.</a:t>
            </a:r>
          </a:p>
          <a:p>
            <a:pPr marL="457200" lvl="1"/>
            <a:r>
              <a:rPr lang="en-US" dirty="0"/>
              <a:t>Members walking away when leadership is speaking to them. </a:t>
            </a:r>
          </a:p>
          <a:p>
            <a:pPr marL="457200" lvl="1"/>
            <a:r>
              <a:rPr lang="en-US" dirty="0"/>
              <a:t>Members rolling their eyes during meetings.</a:t>
            </a:r>
          </a:p>
          <a:p>
            <a:pPr marL="457200" lvl="1"/>
            <a:r>
              <a:rPr lang="en-US" dirty="0"/>
              <a:t>Appearance standards decrease.  </a:t>
            </a:r>
          </a:p>
          <a:p>
            <a:pPr marL="0" indent="0">
              <a:buNone/>
            </a:pPr>
            <a:endParaRPr lang="en-US" sz="2400" dirty="0"/>
          </a:p>
        </p:txBody>
      </p:sp>
      <p:sp>
        <p:nvSpPr>
          <p:cNvPr id="3" name="Title 2"/>
          <p:cNvSpPr>
            <a:spLocks noGrp="1"/>
          </p:cNvSpPr>
          <p:nvPr>
            <p:ph type="title"/>
          </p:nvPr>
        </p:nvSpPr>
        <p:spPr/>
        <p:txBody>
          <a:bodyPr/>
          <a:lstStyle/>
          <a:p>
            <a:pPr algn="ctr"/>
            <a:r>
              <a:rPr lang="en-US" dirty="0"/>
              <a:t>Barriers to Change (cont.)</a:t>
            </a:r>
          </a:p>
        </p:txBody>
      </p:sp>
    </p:spTree>
    <p:extLst>
      <p:ext uri="{BB962C8B-B14F-4D97-AF65-F5344CB8AC3E}">
        <p14:creationId xmlns:p14="http://schemas.microsoft.com/office/powerpoint/2010/main" val="21290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567"/>
            <a:ext cx="9144000" cy="977153"/>
          </a:xfrm>
        </p:spPr>
        <p:txBody>
          <a:bodyPr/>
          <a:lstStyle/>
          <a:p>
            <a:pPr algn="ctr"/>
            <a:r>
              <a:rPr lang="en-US" dirty="0"/>
              <a:t>Process for Change</a:t>
            </a:r>
          </a:p>
        </p:txBody>
      </p:sp>
      <p:sp>
        <p:nvSpPr>
          <p:cNvPr id="4" name="Line Callout 1 3"/>
          <p:cNvSpPr/>
          <p:nvPr/>
        </p:nvSpPr>
        <p:spPr>
          <a:xfrm>
            <a:off x="479322" y="1960835"/>
            <a:ext cx="8229600" cy="533400"/>
          </a:xfrm>
          <a:prstGeom prst="borderCallout1">
            <a:avLst>
              <a:gd name="adj1" fmla="val 86314"/>
              <a:gd name="adj2" fmla="val 17"/>
              <a:gd name="adj3" fmla="val 212751"/>
              <a:gd name="adj4" fmla="val 5"/>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Monitor Performance</a:t>
            </a:r>
            <a:endParaRPr lang="en-US" dirty="0"/>
          </a:p>
        </p:txBody>
      </p:sp>
      <p:sp>
        <p:nvSpPr>
          <p:cNvPr id="5" name="Line Callout 1 4"/>
          <p:cNvSpPr/>
          <p:nvPr/>
        </p:nvSpPr>
        <p:spPr>
          <a:xfrm>
            <a:off x="6019800" y="5313635"/>
            <a:ext cx="2286000" cy="533400"/>
          </a:xfrm>
          <a:prstGeom prst="borderCallout1">
            <a:avLst>
              <a:gd name="adj1" fmla="val 600"/>
              <a:gd name="adj2" fmla="val 50020"/>
              <a:gd name="adj3" fmla="val -256575"/>
              <a:gd name="adj4" fmla="val 49667"/>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Future</a:t>
            </a:r>
            <a:endParaRPr lang="en-US" sz="2400" dirty="0"/>
          </a:p>
        </p:txBody>
      </p:sp>
      <p:sp>
        <p:nvSpPr>
          <p:cNvPr id="6" name="Line Callout 1 5"/>
          <p:cNvSpPr/>
          <p:nvPr/>
        </p:nvSpPr>
        <p:spPr>
          <a:xfrm>
            <a:off x="236145" y="5313635"/>
            <a:ext cx="2286000" cy="533400"/>
          </a:xfrm>
          <a:prstGeom prst="borderCallout1">
            <a:avLst>
              <a:gd name="adj1" fmla="val 600"/>
              <a:gd name="adj2" fmla="val 20821"/>
              <a:gd name="adj3" fmla="val -250556"/>
              <a:gd name="adj4" fmla="val 21248"/>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Current</a:t>
            </a:r>
            <a:endParaRPr lang="en-US" dirty="0"/>
          </a:p>
        </p:txBody>
      </p:sp>
      <p:sp>
        <p:nvSpPr>
          <p:cNvPr id="7" name="Line Callout 1 6"/>
          <p:cNvSpPr/>
          <p:nvPr/>
        </p:nvSpPr>
        <p:spPr>
          <a:xfrm>
            <a:off x="3123210" y="5313635"/>
            <a:ext cx="2286000" cy="533400"/>
          </a:xfrm>
          <a:prstGeom prst="borderCallout1">
            <a:avLst>
              <a:gd name="adj1" fmla="val 600"/>
              <a:gd name="adj2" fmla="val 50020"/>
              <a:gd name="adj3" fmla="val -256575"/>
              <a:gd name="adj4" fmla="val 49667"/>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Transition</a:t>
            </a:r>
            <a:endParaRPr lang="en-US" dirty="0"/>
          </a:p>
        </p:txBody>
      </p:sp>
      <p:sp>
        <p:nvSpPr>
          <p:cNvPr id="9" name="Right Arrow 8"/>
          <p:cNvSpPr/>
          <p:nvPr/>
        </p:nvSpPr>
        <p:spPr>
          <a:xfrm>
            <a:off x="457200" y="2570435"/>
            <a:ext cx="8229600" cy="1849271"/>
          </a:xfrm>
          <a:prstGeom prst="rightArrow">
            <a:avLst/>
          </a:prstGeom>
          <a:gradFill flip="none" rotWithShape="1">
            <a:gsLst>
              <a:gs pos="0">
                <a:srgbClr val="C00000"/>
              </a:gs>
              <a:gs pos="10000">
                <a:srgbClr val="FF0000"/>
              </a:gs>
              <a:gs pos="25000">
                <a:srgbClr val="FFC000"/>
              </a:gs>
              <a:gs pos="82000">
                <a:srgbClr val="00B050"/>
              </a:gs>
              <a:gs pos="74000">
                <a:srgbClr val="92D050"/>
              </a:gs>
              <a:gs pos="45000">
                <a:srgbClr val="FFFF00"/>
              </a:gs>
              <a:gs pos="51000">
                <a:srgbClr val="FFFF00"/>
              </a:gs>
            </a:gsLst>
            <a:lin ang="0" scaled="1"/>
            <a:tileRect/>
          </a:gradFill>
          <a:ln>
            <a:solidFill>
              <a:schemeClr val="tx1">
                <a:alpha val="50000"/>
              </a:schemeClr>
            </a:solid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Change Management</a:t>
            </a:r>
            <a:endParaRPr lang="en-US" sz="3600" b="1" dirty="0">
              <a:solidFill>
                <a:schemeClr val="tx1"/>
              </a:solidFill>
            </a:endParaRPr>
          </a:p>
        </p:txBody>
      </p:sp>
      <p:cxnSp>
        <p:nvCxnSpPr>
          <p:cNvPr id="10" name="Straight Connector 9"/>
          <p:cNvCxnSpPr/>
          <p:nvPr/>
        </p:nvCxnSpPr>
        <p:spPr>
          <a:xfrm>
            <a:off x="8708922" y="2418035"/>
            <a:ext cx="0" cy="10668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67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buNone/>
            </a:pPr>
            <a:r>
              <a:rPr lang="en-US" dirty="0"/>
              <a:t>How </a:t>
            </a:r>
            <a:r>
              <a:rPr lang="en-US" dirty="0" smtClean="0"/>
              <a:t>leaders </a:t>
            </a:r>
            <a:r>
              <a:rPr lang="en-US" dirty="0"/>
              <a:t>get the “buy in” from everyone?</a:t>
            </a:r>
          </a:p>
          <a:p>
            <a:pPr marL="457200" lvl="1"/>
            <a:r>
              <a:rPr lang="en-US" dirty="0"/>
              <a:t>Prepare</a:t>
            </a:r>
          </a:p>
          <a:p>
            <a:pPr marL="457200" lvl="1"/>
            <a:r>
              <a:rPr lang="en-US" dirty="0"/>
              <a:t>“A-B-C”</a:t>
            </a:r>
          </a:p>
          <a:p>
            <a:pPr marL="457200" lvl="1"/>
            <a:r>
              <a:rPr lang="en-US" dirty="0"/>
              <a:t>Reinforce commitment to change</a:t>
            </a:r>
          </a:p>
          <a:p>
            <a:pPr marL="457200"/>
            <a:endParaRPr lang="en-US" sz="2000"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3512100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ctr">
              <a:buNone/>
            </a:pPr>
            <a:r>
              <a:rPr lang="en-US" sz="3200" dirty="0"/>
              <a:t>Example of Change Management using the </a:t>
            </a:r>
          </a:p>
          <a:p>
            <a:pPr marL="0" lvl="0" indent="0" algn="ctr">
              <a:buNone/>
            </a:pPr>
            <a:r>
              <a:rPr lang="en-US" sz="3200" dirty="0"/>
              <a:t>7 step Problem Solving Process </a:t>
            </a:r>
          </a:p>
          <a:p>
            <a:pPr marL="0" lvl="0" indent="0" algn="ctr">
              <a:buNone/>
            </a:pPr>
            <a:endParaRPr lang="en-US" sz="3200" dirty="0"/>
          </a:p>
          <a:p>
            <a:pPr marL="0" indent="0" algn="just">
              <a:buNone/>
            </a:pPr>
            <a:r>
              <a:rPr lang="en-US" b="1" dirty="0"/>
              <a:t>Situation:</a:t>
            </a:r>
            <a:r>
              <a:rPr lang="en-US" dirty="0"/>
              <a:t> In your current organization, mid-grade </a:t>
            </a:r>
            <a:r>
              <a:rPr lang="en-US" dirty="0" smtClean="0"/>
              <a:t>  leaders </a:t>
            </a:r>
            <a:r>
              <a:rPr lang="en-US" dirty="0"/>
              <a:t>are having problems getting subordinates to follow their instructions.</a:t>
            </a:r>
          </a:p>
          <a:p>
            <a:pPr marL="0" indent="0">
              <a:buNone/>
            </a:pPr>
            <a:endParaRPr lang="en-US" dirty="0"/>
          </a:p>
          <a:p>
            <a:pPr marL="0" lvl="0" indent="0">
              <a:buNone/>
            </a:pPr>
            <a:endParaRPr lang="en-US" dirty="0"/>
          </a:p>
          <a:p>
            <a:pPr marL="0" indent="0">
              <a:buNone/>
            </a:pPr>
            <a:endParaRPr lang="en-US" dirty="0"/>
          </a:p>
        </p:txBody>
      </p:sp>
      <p:sp>
        <p:nvSpPr>
          <p:cNvPr id="3" name="Title 2"/>
          <p:cNvSpPr>
            <a:spLocks noGrp="1"/>
          </p:cNvSpPr>
          <p:nvPr>
            <p:ph type="title"/>
          </p:nvPr>
        </p:nvSpPr>
        <p:spPr/>
        <p:txBody>
          <a:bodyPr/>
          <a:lstStyle/>
          <a:p>
            <a:pPr algn="ctr"/>
            <a:r>
              <a:rPr lang="en-US" dirty="0"/>
              <a:t>Strategies for Change </a:t>
            </a:r>
            <a:r>
              <a:rPr lang="en-US" sz="3600" dirty="0"/>
              <a:t>(cont.)</a:t>
            </a:r>
            <a:endParaRPr lang="en-US" dirty="0"/>
          </a:p>
        </p:txBody>
      </p:sp>
    </p:spTree>
    <p:extLst>
      <p:ext uri="{BB962C8B-B14F-4D97-AF65-F5344CB8AC3E}">
        <p14:creationId xmlns:p14="http://schemas.microsoft.com/office/powerpoint/2010/main" val="4140713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838</TotalTime>
  <Words>4131</Words>
  <Application>Microsoft Office PowerPoint</Application>
  <PresentationFormat>On-screen Show (4:3)</PresentationFormat>
  <Paragraphs>401</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Overview</vt:lpstr>
      <vt:lpstr>Change Management</vt:lpstr>
      <vt:lpstr>Reasons for Change</vt:lpstr>
      <vt:lpstr>Barriers to Change</vt:lpstr>
      <vt:lpstr>Barriers to Change (cont.)</vt:lpstr>
      <vt:lpstr>Process for Change</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Strategies for Change (cont.)</vt:lpstr>
      <vt:lpstr>Follow-up</vt:lpstr>
      <vt:lpstr>Summary</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YOUNG, LOGAN S CTR USAF AFSPC DEOMI/J-9</dc:creator>
  <cp:lastModifiedBy>March Stacy CTR</cp:lastModifiedBy>
  <cp:revision>37</cp:revision>
  <cp:lastPrinted>2016-10-31T15:09:23Z</cp:lastPrinted>
  <dcterms:created xsi:type="dcterms:W3CDTF">2016-10-21T19:28:34Z</dcterms:created>
  <dcterms:modified xsi:type="dcterms:W3CDTF">2020-02-10T18:25:27Z</dcterms:modified>
</cp:coreProperties>
</file>