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8"/>
  </p:notesMasterIdLst>
  <p:sldIdLst>
    <p:sldId id="257" r:id="rId3"/>
    <p:sldId id="266" r:id="rId4"/>
    <p:sldId id="260" r:id="rId5"/>
    <p:sldId id="263" r:id="rId6"/>
    <p:sldId id="271" r:id="rId7"/>
    <p:sldId id="270" r:id="rId8"/>
    <p:sldId id="265" r:id="rId9"/>
    <p:sldId id="273" r:id="rId10"/>
    <p:sldId id="269" r:id="rId11"/>
    <p:sldId id="275" r:id="rId12"/>
    <p:sldId id="264" r:id="rId13"/>
    <p:sldId id="277" r:id="rId14"/>
    <p:sldId id="276" r:id="rId15"/>
    <p:sldId id="274"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iffiDM1" initials="G" lastIdx="10" clrIdx="0">
    <p:extLst>
      <p:ext uri="{19B8F6BF-5375-455C-9EA6-DF929625EA0E}">
        <p15:presenceInfo xmlns:p15="http://schemas.microsoft.com/office/powerpoint/2012/main" xmlns="" userId="GriffiDM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001" autoAdjust="0"/>
    <p:restoredTop sz="80324" autoAdjust="0"/>
  </p:normalViewPr>
  <p:slideViewPr>
    <p:cSldViewPr snapToGrid="0">
      <p:cViewPr varScale="1">
        <p:scale>
          <a:sx n="73" d="100"/>
          <a:sy n="73" d="100"/>
        </p:scale>
        <p:origin x="-1764"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1C1C2E-A9C3-4291-A6C3-C4421C3B7828}" type="datetimeFigureOut">
              <a:rPr lang="en-US" smtClean="0"/>
              <a:pPr/>
              <a:t>7/2/2020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6A4B42-3BA1-4D94-8C6F-27138AD883F8}" type="slidenum">
              <a:rPr lang="en-US" smtClean="0"/>
              <a:pPr/>
              <a:t>‹#›</a:t>
            </a:fld>
            <a:endParaRPr lang="en-US" dirty="0"/>
          </a:p>
        </p:txBody>
      </p:sp>
    </p:spTree>
    <p:extLst>
      <p:ext uri="{BB962C8B-B14F-4D97-AF65-F5344CB8AC3E}">
        <p14:creationId xmlns:p14="http://schemas.microsoft.com/office/powerpoint/2010/main" xmlns="" val="1757919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http://sapr.mil/index.php/victim-assistance</a:t>
            </a:r>
          </a:p>
          <a:p>
            <a:r>
              <a:rPr lang="en-US" dirty="0" smtClean="0"/>
              <a:t>http://sapr.mil/public/docs/reports/Retaliation/DoD_Retaliation_Strategy.pdf</a:t>
            </a:r>
          </a:p>
          <a:p>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pPr/>
              <a:t>2</a:t>
            </a:fld>
            <a:endParaRPr lang="en-US" dirty="0"/>
          </a:p>
        </p:txBody>
      </p:sp>
    </p:spTree>
    <p:extLst>
      <p:ext uri="{BB962C8B-B14F-4D97-AF65-F5344CB8AC3E}">
        <p14:creationId xmlns:p14="http://schemas.microsoft.com/office/powerpoint/2010/main" xmlns="" val="675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https://www.safehelpline.org/anonymous-feedback.cfm </a:t>
            </a:r>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11</a:t>
            </a:fld>
            <a:endParaRPr lang="en-US" dirty="0"/>
          </a:p>
        </p:txBody>
      </p:sp>
    </p:spTree>
    <p:extLst>
      <p:ext uri="{BB962C8B-B14F-4D97-AF65-F5344CB8AC3E}">
        <p14:creationId xmlns:p14="http://schemas.microsoft.com/office/powerpoint/2010/main" xmlns="" val="1070299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https://www.safehelpline.org/anonymous-feedback.cfm </a:t>
            </a:r>
          </a:p>
          <a:p>
            <a:r>
              <a:rPr lang="en-US" dirty="0" smtClean="0"/>
              <a:t>http://sapr.mil/public/docs/reports/Retaliation/DoD_RPRS_Implementation_Plan.pdf</a:t>
            </a:r>
          </a:p>
          <a:p>
            <a:endParaRPr lang="en-US" dirty="0" smtClean="0"/>
          </a:p>
          <a:p>
            <a:r>
              <a:rPr lang="en-US" sz="1200" b="0" i="1" u="none" strike="noStrike" kern="1200" baseline="0" dirty="0" smtClean="0">
                <a:solidFill>
                  <a:schemeClr val="tx1"/>
                </a:solidFill>
                <a:latin typeface="+mn-lt"/>
                <a:ea typeface="+mn-ea"/>
                <a:cs typeface="+mn-cs"/>
              </a:rPr>
              <a:t>Procedures for Sexual Assault Report-Related Retaliation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If a Service member who reported a sexual assault perceives retaliation subsequent to his/her report, or a uniformed witness, bystander, or first responder perceives retaliation related to a report of sexual assault, they may seek support from a SARC or SAPR VA. They can also report to the IG, an MCIO, or command for investigation or other appropriate action. SARCs and SAPR VAs will inform individuals that they may seek information or guidance on reporting options for retaliation from an IG, which may range from a consultation to filing a complaint. SARCs and SAPR VAs will also inform individuals that they may seek legal advice about their reporting options from a Special Victims’ Counsel (SVC), Victims’ Legal Counsel (VLC), or a legal assistance attorney, as appropriate. </a:t>
            </a:r>
            <a:endParaRPr lang="en-US" dirty="0" smtClean="0"/>
          </a:p>
          <a:p>
            <a:endParaRPr lang="en-US" dirty="0" smtClean="0"/>
          </a:p>
          <a:p>
            <a:r>
              <a:rPr lang="en-US" sz="1200" b="0" i="0" u="none" strike="noStrike" kern="1200" baseline="0" dirty="0" smtClean="0">
                <a:solidFill>
                  <a:schemeClr val="tx1"/>
                </a:solidFill>
                <a:latin typeface="+mn-lt"/>
                <a:ea typeface="+mn-ea"/>
                <a:cs typeface="+mn-cs"/>
              </a:rPr>
              <a:t>If a Service member sexual harassment complainant perceives subsequent retaliation or a uniformed witness, bystander, or first responder related to the complaint of sexual harassment perceives retaliation, they may seek support from an EOA. </a:t>
            </a:r>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12</a:t>
            </a:fld>
            <a:endParaRPr lang="en-US" dirty="0"/>
          </a:p>
        </p:txBody>
      </p:sp>
    </p:spTree>
    <p:extLst>
      <p:ext uri="{BB962C8B-B14F-4D97-AF65-F5344CB8AC3E}">
        <p14:creationId xmlns:p14="http://schemas.microsoft.com/office/powerpoint/2010/main" xmlns="" val="439139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https://www.safehelpline.org/anonymous-feedback.cfm </a:t>
            </a:r>
          </a:p>
          <a:p>
            <a:endParaRPr lang="en-US" dirty="0" smtClean="0"/>
          </a:p>
          <a:p>
            <a:r>
              <a:rPr lang="en-US" dirty="0" smtClean="0"/>
              <a:t>http://sapr.mil/public/docs/reports/Retaliation/DoD_RPRS_Implementation_Plan.pdf </a:t>
            </a:r>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13</a:t>
            </a:fld>
            <a:endParaRPr lang="en-US" dirty="0"/>
          </a:p>
        </p:txBody>
      </p:sp>
    </p:spTree>
    <p:extLst>
      <p:ext uri="{BB962C8B-B14F-4D97-AF65-F5344CB8AC3E}">
        <p14:creationId xmlns:p14="http://schemas.microsoft.com/office/powerpoint/2010/main" xmlns="" val="1850284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http://sapr.mil/public/docs/reports/Retaliation/DoD_Retaliation_Strategy.pdf</a:t>
            </a:r>
          </a:p>
          <a:p>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14</a:t>
            </a:fld>
            <a:endParaRPr lang="en-US" dirty="0"/>
          </a:p>
        </p:txBody>
      </p:sp>
    </p:spTree>
    <p:extLst>
      <p:ext uri="{BB962C8B-B14F-4D97-AF65-F5344CB8AC3E}">
        <p14:creationId xmlns:p14="http://schemas.microsoft.com/office/powerpoint/2010/main" xmlns="" val="26392724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http://sapr.mil/public/docs/reports/Retaliation/Retailation_Info_Paper_071117.pdf</a:t>
            </a:r>
          </a:p>
          <a:p>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15</a:t>
            </a:fld>
            <a:endParaRPr lang="en-US" dirty="0"/>
          </a:p>
        </p:txBody>
      </p:sp>
    </p:spTree>
    <p:extLst>
      <p:ext uri="{BB962C8B-B14F-4D97-AF65-F5344CB8AC3E}">
        <p14:creationId xmlns:p14="http://schemas.microsoft.com/office/powerpoint/2010/main" xmlns="" val="1028627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http://sapr.mil/public/docs/reports/Retaliation/Retailation_Info_Paper_071117.pdf </a:t>
            </a:r>
          </a:p>
          <a:p>
            <a:r>
              <a:rPr lang="en-US" dirty="0" smtClean="0"/>
              <a:t>http://sapr.mil/public/docs/reports/Retaliation/DoD_Retaliation_Strategy.pdf</a:t>
            </a:r>
          </a:p>
          <a:p>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pPr/>
              <a:t>3</a:t>
            </a:fld>
            <a:endParaRPr lang="en-US" dirty="0"/>
          </a:p>
        </p:txBody>
      </p:sp>
    </p:spTree>
    <p:extLst>
      <p:ext uri="{BB962C8B-B14F-4D97-AF65-F5344CB8AC3E}">
        <p14:creationId xmlns:p14="http://schemas.microsoft.com/office/powerpoint/2010/main" xmlns="" val="3215595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4</a:t>
            </a:fld>
            <a:endParaRPr lang="en-US" dirty="0"/>
          </a:p>
        </p:txBody>
      </p:sp>
    </p:spTree>
    <p:extLst>
      <p:ext uri="{BB962C8B-B14F-4D97-AF65-F5344CB8AC3E}">
        <p14:creationId xmlns:p14="http://schemas.microsoft.com/office/powerpoint/2010/main" xmlns="" val="2653892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smtClean="0">
                <a:solidFill>
                  <a:schemeClr val="tx1"/>
                </a:solidFill>
                <a:latin typeface="+mn-lt"/>
                <a:ea typeface="+mn-ea"/>
                <a:cs typeface="+mn-cs"/>
              </a:rPr>
              <a:t>3.6. RETALIATION. </a:t>
            </a:r>
            <a:r>
              <a:rPr lang="en-US" sz="1200" b="0" i="0" u="none" strike="noStrike" kern="1200" baseline="0" dirty="0" smtClean="0">
                <a:solidFill>
                  <a:schemeClr val="tx1"/>
                </a:solidFill>
                <a:latin typeface="+mn-lt"/>
                <a:ea typeface="+mn-ea"/>
                <a:cs typeface="+mn-cs"/>
              </a:rPr>
              <a:t>Retaliation encompasses illegal, impermissible, or hostile actions taken by a Service member’s chain of command, peers, or coworkers as a result of making or being suspected of making a protected communication in accordance with DoDD 7050.06. Retaliation for reporting a criminal offense can occur in several ways, including reprisal. Investigation of complaints of non-criminal retaliatory actions other than reprisal will be processed consistent with Service-specific regulations. In addition to reprisal, defined in Paragraph 3.7, additional retaliatory behaviors include ostracism, maltreatment, and criminal acts for a retaliatory purpose in connection with an alleged sex-related offense or sexual harassment; or for performance of duties concerning an alleged sex-related offense or sexual harassment. </a:t>
            </a:r>
            <a:r>
              <a:rPr lang="en-US" sz="1200" b="0" i="0" u="sng" strike="noStrike" kern="1200" baseline="0" dirty="0" smtClean="0">
                <a:solidFill>
                  <a:schemeClr val="tx1"/>
                </a:solidFill>
                <a:latin typeface="+mn-lt"/>
                <a:ea typeface="+mn-ea"/>
                <a:cs typeface="+mn-cs"/>
              </a:rPr>
              <a:t>For detailed definitions of the full range of retaliatory behaviors, see the RPRS Implementation Plan. </a:t>
            </a:r>
            <a:endParaRPr lang="en-US" u="sng" dirty="0" smtClean="0"/>
          </a:p>
          <a:p>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pPr/>
              <a:t>5</a:t>
            </a:fld>
            <a:endParaRPr lang="en-US" dirty="0"/>
          </a:p>
        </p:txBody>
      </p:sp>
    </p:spTree>
    <p:extLst>
      <p:ext uri="{BB962C8B-B14F-4D97-AF65-F5344CB8AC3E}">
        <p14:creationId xmlns:p14="http://schemas.microsoft.com/office/powerpoint/2010/main" xmlns="" val="3784584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DEOCS factor explanation </a:t>
            </a:r>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6</a:t>
            </a:fld>
            <a:endParaRPr lang="en-US" dirty="0"/>
          </a:p>
        </p:txBody>
      </p:sp>
    </p:spTree>
    <p:extLst>
      <p:ext uri="{BB962C8B-B14F-4D97-AF65-F5344CB8AC3E}">
        <p14:creationId xmlns:p14="http://schemas.microsoft.com/office/powerpoint/2010/main" xmlns="" val="2020995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DEOCS Question</a:t>
            </a:r>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pPr/>
              <a:t>7</a:t>
            </a:fld>
            <a:endParaRPr lang="en-US" dirty="0"/>
          </a:p>
        </p:txBody>
      </p:sp>
    </p:spTree>
    <p:extLst>
      <p:ext uri="{BB962C8B-B14F-4D97-AF65-F5344CB8AC3E}">
        <p14:creationId xmlns:p14="http://schemas.microsoft.com/office/powerpoint/2010/main" xmlns="" val="218672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D00734-FBCB-489C-829C-D808F144CB63}" type="slidenum">
              <a:rPr lang="en-US" smtClean="0"/>
              <a:pPr/>
              <a:t>8</a:t>
            </a:fld>
            <a:endParaRPr lang="en-US" dirty="0"/>
          </a:p>
        </p:txBody>
      </p:sp>
    </p:spTree>
    <p:extLst>
      <p:ext uri="{BB962C8B-B14F-4D97-AF65-F5344CB8AC3E}">
        <p14:creationId xmlns:p14="http://schemas.microsoft.com/office/powerpoint/2010/main" xmlns="" val="1464380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https://www.stopbullying.gov/at-risk/effects/index.html </a:t>
            </a:r>
          </a:p>
          <a:p>
            <a:r>
              <a:rPr lang="en-US" dirty="0" smtClean="0"/>
              <a:t>http://sapr.mil/public/docs/reports/Retaliation/DoD_Retaliation_Strategy.pdf</a:t>
            </a:r>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pPr/>
              <a:t>9</a:t>
            </a:fld>
            <a:endParaRPr lang="en-US" dirty="0"/>
          </a:p>
        </p:txBody>
      </p:sp>
    </p:spTree>
    <p:extLst>
      <p:ext uri="{BB962C8B-B14F-4D97-AF65-F5344CB8AC3E}">
        <p14:creationId xmlns:p14="http://schemas.microsoft.com/office/powerpoint/2010/main" xmlns="" val="994117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https://www.stopbullying.gov/at-risk/effects/index.html </a:t>
            </a:r>
          </a:p>
          <a:p>
            <a:r>
              <a:rPr lang="en-US" dirty="0" smtClean="0"/>
              <a:t>http://sapr.mil/public/docs/reports/Retaliation/DoD_Retaliation_Strategy.pdf</a:t>
            </a:r>
            <a:endParaRPr lang="en-US" dirty="0"/>
          </a:p>
        </p:txBody>
      </p:sp>
      <p:sp>
        <p:nvSpPr>
          <p:cNvPr id="4" name="Slide Number Placeholder 3"/>
          <p:cNvSpPr>
            <a:spLocks noGrp="1"/>
          </p:cNvSpPr>
          <p:nvPr>
            <p:ph type="sldNum" sz="quarter" idx="10"/>
          </p:nvPr>
        </p:nvSpPr>
        <p:spPr/>
        <p:txBody>
          <a:bodyPr/>
          <a:lstStyle/>
          <a:p>
            <a:fld id="{596A4B42-3BA1-4D94-8C6F-27138AD883F8}" type="slidenum">
              <a:rPr lang="en-US" smtClean="0"/>
              <a:pPr/>
              <a:t>10</a:t>
            </a:fld>
            <a:endParaRPr lang="en-US" dirty="0"/>
          </a:p>
        </p:txBody>
      </p:sp>
    </p:spTree>
    <p:extLst>
      <p:ext uri="{BB962C8B-B14F-4D97-AF65-F5344CB8AC3E}">
        <p14:creationId xmlns:p14="http://schemas.microsoft.com/office/powerpoint/2010/main" xmlns="" val="2516477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FAC7949-DB88-4832-B407-BCD67B7DCCF0}" type="datetimeFigureOut">
              <a:rPr lang="en-US" smtClean="0"/>
              <a:pPr/>
              <a:t>7/2/2020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725D9D-6E10-44F5-95A6-3681D47008C0}" type="slidenum">
              <a:rPr lang="en-US" smtClean="0"/>
              <a:pPr/>
              <a:t>‹#›</a:t>
            </a:fld>
            <a:endParaRPr lang="en-US" dirty="0"/>
          </a:p>
        </p:txBody>
      </p:sp>
      <p:pic>
        <p:nvPicPr>
          <p:cNvPr id="7" name="Picture 6" descr="dna title.jpg"/>
          <p:cNvPicPr>
            <a:picLocks noChangeAspect="1"/>
          </p:cNvPicPr>
          <p:nvPr userDrawn="1"/>
        </p:nvPicPr>
        <p:blipFill>
          <a:blip r:embed="rId2" cstate="print"/>
          <a:stretch>
            <a:fillRect/>
          </a:stretch>
        </p:blipFill>
        <p:spPr>
          <a:xfrm>
            <a:off x="2234" y="0"/>
            <a:ext cx="9141768" cy="6858000"/>
          </a:xfrm>
          <a:prstGeom prst="rect">
            <a:avLst/>
          </a:prstGeom>
        </p:spPr>
      </p:pic>
      <p:sp>
        <p:nvSpPr>
          <p:cNvPr id="8" name="Title 1"/>
          <p:cNvSpPr txBox="1">
            <a:spLocks/>
          </p:cNvSpPr>
          <p:nvPr userDrawn="1"/>
        </p:nvSpPr>
        <p:spPr>
          <a:xfrm>
            <a:off x="0" y="2094567"/>
            <a:ext cx="9144000" cy="25287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b="1" smtClean="0">
                <a:solidFill>
                  <a:schemeClr val="bg1"/>
                </a:solidFill>
              </a:rPr>
              <a:t>Preventing a </a:t>
            </a:r>
            <a:br>
              <a:rPr lang="en-US" sz="5400" b="1" smtClean="0">
                <a:solidFill>
                  <a:schemeClr val="bg1"/>
                </a:solidFill>
              </a:rPr>
            </a:br>
            <a:r>
              <a:rPr lang="en-US" sz="5400" b="1" smtClean="0">
                <a:solidFill>
                  <a:schemeClr val="bg1"/>
                </a:solidFill>
              </a:rPr>
              <a:t>Sexual Assault Retaliation Climate</a:t>
            </a:r>
            <a:endParaRPr lang="en-US" sz="5400" b="1" dirty="0">
              <a:solidFill>
                <a:schemeClr val="bg1"/>
              </a:solidFill>
            </a:endParaRPr>
          </a:p>
        </p:txBody>
      </p:sp>
    </p:spTree>
    <p:extLst>
      <p:ext uri="{BB962C8B-B14F-4D97-AF65-F5344CB8AC3E}">
        <p14:creationId xmlns:p14="http://schemas.microsoft.com/office/powerpoint/2010/main" xmlns="" val="2005264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AC7949-DB88-4832-B407-BCD67B7DCCF0}" type="datetimeFigureOut">
              <a:rPr lang="en-US" smtClean="0"/>
              <a:pPr/>
              <a:t>7/2/2020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725D9D-6E10-44F5-95A6-3681D47008C0}" type="slidenum">
              <a:rPr lang="en-US" smtClean="0"/>
              <a:pPr/>
              <a:t>‹#›</a:t>
            </a:fld>
            <a:endParaRPr lang="en-US" dirty="0"/>
          </a:p>
        </p:txBody>
      </p:sp>
    </p:spTree>
    <p:extLst>
      <p:ext uri="{BB962C8B-B14F-4D97-AF65-F5344CB8AC3E}">
        <p14:creationId xmlns:p14="http://schemas.microsoft.com/office/powerpoint/2010/main" xmlns="" val="251539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AC7949-DB88-4832-B407-BCD67B7DCCF0}" type="datetimeFigureOut">
              <a:rPr lang="en-US" smtClean="0"/>
              <a:pPr/>
              <a:t>7/2/2020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725D9D-6E10-44F5-95A6-3681D47008C0}" type="slidenum">
              <a:rPr lang="en-US" smtClean="0"/>
              <a:pPr/>
              <a:t>‹#›</a:t>
            </a:fld>
            <a:endParaRPr lang="en-US" dirty="0"/>
          </a:p>
        </p:txBody>
      </p:sp>
    </p:spTree>
    <p:extLst>
      <p:ext uri="{BB962C8B-B14F-4D97-AF65-F5344CB8AC3E}">
        <p14:creationId xmlns:p14="http://schemas.microsoft.com/office/powerpoint/2010/main" xmlns="" val="2672399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na title.jpg"/>
          <p:cNvPicPr>
            <a:picLocks noChangeAspect="1"/>
          </p:cNvPicPr>
          <p:nvPr userDrawn="1"/>
        </p:nvPicPr>
        <p:blipFill>
          <a:blip r:embed="rId2" cstate="print"/>
          <a:stretch>
            <a:fillRect/>
          </a:stretch>
        </p:blipFill>
        <p:spPr>
          <a:xfrm>
            <a:off x="0" y="0"/>
            <a:ext cx="9141768" cy="6858000"/>
          </a:xfrm>
          <a:prstGeom prst="rect">
            <a:avLst/>
          </a:prstGeom>
        </p:spPr>
      </p:pic>
      <p:sp>
        <p:nvSpPr>
          <p:cNvPr id="2" name="Title 1"/>
          <p:cNvSpPr>
            <a:spLocks noGrp="1"/>
          </p:cNvSpPr>
          <p:nvPr>
            <p:ph type="ctrTitle" hasCustomPrompt="1"/>
          </p:nvPr>
        </p:nvSpPr>
        <p:spPr>
          <a:xfrm>
            <a:off x="0" y="2130425"/>
            <a:ext cx="9144000" cy="1470025"/>
          </a:xfrm>
        </p:spPr>
        <p:txBody>
          <a:bodyPr>
            <a:noAutofit/>
          </a:bodyPr>
          <a:lstStyle>
            <a:lvl1pPr>
              <a:defRPr sz="5500">
                <a:effectLst>
                  <a:outerShdw blurRad="38100" dist="38100" dir="2700000" algn="tl">
                    <a:srgbClr val="000000">
                      <a:alpha val="43137"/>
                    </a:srgbClr>
                  </a:outerShdw>
                </a:effectLst>
              </a:defRPr>
            </a:lvl1pPr>
          </a:lstStyle>
          <a:p>
            <a:r>
              <a:rPr lang="en-US" dirty="0" smtClean="0"/>
              <a:t>CLICK TO EDIT MASTER TITLE</a:t>
            </a:r>
            <a:endParaRPr lang="en-US" dirty="0"/>
          </a:p>
        </p:txBody>
      </p:sp>
      <p:sp>
        <p:nvSpPr>
          <p:cNvPr id="3" name="Subtitle 2"/>
          <p:cNvSpPr>
            <a:spLocks noGrp="1"/>
          </p:cNvSpPr>
          <p:nvPr>
            <p:ph type="subTitle" idx="1" hasCustomPrompt="1"/>
          </p:nvPr>
        </p:nvSpPr>
        <p:spPr>
          <a:xfrm>
            <a:off x="1152525" y="3590925"/>
            <a:ext cx="7487622" cy="1752600"/>
          </a:xfrm>
        </p:spPr>
        <p:txBody>
          <a:bodyPr/>
          <a:lstStyle>
            <a:lvl1pPr marL="0" indent="0" algn="l">
              <a:buNone/>
              <a:defRPr>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CCDCB4A2-81E5-46C4-8860-71C0B7FCCD10}" type="datetimeFigureOut">
              <a:rPr lang="en-US" smtClean="0">
                <a:solidFill>
                  <a:prstClr val="black">
                    <a:tint val="75000"/>
                  </a:prstClr>
                </a:solidFill>
              </a:rPr>
              <a:pPr/>
              <a:t>7/2/2020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53703253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a:solidFill>
                  <a:schemeClr val="bg1"/>
                </a:solidFill>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DCB4A2-81E5-46C4-8860-71C0B7FCCD10}" type="datetimeFigureOut">
              <a:rPr lang="en-US" smtClean="0">
                <a:solidFill>
                  <a:prstClr val="black">
                    <a:tint val="75000"/>
                  </a:prstClr>
                </a:solidFill>
              </a:rPr>
              <a:pPr/>
              <a:t>7/2/2020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9253611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dna title.jpg"/>
          <p:cNvPicPr>
            <a:picLocks noChangeAspect="1"/>
          </p:cNvPicPr>
          <p:nvPr userDrawn="1"/>
        </p:nvPicPr>
        <p:blipFill>
          <a:blip r:embed="rId2" cstate="print"/>
          <a:stretch>
            <a:fillRect/>
          </a:stretch>
        </p:blipFill>
        <p:spPr>
          <a:xfrm>
            <a:off x="1116" y="0"/>
            <a:ext cx="9141768" cy="6858000"/>
          </a:xfrm>
          <a:prstGeom prst="rect">
            <a:avLst/>
          </a:prstGeom>
        </p:spPr>
      </p:pic>
      <p:sp>
        <p:nvSpPr>
          <p:cNvPr id="2" name="Title 1"/>
          <p:cNvSpPr>
            <a:spLocks noGrp="1"/>
          </p:cNvSpPr>
          <p:nvPr>
            <p:ph type="title" hasCustomPrompt="1"/>
          </p:nvPr>
        </p:nvSpPr>
        <p:spPr>
          <a:xfrm>
            <a:off x="722312" y="4692650"/>
            <a:ext cx="8263067" cy="1362075"/>
          </a:xfrm>
        </p:spPr>
        <p:txBody>
          <a:bodyPr anchor="t">
            <a:noAutofit/>
          </a:bodyPr>
          <a:lstStyle>
            <a:lvl1pPr algn="l">
              <a:defRPr sz="4000" b="0" cap="none">
                <a:solidFill>
                  <a:schemeClr val="bg1"/>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CCDCB4A2-81E5-46C4-8860-71C0B7FCCD10}" type="datetimeFigureOut">
              <a:rPr lang="en-US" smtClean="0">
                <a:solidFill>
                  <a:prstClr val="black">
                    <a:tint val="75000"/>
                  </a:prstClr>
                </a:solidFill>
              </a:rPr>
              <a:pPr/>
              <a:t>7/2/2020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394916729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DCB4A2-81E5-46C4-8860-71C0B7FCCD10}" type="datetimeFigureOut">
              <a:rPr lang="en-US" smtClean="0">
                <a:solidFill>
                  <a:prstClr val="black">
                    <a:tint val="75000"/>
                  </a:prstClr>
                </a:solidFill>
              </a:rPr>
              <a:pPr/>
              <a:t>7/2/2020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36357636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DCB4A2-81E5-46C4-8860-71C0B7FCCD10}" type="datetimeFigureOut">
              <a:rPr lang="en-US" smtClean="0">
                <a:solidFill>
                  <a:prstClr val="black">
                    <a:tint val="75000"/>
                  </a:prstClr>
                </a:solidFill>
              </a:rPr>
              <a:pPr/>
              <a:t>7/2/2020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34895566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lvl1pPr>
              <a:defRPr>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CDCB4A2-81E5-46C4-8860-71C0B7FCCD10}" type="datetimeFigureOut">
              <a:rPr lang="en-US" smtClean="0">
                <a:solidFill>
                  <a:prstClr val="black">
                    <a:tint val="75000"/>
                  </a:prstClr>
                </a:solidFill>
              </a:rPr>
              <a:pPr/>
              <a:t>7/2/2020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1939300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dna title.jpg"/>
          <p:cNvPicPr>
            <a:picLocks noChangeAspect="1"/>
          </p:cNvPicPr>
          <p:nvPr userDrawn="1"/>
        </p:nvPicPr>
        <p:blipFill>
          <a:blip r:embed="rId2" cstate="print"/>
          <a:stretch>
            <a:fillRect/>
          </a:stretch>
        </p:blipFill>
        <p:spPr>
          <a:xfrm>
            <a:off x="1116" y="0"/>
            <a:ext cx="9141768" cy="6858000"/>
          </a:xfrm>
          <a:prstGeom prst="rect">
            <a:avLst/>
          </a:prstGeom>
        </p:spPr>
      </p:pic>
      <p:sp>
        <p:nvSpPr>
          <p:cNvPr id="2" name="Date Placeholder 1"/>
          <p:cNvSpPr>
            <a:spLocks noGrp="1"/>
          </p:cNvSpPr>
          <p:nvPr>
            <p:ph type="dt" sz="half" idx="10"/>
          </p:nvPr>
        </p:nvSpPr>
        <p:spPr/>
        <p:txBody>
          <a:bodyPr/>
          <a:lstStyle/>
          <a:p>
            <a:fld id="{CCDCB4A2-81E5-46C4-8860-71C0B7FCCD10}" type="datetimeFigureOut">
              <a:rPr lang="en-US" smtClean="0">
                <a:solidFill>
                  <a:prstClr val="black">
                    <a:tint val="75000"/>
                  </a:prstClr>
                </a:solidFill>
              </a:rPr>
              <a:pPr/>
              <a:t>7/2/2020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41138844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dna title.jpg"/>
          <p:cNvPicPr>
            <a:picLocks noChangeAspect="1"/>
          </p:cNvPicPr>
          <p:nvPr userDrawn="1"/>
        </p:nvPicPr>
        <p:blipFill>
          <a:blip r:embed="rId2" cstate="print"/>
          <a:stretch>
            <a:fillRect/>
          </a:stretch>
        </p:blipFill>
        <p:spPr>
          <a:xfrm>
            <a:off x="1116" y="0"/>
            <a:ext cx="9141768" cy="6858000"/>
          </a:xfrm>
          <a:prstGeom prst="rect">
            <a:avLst/>
          </a:prstGeom>
        </p:spPr>
      </p:pic>
      <p:sp>
        <p:nvSpPr>
          <p:cNvPr id="2" name="Title 1"/>
          <p:cNvSpPr>
            <a:spLocks noGrp="1"/>
          </p:cNvSpPr>
          <p:nvPr>
            <p:ph type="title"/>
          </p:nvPr>
        </p:nvSpPr>
        <p:spPr>
          <a:xfrm>
            <a:off x="1792288" y="4800600"/>
            <a:ext cx="5486400" cy="566738"/>
          </a:xfrm>
        </p:spPr>
        <p:txBody>
          <a:bodyPr anchor="b"/>
          <a:lstStyle>
            <a:lvl1pPr algn="l">
              <a:defRPr sz="2000" b="0">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u="none">
                <a:solidFill>
                  <a:schemeClr val="bg1"/>
                </a:solidFill>
                <a:effectLst>
                  <a:outerShdw blurRad="38100" dist="38100" dir="2700000" algn="tl">
                    <a:srgbClr val="000000">
                      <a:alpha val="43137"/>
                    </a:srgbClr>
                  </a:outerShdw>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DCB4A2-81E5-46C4-8860-71C0B7FCCD10}" type="datetimeFigureOut">
              <a:rPr lang="en-US" smtClean="0">
                <a:solidFill>
                  <a:prstClr val="black">
                    <a:tint val="75000"/>
                  </a:prstClr>
                </a:solidFill>
              </a:rPr>
              <a:pPr/>
              <a:t>7/2/2020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2578174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AC7949-DB88-4832-B407-BCD67B7DCCF0}" type="datetimeFigureOut">
              <a:rPr lang="en-US" smtClean="0"/>
              <a:pPr/>
              <a:t>7/2/2020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725D9D-6E10-44F5-95A6-3681D47008C0}" type="slidenum">
              <a:rPr lang="en-US" smtClean="0"/>
              <a:pPr/>
              <a:t>‹#›</a:t>
            </a:fld>
            <a:endParaRPr lang="en-US" dirty="0"/>
          </a:p>
        </p:txBody>
      </p:sp>
    </p:spTree>
    <p:extLst>
      <p:ext uri="{BB962C8B-B14F-4D97-AF65-F5344CB8AC3E}">
        <p14:creationId xmlns:p14="http://schemas.microsoft.com/office/powerpoint/2010/main" xmlns="" val="37212918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dna notes I.jpg"/>
          <p:cNvPicPr>
            <a:picLocks noChangeAspect="1"/>
          </p:cNvPicPr>
          <p:nvPr userDrawn="1"/>
        </p:nvPicPr>
        <p:blipFill>
          <a:blip r:embed="rId2" cstate="print"/>
          <a:stretch>
            <a:fillRect/>
          </a:stretch>
        </p:blipFill>
        <p:spPr>
          <a:xfrm>
            <a:off x="1116" y="0"/>
            <a:ext cx="9141768" cy="6858000"/>
          </a:xfrm>
          <a:prstGeom prst="rect">
            <a:avLst/>
          </a:prstGeom>
        </p:spPr>
      </p:pic>
      <p:sp>
        <p:nvSpPr>
          <p:cNvPr id="2" name="Title 1"/>
          <p:cNvSpPr>
            <a:spLocks noGrp="1"/>
          </p:cNvSpPr>
          <p:nvPr>
            <p:ph type="title"/>
          </p:nvPr>
        </p:nvSpPr>
        <p:spPr>
          <a:xfrm>
            <a:off x="457200" y="0"/>
            <a:ext cx="8229600" cy="1143000"/>
          </a:xfrm>
        </p:spPr>
        <p:txBody>
          <a:bodyPr/>
          <a:lstStyle>
            <a:lvl1pPr>
              <a:defRPr>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DCB4A2-81E5-46C4-8860-71C0B7FCCD10}" type="datetimeFigureOut">
              <a:rPr lang="en-US" smtClean="0">
                <a:solidFill>
                  <a:prstClr val="black">
                    <a:tint val="75000"/>
                  </a:prstClr>
                </a:solidFill>
              </a:rPr>
              <a:pPr/>
              <a:t>7/2/2020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xmlns="" val="1892792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AC7949-DB88-4832-B407-BCD67B7DCCF0}" type="datetimeFigureOut">
              <a:rPr lang="en-US" smtClean="0"/>
              <a:pPr/>
              <a:t>7/2/2020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F725D9D-6E10-44F5-95A6-3681D47008C0}" type="slidenum">
              <a:rPr lang="en-US" smtClean="0"/>
              <a:pPr/>
              <a:t>‹#›</a:t>
            </a:fld>
            <a:endParaRPr lang="en-US" dirty="0"/>
          </a:p>
        </p:txBody>
      </p:sp>
    </p:spTree>
    <p:extLst>
      <p:ext uri="{BB962C8B-B14F-4D97-AF65-F5344CB8AC3E}">
        <p14:creationId xmlns:p14="http://schemas.microsoft.com/office/powerpoint/2010/main" xmlns="" val="2417040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FAC7949-DB88-4832-B407-BCD67B7DCCF0}" type="datetimeFigureOut">
              <a:rPr lang="en-US" smtClean="0"/>
              <a:pPr/>
              <a:t>7/2/2020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725D9D-6E10-44F5-95A6-3681D47008C0}" type="slidenum">
              <a:rPr lang="en-US" smtClean="0"/>
              <a:pPr/>
              <a:t>‹#›</a:t>
            </a:fld>
            <a:endParaRPr lang="en-US" dirty="0"/>
          </a:p>
        </p:txBody>
      </p:sp>
    </p:spTree>
    <p:extLst>
      <p:ext uri="{BB962C8B-B14F-4D97-AF65-F5344CB8AC3E}">
        <p14:creationId xmlns:p14="http://schemas.microsoft.com/office/powerpoint/2010/main" xmlns="" val="1117700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FAC7949-DB88-4832-B407-BCD67B7DCCF0}" type="datetimeFigureOut">
              <a:rPr lang="en-US" smtClean="0"/>
              <a:pPr/>
              <a:t>7/2/2020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F725D9D-6E10-44F5-95A6-3681D47008C0}" type="slidenum">
              <a:rPr lang="en-US" smtClean="0"/>
              <a:pPr/>
              <a:t>‹#›</a:t>
            </a:fld>
            <a:endParaRPr lang="en-US" dirty="0"/>
          </a:p>
        </p:txBody>
      </p:sp>
    </p:spTree>
    <p:extLst>
      <p:ext uri="{BB962C8B-B14F-4D97-AF65-F5344CB8AC3E}">
        <p14:creationId xmlns:p14="http://schemas.microsoft.com/office/powerpoint/2010/main" xmlns="" val="1214539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FAC7949-DB88-4832-B407-BCD67B7DCCF0}" type="datetimeFigureOut">
              <a:rPr lang="en-US" smtClean="0"/>
              <a:pPr/>
              <a:t>7/2/2020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F725D9D-6E10-44F5-95A6-3681D47008C0}" type="slidenum">
              <a:rPr lang="en-US" smtClean="0"/>
              <a:pPr/>
              <a:t>‹#›</a:t>
            </a:fld>
            <a:endParaRPr lang="en-US" dirty="0"/>
          </a:p>
        </p:txBody>
      </p:sp>
    </p:spTree>
    <p:extLst>
      <p:ext uri="{BB962C8B-B14F-4D97-AF65-F5344CB8AC3E}">
        <p14:creationId xmlns:p14="http://schemas.microsoft.com/office/powerpoint/2010/main" xmlns="" val="1643405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C7949-DB88-4832-B407-BCD67B7DCCF0}" type="datetimeFigureOut">
              <a:rPr lang="en-US" smtClean="0"/>
              <a:pPr/>
              <a:t>7/2/2020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F725D9D-6E10-44F5-95A6-3681D47008C0}" type="slidenum">
              <a:rPr lang="en-US" smtClean="0"/>
              <a:pPr/>
              <a:t>‹#›</a:t>
            </a:fld>
            <a:endParaRPr lang="en-US" dirty="0"/>
          </a:p>
        </p:txBody>
      </p:sp>
    </p:spTree>
    <p:extLst>
      <p:ext uri="{BB962C8B-B14F-4D97-AF65-F5344CB8AC3E}">
        <p14:creationId xmlns:p14="http://schemas.microsoft.com/office/powerpoint/2010/main" xmlns="" val="2667597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C7949-DB88-4832-B407-BCD67B7DCCF0}" type="datetimeFigureOut">
              <a:rPr lang="en-US" smtClean="0"/>
              <a:pPr/>
              <a:t>7/2/2020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725D9D-6E10-44F5-95A6-3681D47008C0}" type="slidenum">
              <a:rPr lang="en-US" smtClean="0"/>
              <a:pPr/>
              <a:t>‹#›</a:t>
            </a:fld>
            <a:endParaRPr lang="en-US" dirty="0"/>
          </a:p>
        </p:txBody>
      </p:sp>
    </p:spTree>
    <p:extLst>
      <p:ext uri="{BB962C8B-B14F-4D97-AF65-F5344CB8AC3E}">
        <p14:creationId xmlns:p14="http://schemas.microsoft.com/office/powerpoint/2010/main" xmlns="" val="1464370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C7949-DB88-4832-B407-BCD67B7DCCF0}" type="datetimeFigureOut">
              <a:rPr lang="en-US" smtClean="0"/>
              <a:pPr/>
              <a:t>7/2/2020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725D9D-6E10-44F5-95A6-3681D47008C0}" type="slidenum">
              <a:rPr lang="en-US" smtClean="0"/>
              <a:pPr/>
              <a:t>‹#›</a:t>
            </a:fld>
            <a:endParaRPr lang="en-US" dirty="0"/>
          </a:p>
        </p:txBody>
      </p:sp>
    </p:spTree>
    <p:extLst>
      <p:ext uri="{BB962C8B-B14F-4D97-AF65-F5344CB8AC3E}">
        <p14:creationId xmlns:p14="http://schemas.microsoft.com/office/powerpoint/2010/main" xmlns="" val="2014079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2.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C7949-DB88-4832-B407-BCD67B7DCCF0}" type="datetimeFigureOut">
              <a:rPr lang="en-US" smtClean="0"/>
              <a:pPr/>
              <a:t>7/2/2020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725D9D-6E10-44F5-95A6-3681D47008C0}" type="slidenum">
              <a:rPr lang="en-US" smtClean="0"/>
              <a:pPr/>
              <a:t>‹#›</a:t>
            </a:fld>
            <a:endParaRPr lang="en-US" dirty="0"/>
          </a:p>
        </p:txBody>
      </p:sp>
    </p:spTree>
    <p:extLst>
      <p:ext uri="{BB962C8B-B14F-4D97-AF65-F5344CB8AC3E}">
        <p14:creationId xmlns:p14="http://schemas.microsoft.com/office/powerpoint/2010/main" xmlns="" val="21925971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DCB4A2-81E5-46C4-8860-71C0B7FCCD10}" type="datetimeFigureOut">
              <a:rPr lang="en-US" smtClean="0">
                <a:solidFill>
                  <a:prstClr val="black">
                    <a:tint val="75000"/>
                  </a:prstClr>
                </a:solidFill>
              </a:rPr>
              <a:pPr/>
              <a:t>7/2/2020</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1BD049-0F16-4E9B-B956-AEDE8EB25B51}" type="slidenum">
              <a:rPr lang="en-US" smtClean="0">
                <a:solidFill>
                  <a:prstClr val="black">
                    <a:tint val="75000"/>
                  </a:prstClr>
                </a:solidFill>
              </a:rPr>
              <a:pPr/>
              <a:t>‹#›</a:t>
            </a:fld>
            <a:endParaRPr lang="en-US" dirty="0">
              <a:solidFill>
                <a:prstClr val="black">
                  <a:tint val="75000"/>
                </a:prstClr>
              </a:solidFill>
            </a:endParaRPr>
          </a:p>
        </p:txBody>
      </p:sp>
      <p:pic>
        <p:nvPicPr>
          <p:cNvPr id="9" name="Picture 8" descr="dna body.jpg"/>
          <p:cNvPicPr>
            <a:picLocks noChangeAspect="1"/>
          </p:cNvPicPr>
          <p:nvPr/>
        </p:nvPicPr>
        <p:blipFill>
          <a:blip r:embed="rId11" cstate="print"/>
          <a:stretch>
            <a:fillRect/>
          </a:stretch>
        </p:blipFill>
        <p:spPr>
          <a:xfrm>
            <a:off x="1116" y="0"/>
            <a:ext cx="9141768" cy="6858000"/>
          </a:xfrm>
          <a:prstGeom prst="rect">
            <a:avLst/>
          </a:prstGeom>
        </p:spPr>
      </p:pic>
    </p:spTree>
    <p:extLst>
      <p:ext uri="{BB962C8B-B14F-4D97-AF65-F5344CB8AC3E}">
        <p14:creationId xmlns:p14="http://schemas.microsoft.com/office/powerpoint/2010/main" xmlns="" val="8485838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www.dodig.mil/Components/Administrative-Investigations/DoD-Hotline/"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hyperlink" Target="https://www.safehelpline.org/anonymous-feedback.cfm"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6280643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4800" dirty="0" smtClean="0">
                <a:effectLst/>
              </a:rPr>
              <a:t>Effects of Retaliation</a:t>
            </a:r>
            <a:endParaRPr lang="en-US" sz="4800" dirty="0">
              <a:effectLst/>
            </a:endParaRPr>
          </a:p>
        </p:txBody>
      </p:sp>
      <p:sp>
        <p:nvSpPr>
          <p:cNvPr id="3" name="Content Placeholder 2"/>
          <p:cNvSpPr>
            <a:spLocks noGrp="1"/>
          </p:cNvSpPr>
          <p:nvPr>
            <p:ph idx="1"/>
          </p:nvPr>
        </p:nvSpPr>
        <p:spPr>
          <a:xfrm>
            <a:off x="166344" y="1246190"/>
            <a:ext cx="8805333" cy="5447645"/>
          </a:xfrm>
        </p:spPr>
        <p:txBody>
          <a:bodyPr>
            <a:noAutofit/>
          </a:bodyPr>
          <a:lstStyle/>
          <a:p>
            <a:pPr marL="0" indent="0">
              <a:spcBef>
                <a:spcPts val="0"/>
              </a:spcBef>
              <a:buNone/>
            </a:pPr>
            <a:r>
              <a:rPr lang="en-US" sz="3600" b="1" dirty="0" smtClean="0"/>
              <a:t>Organizational</a:t>
            </a:r>
            <a:endParaRPr lang="en-US" b="1" dirty="0" smtClean="0"/>
          </a:p>
          <a:p>
            <a:pPr>
              <a:spcBef>
                <a:spcPts val="0"/>
              </a:spcBef>
            </a:pPr>
            <a:r>
              <a:rPr lang="en-US" dirty="0"/>
              <a:t>Lack of trust in leadership</a:t>
            </a:r>
          </a:p>
          <a:p>
            <a:pPr>
              <a:spcBef>
                <a:spcPts val="0"/>
              </a:spcBef>
            </a:pPr>
            <a:r>
              <a:rPr lang="en-US" dirty="0" smtClean="0"/>
              <a:t>Possibility </a:t>
            </a:r>
            <a:r>
              <a:rPr lang="en-US" dirty="0"/>
              <a:t>of mission failure</a:t>
            </a:r>
          </a:p>
          <a:p>
            <a:pPr>
              <a:spcBef>
                <a:spcPts val="0"/>
              </a:spcBef>
            </a:pPr>
            <a:r>
              <a:rPr lang="en-US" dirty="0" smtClean="0"/>
              <a:t>Polarization </a:t>
            </a:r>
            <a:r>
              <a:rPr lang="en-US" dirty="0"/>
              <a:t>of unit members</a:t>
            </a:r>
          </a:p>
          <a:p>
            <a:pPr>
              <a:spcBef>
                <a:spcPts val="0"/>
              </a:spcBef>
            </a:pPr>
            <a:r>
              <a:rPr lang="en-US" dirty="0"/>
              <a:t>Increased turnover/Loss of continuity</a:t>
            </a:r>
          </a:p>
          <a:p>
            <a:pPr>
              <a:spcBef>
                <a:spcPts val="0"/>
              </a:spcBef>
            </a:pPr>
            <a:r>
              <a:rPr lang="en-US" dirty="0" smtClean="0"/>
              <a:t>Bullying instances toward reporters </a:t>
            </a:r>
            <a:r>
              <a:rPr lang="en-US" dirty="0"/>
              <a:t>of </a:t>
            </a:r>
            <a:r>
              <a:rPr lang="en-US" dirty="0" smtClean="0"/>
              <a:t>retaliation</a:t>
            </a:r>
            <a:endParaRPr lang="en-US" dirty="0"/>
          </a:p>
        </p:txBody>
      </p:sp>
    </p:spTree>
    <p:extLst>
      <p:ext uri="{BB962C8B-B14F-4D97-AF65-F5344CB8AC3E}">
        <p14:creationId xmlns:p14="http://schemas.microsoft.com/office/powerpoint/2010/main" xmlns="" val="13982122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smtClean="0">
                <a:effectLst/>
                <a:cs typeface="Times New Roman" panose="02020603050405020304" pitchFamily="18" charset="0"/>
              </a:rPr>
              <a:t>Strategies</a:t>
            </a:r>
            <a:endParaRPr lang="en-US" sz="4800" dirty="0">
              <a:effectLst/>
            </a:endParaRPr>
          </a:p>
        </p:txBody>
      </p:sp>
      <p:sp>
        <p:nvSpPr>
          <p:cNvPr id="2" name="Content Placeholder 1"/>
          <p:cNvSpPr>
            <a:spLocks noGrp="1"/>
          </p:cNvSpPr>
          <p:nvPr>
            <p:ph idx="1"/>
          </p:nvPr>
        </p:nvSpPr>
        <p:spPr>
          <a:xfrm>
            <a:off x="457200" y="1600200"/>
            <a:ext cx="8229600" cy="4688840"/>
          </a:xfrm>
        </p:spPr>
        <p:txBody>
          <a:bodyPr>
            <a:normAutofit/>
          </a:bodyPr>
          <a:lstStyle/>
          <a:p>
            <a:pPr marL="0" indent="0">
              <a:buNone/>
            </a:pPr>
            <a:r>
              <a:rPr lang="en-US" sz="3600" dirty="0"/>
              <a:t>If you believe you have </a:t>
            </a:r>
            <a:r>
              <a:rPr lang="en-US" sz="3600" b="1" u="sng" dirty="0"/>
              <a:t>experienced</a:t>
            </a:r>
            <a:r>
              <a:rPr lang="en-US" sz="3600" b="1" dirty="0"/>
              <a:t> </a:t>
            </a:r>
            <a:r>
              <a:rPr lang="en-US" sz="3600" b="1" u="sng" dirty="0"/>
              <a:t>or witnessed</a:t>
            </a:r>
            <a:r>
              <a:rPr lang="en-US" sz="3600" dirty="0"/>
              <a:t> retaliation in any form from a peer, </a:t>
            </a:r>
            <a:r>
              <a:rPr lang="en-US" sz="3600" dirty="0" smtClean="0"/>
              <a:t>supervisor, </a:t>
            </a:r>
            <a:r>
              <a:rPr lang="en-US" sz="3600" dirty="0"/>
              <a:t>or someone in your chain of command following a report of sexual assault, </a:t>
            </a:r>
            <a:r>
              <a:rPr lang="en-US" sz="3600" dirty="0" smtClean="0"/>
              <a:t>report it immediately either </a:t>
            </a:r>
            <a:r>
              <a:rPr lang="en-US" sz="3600" dirty="0"/>
              <a:t>anonymously or with your personal contact information. </a:t>
            </a:r>
          </a:p>
          <a:p>
            <a:pPr marL="0" indent="0">
              <a:buNone/>
            </a:pPr>
            <a:endParaRPr lang="en-US" sz="3600" dirty="0"/>
          </a:p>
        </p:txBody>
      </p:sp>
    </p:spTree>
    <p:extLst>
      <p:ext uri="{BB962C8B-B14F-4D97-AF65-F5344CB8AC3E}">
        <p14:creationId xmlns:p14="http://schemas.microsoft.com/office/powerpoint/2010/main" xmlns="" val="34421854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smtClean="0">
                <a:effectLst/>
                <a:cs typeface="Times New Roman" panose="02020603050405020304" pitchFamily="18" charset="0"/>
              </a:rPr>
              <a:t>Strategies</a:t>
            </a:r>
            <a:endParaRPr lang="en-US" sz="4800" dirty="0">
              <a:effectLst/>
            </a:endParaRPr>
          </a:p>
        </p:txBody>
      </p:sp>
      <p:sp>
        <p:nvSpPr>
          <p:cNvPr id="2" name="Content Placeholder 1"/>
          <p:cNvSpPr>
            <a:spLocks noGrp="1"/>
          </p:cNvSpPr>
          <p:nvPr>
            <p:ph idx="1"/>
          </p:nvPr>
        </p:nvSpPr>
        <p:spPr>
          <a:xfrm>
            <a:off x="457200" y="1600200"/>
            <a:ext cx="8229600" cy="4688840"/>
          </a:xfrm>
        </p:spPr>
        <p:txBody>
          <a:bodyPr>
            <a:normAutofit/>
          </a:bodyPr>
          <a:lstStyle/>
          <a:p>
            <a:pPr marL="0" indent="0">
              <a:buNone/>
            </a:pPr>
            <a:r>
              <a:rPr lang="en-US" sz="3600" dirty="0" smtClean="0"/>
              <a:t>Report retaliation in-person to:</a:t>
            </a:r>
          </a:p>
          <a:p>
            <a:r>
              <a:rPr lang="en-US" dirty="0"/>
              <a:t>Inspector General (IG)</a:t>
            </a:r>
          </a:p>
          <a:p>
            <a:r>
              <a:rPr lang="en-US" dirty="0"/>
              <a:t>Military Criminal Investigation Organizations (MCIOs) </a:t>
            </a:r>
          </a:p>
          <a:p>
            <a:r>
              <a:rPr lang="en-US" dirty="0"/>
              <a:t>Chain of Command </a:t>
            </a:r>
          </a:p>
          <a:p>
            <a:r>
              <a:rPr lang="en-US" dirty="0" smtClean="0"/>
              <a:t>SARC/ SAPR VA</a:t>
            </a:r>
          </a:p>
        </p:txBody>
      </p:sp>
    </p:spTree>
    <p:extLst>
      <p:ext uri="{BB962C8B-B14F-4D97-AF65-F5344CB8AC3E}">
        <p14:creationId xmlns:p14="http://schemas.microsoft.com/office/powerpoint/2010/main" xmlns="" val="32732155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smtClean="0">
                <a:effectLst/>
                <a:cs typeface="Times New Roman" panose="02020603050405020304" pitchFamily="18" charset="0"/>
              </a:rPr>
              <a:t>Strategies</a:t>
            </a:r>
            <a:endParaRPr lang="en-US" sz="4800" dirty="0">
              <a:effectLst/>
            </a:endParaRPr>
          </a:p>
        </p:txBody>
      </p:sp>
      <p:sp>
        <p:nvSpPr>
          <p:cNvPr id="2" name="Content Placeholder 1"/>
          <p:cNvSpPr>
            <a:spLocks noGrp="1"/>
          </p:cNvSpPr>
          <p:nvPr>
            <p:ph idx="1"/>
          </p:nvPr>
        </p:nvSpPr>
        <p:spPr>
          <a:xfrm>
            <a:off x="457200" y="1600200"/>
            <a:ext cx="8229600" cy="4688840"/>
          </a:xfrm>
        </p:spPr>
        <p:txBody>
          <a:bodyPr>
            <a:normAutofit lnSpcReduction="10000"/>
          </a:bodyPr>
          <a:lstStyle/>
          <a:p>
            <a:pPr marL="0" indent="0">
              <a:buNone/>
            </a:pPr>
            <a:r>
              <a:rPr lang="en-US" sz="3600" dirty="0" smtClean="0"/>
              <a:t>Report </a:t>
            </a:r>
            <a:r>
              <a:rPr lang="en-US" sz="3600" dirty="0"/>
              <a:t>retaliation </a:t>
            </a:r>
            <a:r>
              <a:rPr lang="en-US" sz="3600" dirty="0" smtClean="0"/>
              <a:t>anonymously to</a:t>
            </a:r>
            <a:r>
              <a:rPr lang="en-US" sz="3600" dirty="0"/>
              <a:t>:</a:t>
            </a:r>
          </a:p>
          <a:p>
            <a:r>
              <a:rPr lang="en-US" dirty="0"/>
              <a:t>DoD Hotline </a:t>
            </a:r>
          </a:p>
          <a:p>
            <a:pPr lvl="1">
              <a:buFont typeface="Arial" panose="020B0604020202020204" pitchFamily="34" charset="0"/>
              <a:buChar char="•"/>
            </a:pPr>
            <a:r>
              <a:rPr lang="en-US" dirty="0"/>
              <a:t>Call: 800-424-9098 </a:t>
            </a:r>
          </a:p>
          <a:p>
            <a:pPr lvl="1">
              <a:buFont typeface="Arial" panose="020B0604020202020204" pitchFamily="34" charset="0"/>
              <a:buChar char="•"/>
            </a:pPr>
            <a:r>
              <a:rPr lang="en-US" dirty="0"/>
              <a:t>Email:</a:t>
            </a:r>
            <a:r>
              <a:rPr lang="en-US" dirty="0">
                <a:solidFill>
                  <a:schemeClr val="bg1"/>
                </a:solidFill>
              </a:rPr>
              <a:t>:</a:t>
            </a:r>
            <a:r>
              <a:rPr lang="en-US" dirty="0">
                <a:hlinkClick r:id="rId3"/>
              </a:rPr>
              <a:t>http://www.dodig.mil/Components/Administrative-Investigations/DoD-Hotline/</a:t>
            </a:r>
            <a:endParaRPr lang="en-US" dirty="0"/>
          </a:p>
          <a:p>
            <a:r>
              <a:rPr lang="en-US" dirty="0" smtClean="0"/>
              <a:t>DoD </a:t>
            </a:r>
            <a:r>
              <a:rPr lang="en-US" dirty="0"/>
              <a:t>SAPRO (report will be forwarded to the DoD IG</a:t>
            </a:r>
            <a:r>
              <a:rPr lang="en-US" dirty="0" smtClean="0"/>
              <a:t>) </a:t>
            </a:r>
            <a:r>
              <a:rPr lang="en-US" dirty="0" smtClean="0">
                <a:hlinkClick r:id="rId4"/>
              </a:rPr>
              <a:t>https</a:t>
            </a:r>
            <a:r>
              <a:rPr lang="en-US" dirty="0">
                <a:hlinkClick r:id="rId4"/>
              </a:rPr>
              <a:t>://www.safehelpline.org/anonymous-feedback.cfm</a:t>
            </a:r>
            <a:r>
              <a:rPr lang="en-US" dirty="0"/>
              <a:t>  </a:t>
            </a:r>
            <a:endParaRPr lang="en-US" dirty="0" smtClean="0"/>
          </a:p>
        </p:txBody>
      </p:sp>
    </p:spTree>
    <p:extLst>
      <p:ext uri="{BB962C8B-B14F-4D97-AF65-F5344CB8AC3E}">
        <p14:creationId xmlns:p14="http://schemas.microsoft.com/office/powerpoint/2010/main" xmlns="" val="29316225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smtClean="0">
                <a:effectLst/>
                <a:cs typeface="Times New Roman" panose="02020603050405020304" pitchFamily="18" charset="0"/>
              </a:rPr>
              <a:t>Strategies</a:t>
            </a:r>
            <a:endParaRPr lang="en-US" sz="4800" dirty="0">
              <a:effectLst/>
            </a:endParaRPr>
          </a:p>
        </p:txBody>
      </p:sp>
      <p:sp>
        <p:nvSpPr>
          <p:cNvPr id="2" name="Content Placeholder 1"/>
          <p:cNvSpPr>
            <a:spLocks noGrp="1"/>
          </p:cNvSpPr>
          <p:nvPr>
            <p:ph idx="1"/>
          </p:nvPr>
        </p:nvSpPr>
        <p:spPr>
          <a:xfrm>
            <a:off x="457200" y="1508760"/>
            <a:ext cx="8229600" cy="5085080"/>
          </a:xfrm>
        </p:spPr>
        <p:txBody>
          <a:bodyPr>
            <a:normAutofit/>
          </a:bodyPr>
          <a:lstStyle/>
          <a:p>
            <a:r>
              <a:rPr lang="en-US" sz="3600" dirty="0"/>
              <a:t>Educate yourself and peers of resources </a:t>
            </a:r>
            <a:r>
              <a:rPr lang="en-US" sz="3600" dirty="0" smtClean="0"/>
              <a:t>available </a:t>
            </a:r>
            <a:r>
              <a:rPr lang="en-US" sz="3600" dirty="0"/>
              <a:t>to address retaliatory behaviors</a:t>
            </a:r>
          </a:p>
          <a:p>
            <a:r>
              <a:rPr lang="en-US" sz="3600" dirty="0" smtClean="0"/>
              <a:t>Inform your:</a:t>
            </a:r>
            <a:endParaRPr lang="en-US" dirty="0" smtClean="0"/>
          </a:p>
          <a:p>
            <a:pPr lvl="1">
              <a:buFont typeface="Arial" panose="020B0604020202020204" pitchFamily="34" charset="0"/>
              <a:buChar char="•"/>
            </a:pPr>
            <a:r>
              <a:rPr lang="en-US" sz="3200" dirty="0" smtClean="0"/>
              <a:t>Commander</a:t>
            </a:r>
          </a:p>
          <a:p>
            <a:pPr lvl="1">
              <a:buFont typeface="Arial" panose="020B0604020202020204" pitchFamily="34" charset="0"/>
              <a:buChar char="•"/>
            </a:pPr>
            <a:r>
              <a:rPr lang="en-US" sz="3200" dirty="0" smtClean="0"/>
              <a:t>DoD Inspector General (DoD IG), </a:t>
            </a:r>
          </a:p>
          <a:p>
            <a:pPr lvl="1">
              <a:buFont typeface="Arial" panose="020B0604020202020204" pitchFamily="34" charset="0"/>
              <a:buChar char="•"/>
            </a:pPr>
            <a:r>
              <a:rPr lang="en-US" sz="3200" dirty="0" smtClean="0"/>
              <a:t>SARC/SAPR VA</a:t>
            </a:r>
          </a:p>
          <a:p>
            <a:pPr lvl="1">
              <a:buFont typeface="Arial" panose="020B0604020202020204" pitchFamily="34" charset="0"/>
              <a:buChar char="•"/>
            </a:pPr>
            <a:r>
              <a:rPr lang="en-US" sz="3200" dirty="0" smtClean="0"/>
              <a:t>Military </a:t>
            </a:r>
            <a:r>
              <a:rPr lang="en-US" sz="3200" dirty="0"/>
              <a:t>Criminal Investigative </a:t>
            </a:r>
            <a:r>
              <a:rPr lang="en-US" sz="3200" dirty="0" smtClean="0"/>
              <a:t>Organization (MCIO) </a:t>
            </a:r>
          </a:p>
        </p:txBody>
      </p:sp>
    </p:spTree>
    <p:extLst>
      <p:ext uri="{BB962C8B-B14F-4D97-AF65-F5344CB8AC3E}">
        <p14:creationId xmlns:p14="http://schemas.microsoft.com/office/powerpoint/2010/main" xmlns="" val="984412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smtClean="0">
                <a:effectLst/>
                <a:cs typeface="Times New Roman" panose="02020603050405020304" pitchFamily="18" charset="0"/>
              </a:rPr>
              <a:t>Summary</a:t>
            </a:r>
            <a:endParaRPr lang="en-US" sz="4800" dirty="0">
              <a:effectLst/>
            </a:endParaRPr>
          </a:p>
        </p:txBody>
      </p:sp>
      <p:sp>
        <p:nvSpPr>
          <p:cNvPr id="2" name="Content Placeholder 1"/>
          <p:cNvSpPr>
            <a:spLocks noGrp="1"/>
          </p:cNvSpPr>
          <p:nvPr>
            <p:ph idx="1"/>
          </p:nvPr>
        </p:nvSpPr>
        <p:spPr/>
        <p:txBody>
          <a:bodyPr/>
          <a:lstStyle/>
          <a:p>
            <a:endParaRPr lang="en-US" sz="3600" dirty="0"/>
          </a:p>
          <a:p>
            <a:pPr marL="0" indent="0">
              <a:buNone/>
            </a:pPr>
            <a:r>
              <a:rPr lang="en-US" sz="3600" dirty="0" smtClean="0"/>
              <a:t>Ending </a:t>
            </a:r>
            <a:r>
              <a:rPr lang="en-US" sz="3600" dirty="0"/>
              <a:t>retaliation is crucial to effectively </a:t>
            </a:r>
            <a:r>
              <a:rPr lang="en-US" sz="3600" dirty="0" smtClean="0"/>
              <a:t>addressing </a:t>
            </a:r>
            <a:r>
              <a:rPr lang="en-US" sz="3600" dirty="0"/>
              <a:t>sexual assault </a:t>
            </a:r>
            <a:r>
              <a:rPr lang="en-US" sz="3600" dirty="0" smtClean="0"/>
              <a:t>in </a:t>
            </a:r>
            <a:r>
              <a:rPr lang="en-US" sz="3600" dirty="0"/>
              <a:t>the military</a:t>
            </a:r>
            <a:r>
              <a:rPr lang="en-US" sz="3600" dirty="0" smtClean="0"/>
              <a:t>.</a:t>
            </a:r>
          </a:p>
          <a:p>
            <a:pPr marL="0" indent="0">
              <a:buNone/>
            </a:pPr>
            <a:endParaRPr lang="en-US" sz="3600" dirty="0"/>
          </a:p>
          <a:p>
            <a:pPr marL="0" indent="0">
              <a:buNone/>
            </a:pPr>
            <a:endParaRPr lang="en-US" sz="3600" dirty="0" smtClean="0"/>
          </a:p>
          <a:p>
            <a:pPr marL="0" indent="0" algn="ctr">
              <a:buNone/>
            </a:pPr>
            <a:endParaRPr lang="en-US" dirty="0">
              <a:solidFill>
                <a:srgbClr val="FF0000"/>
              </a:solidFill>
            </a:endParaRPr>
          </a:p>
        </p:txBody>
      </p:sp>
    </p:spTree>
    <p:extLst>
      <p:ext uri="{BB962C8B-B14F-4D97-AF65-F5344CB8AC3E}">
        <p14:creationId xmlns:p14="http://schemas.microsoft.com/office/powerpoint/2010/main" xmlns="" val="3729055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4800" dirty="0" smtClean="0">
                <a:effectLst/>
              </a:rPr>
              <a:t>Introduction</a:t>
            </a:r>
            <a:endParaRPr lang="en-US" sz="4800" dirty="0">
              <a:effectLst/>
            </a:endParaRPr>
          </a:p>
        </p:txBody>
      </p:sp>
      <p:sp>
        <p:nvSpPr>
          <p:cNvPr id="3" name="Content Placeholder 2"/>
          <p:cNvSpPr>
            <a:spLocks noGrp="1"/>
          </p:cNvSpPr>
          <p:nvPr>
            <p:ph idx="1"/>
          </p:nvPr>
        </p:nvSpPr>
        <p:spPr>
          <a:xfrm>
            <a:off x="166344" y="1246190"/>
            <a:ext cx="8805333" cy="5447645"/>
          </a:xfrm>
        </p:spPr>
        <p:txBody>
          <a:bodyPr>
            <a:noAutofit/>
          </a:bodyPr>
          <a:lstStyle/>
          <a:p>
            <a:pPr marL="0" indent="0">
              <a:buNone/>
            </a:pPr>
            <a:endParaRPr lang="en-US" sz="1600" dirty="0" smtClean="0"/>
          </a:p>
          <a:p>
            <a:pPr marL="0" indent="0">
              <a:buNone/>
            </a:pPr>
            <a:r>
              <a:rPr lang="en-US" sz="3600" dirty="0" smtClean="0"/>
              <a:t>When someone makes </a:t>
            </a:r>
            <a:r>
              <a:rPr lang="en-US" sz="3600" dirty="0"/>
              <a:t>the difficult choice to report </a:t>
            </a:r>
            <a:r>
              <a:rPr lang="en-US" sz="3600" dirty="0" smtClean="0"/>
              <a:t>being sexual assaulted, they should not have to be concerned with how they will be treated afterward. </a:t>
            </a:r>
          </a:p>
          <a:p>
            <a:pPr marL="0" indent="0">
              <a:buNone/>
            </a:pPr>
            <a:endParaRPr lang="en-US" sz="1600" dirty="0" smtClean="0"/>
          </a:p>
          <a:p>
            <a:pPr marL="0" indent="0">
              <a:buNone/>
            </a:pPr>
            <a:r>
              <a:rPr lang="en-US" sz="3600" dirty="0"/>
              <a:t>The focus </a:t>
            </a:r>
            <a:r>
              <a:rPr lang="en-US" sz="3600" dirty="0" smtClean="0"/>
              <a:t>after a sexually assault is always to provide high quality services and support to the team member who was assaulted.</a:t>
            </a:r>
            <a:endParaRPr lang="en-US" sz="1100" dirty="0"/>
          </a:p>
        </p:txBody>
      </p:sp>
    </p:spTree>
    <p:extLst>
      <p:ext uri="{BB962C8B-B14F-4D97-AF65-F5344CB8AC3E}">
        <p14:creationId xmlns:p14="http://schemas.microsoft.com/office/powerpoint/2010/main" xmlns="" val="1700973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4800" dirty="0" smtClean="0">
                <a:effectLst/>
              </a:rPr>
              <a:t>Introduction</a:t>
            </a:r>
            <a:endParaRPr lang="en-US" sz="4800" dirty="0">
              <a:effectLst/>
            </a:endParaRPr>
          </a:p>
        </p:txBody>
      </p:sp>
      <p:sp>
        <p:nvSpPr>
          <p:cNvPr id="3" name="Content Placeholder 2"/>
          <p:cNvSpPr>
            <a:spLocks noGrp="1"/>
          </p:cNvSpPr>
          <p:nvPr>
            <p:ph idx="1"/>
          </p:nvPr>
        </p:nvSpPr>
        <p:spPr>
          <a:xfrm>
            <a:off x="310243" y="1495167"/>
            <a:ext cx="8523514" cy="4905633"/>
          </a:xfrm>
        </p:spPr>
        <p:txBody>
          <a:bodyPr>
            <a:noAutofit/>
          </a:bodyPr>
          <a:lstStyle/>
          <a:p>
            <a:pPr marL="0" indent="0">
              <a:buNone/>
            </a:pPr>
            <a:r>
              <a:rPr lang="en-US" sz="3600" dirty="0" smtClean="0"/>
              <a:t>Too </a:t>
            </a:r>
            <a:r>
              <a:rPr lang="en-US" sz="3600" dirty="0"/>
              <a:t>often, </a:t>
            </a:r>
            <a:r>
              <a:rPr lang="en-US" sz="3600" dirty="0" smtClean="0"/>
              <a:t>victims </a:t>
            </a:r>
            <a:r>
              <a:rPr lang="en-US" sz="3600" dirty="0"/>
              <a:t>of </a:t>
            </a:r>
            <a:r>
              <a:rPr lang="en-US" sz="3600" dirty="0" smtClean="0"/>
              <a:t>a sexual </a:t>
            </a:r>
            <a:r>
              <a:rPr lang="en-US" sz="3600" dirty="0"/>
              <a:t>assault </a:t>
            </a:r>
            <a:r>
              <a:rPr lang="en-US" sz="3600" dirty="0" smtClean="0"/>
              <a:t>disclose </a:t>
            </a:r>
            <a:r>
              <a:rPr lang="en-US" sz="3600" dirty="0"/>
              <a:t>they were </a:t>
            </a:r>
            <a:r>
              <a:rPr lang="en-US" sz="3600" dirty="0" smtClean="0"/>
              <a:t>later subjected </a:t>
            </a:r>
            <a:r>
              <a:rPr lang="en-US" sz="3600" dirty="0"/>
              <a:t>to abusive </a:t>
            </a:r>
            <a:r>
              <a:rPr lang="en-US" sz="3600" dirty="0" smtClean="0"/>
              <a:t>behaviors </a:t>
            </a:r>
            <a:r>
              <a:rPr lang="en-US" sz="3600" dirty="0"/>
              <a:t>by their co-workers, </a:t>
            </a:r>
            <a:r>
              <a:rPr lang="en-US" sz="3600" dirty="0" smtClean="0"/>
              <a:t>peers</a:t>
            </a:r>
            <a:r>
              <a:rPr lang="en-US" sz="3600" dirty="0"/>
              <a:t>, or </a:t>
            </a:r>
            <a:r>
              <a:rPr lang="en-US" sz="3600" dirty="0" smtClean="0"/>
              <a:t>received a disruption </a:t>
            </a:r>
            <a:r>
              <a:rPr lang="en-US" sz="3600" dirty="0"/>
              <a:t>of their career. </a:t>
            </a:r>
            <a:endParaRPr lang="en-US" sz="3600" dirty="0" smtClean="0"/>
          </a:p>
          <a:p>
            <a:pPr marL="0" indent="0">
              <a:buNone/>
            </a:pPr>
            <a:endParaRPr lang="en-US" sz="1600" dirty="0"/>
          </a:p>
          <a:p>
            <a:pPr marL="0" indent="0">
              <a:buNone/>
            </a:pPr>
            <a:r>
              <a:rPr lang="en-US" sz="3600" dirty="0" smtClean="0"/>
              <a:t>The purpose of this lesson </a:t>
            </a:r>
            <a:r>
              <a:rPr lang="en-US" sz="3600" dirty="0"/>
              <a:t>is to educate </a:t>
            </a:r>
            <a:r>
              <a:rPr lang="en-US" sz="3600" dirty="0" smtClean="0"/>
              <a:t>all members about Retaliation; and to </a:t>
            </a:r>
            <a:r>
              <a:rPr lang="en-US" sz="3600" dirty="0"/>
              <a:t>ensure </a:t>
            </a:r>
            <a:r>
              <a:rPr lang="en-US" sz="3600" dirty="0" smtClean="0"/>
              <a:t>everyone is treated with </a:t>
            </a:r>
            <a:r>
              <a:rPr lang="en-US" sz="3600" dirty="0"/>
              <a:t>dignity and </a:t>
            </a:r>
            <a:r>
              <a:rPr lang="en-US" sz="3600" dirty="0" smtClean="0"/>
              <a:t>respect, </a:t>
            </a:r>
            <a:r>
              <a:rPr lang="en-US" sz="3600" dirty="0"/>
              <a:t>especially after being sexually </a:t>
            </a:r>
            <a:r>
              <a:rPr lang="en-US" sz="3600" dirty="0" smtClean="0"/>
              <a:t>assaulted. </a:t>
            </a:r>
            <a:endParaRPr lang="en-US" sz="3600" dirty="0"/>
          </a:p>
          <a:p>
            <a:pPr marL="0" indent="0">
              <a:buNone/>
            </a:pPr>
            <a:endParaRPr lang="en-US" dirty="0" smtClean="0"/>
          </a:p>
        </p:txBody>
      </p:sp>
    </p:spTree>
    <p:extLst>
      <p:ext uri="{BB962C8B-B14F-4D97-AF65-F5344CB8AC3E}">
        <p14:creationId xmlns:p14="http://schemas.microsoft.com/office/powerpoint/2010/main" xmlns="" val="2505845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smtClean="0">
                <a:effectLst/>
                <a:cs typeface="Times New Roman" panose="02020603050405020304" pitchFamily="18" charset="0"/>
              </a:rPr>
              <a:t>Lesson Objectives</a:t>
            </a:r>
            <a:endParaRPr lang="en-US" sz="4800" dirty="0">
              <a:effectLst/>
            </a:endParaRPr>
          </a:p>
        </p:txBody>
      </p:sp>
      <p:sp>
        <p:nvSpPr>
          <p:cNvPr id="2" name="Content Placeholder 1"/>
          <p:cNvSpPr>
            <a:spLocks noGrp="1"/>
          </p:cNvSpPr>
          <p:nvPr>
            <p:ph idx="1"/>
          </p:nvPr>
        </p:nvSpPr>
        <p:spPr/>
        <p:txBody>
          <a:bodyPr/>
          <a:lstStyle/>
          <a:p>
            <a:r>
              <a:rPr lang="en-US" sz="3600" dirty="0" smtClean="0"/>
              <a:t>Explain Retaliation </a:t>
            </a:r>
            <a:endParaRPr lang="en-US" sz="3600" dirty="0"/>
          </a:p>
          <a:p>
            <a:r>
              <a:rPr lang="en-US" sz="3600" dirty="0"/>
              <a:t>I</a:t>
            </a:r>
            <a:r>
              <a:rPr lang="en-US" sz="3600" dirty="0" smtClean="0"/>
              <a:t>dentify perceptions of Retaliation in a(n) unit/organization</a:t>
            </a:r>
          </a:p>
          <a:p>
            <a:r>
              <a:rPr lang="en-US" sz="3600" dirty="0"/>
              <a:t>Recognize the effects </a:t>
            </a:r>
            <a:r>
              <a:rPr lang="en-US" sz="3600" dirty="0" smtClean="0"/>
              <a:t>of </a:t>
            </a:r>
            <a:r>
              <a:rPr lang="en-US" sz="3600" dirty="0"/>
              <a:t>Retaliation </a:t>
            </a:r>
          </a:p>
          <a:p>
            <a:r>
              <a:rPr lang="en-US" sz="3600" dirty="0" smtClean="0"/>
              <a:t>Examine strategies to prevent Retaliation </a:t>
            </a:r>
          </a:p>
          <a:p>
            <a:endParaRPr lang="en-US" sz="3600" dirty="0"/>
          </a:p>
          <a:p>
            <a:endParaRPr lang="en-US" sz="3600" dirty="0" smtClean="0"/>
          </a:p>
        </p:txBody>
      </p:sp>
    </p:spTree>
    <p:extLst>
      <p:ext uri="{BB962C8B-B14F-4D97-AF65-F5344CB8AC3E}">
        <p14:creationId xmlns:p14="http://schemas.microsoft.com/office/powerpoint/2010/main" xmlns="" val="1232998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effectLst/>
              </a:rPr>
              <a:t>Retaliation</a:t>
            </a:r>
            <a:endParaRPr lang="en-US" dirty="0">
              <a:effectLst/>
            </a:endParaRPr>
          </a:p>
        </p:txBody>
      </p:sp>
      <p:sp>
        <p:nvSpPr>
          <p:cNvPr id="3" name="Content Placeholder 2"/>
          <p:cNvSpPr>
            <a:spLocks noGrp="1"/>
          </p:cNvSpPr>
          <p:nvPr>
            <p:ph idx="1"/>
          </p:nvPr>
        </p:nvSpPr>
        <p:spPr/>
        <p:txBody>
          <a:bodyPr/>
          <a:lstStyle/>
          <a:p>
            <a:pPr marL="0" indent="0">
              <a:buNone/>
            </a:pPr>
            <a:r>
              <a:rPr lang="en-US" sz="3600" dirty="0"/>
              <a:t>Retaliation encompasses illegal, impermissible, or hostile actions taken by a Service member’s </a:t>
            </a:r>
            <a:r>
              <a:rPr lang="en-US" sz="3600" u="sng" dirty="0"/>
              <a:t>chain of command</a:t>
            </a:r>
            <a:r>
              <a:rPr lang="en-US" sz="3600" dirty="0"/>
              <a:t>, </a:t>
            </a:r>
            <a:r>
              <a:rPr lang="en-US" sz="3600" u="sng" dirty="0"/>
              <a:t>peers</a:t>
            </a:r>
            <a:r>
              <a:rPr lang="en-US" sz="3600" dirty="0"/>
              <a:t>, or </a:t>
            </a:r>
            <a:r>
              <a:rPr lang="en-US" sz="3600" u="sng" dirty="0"/>
              <a:t>coworkers</a:t>
            </a:r>
            <a:r>
              <a:rPr lang="en-US" sz="3600" dirty="0"/>
              <a:t> as a result of making or being suspected of making a protected communication. </a:t>
            </a:r>
          </a:p>
          <a:p>
            <a:pPr marL="0" indent="0">
              <a:buNone/>
            </a:pPr>
            <a:endParaRPr lang="en-US" dirty="0"/>
          </a:p>
        </p:txBody>
      </p:sp>
      <p:sp>
        <p:nvSpPr>
          <p:cNvPr id="4" name="TextBox 3"/>
          <p:cNvSpPr txBox="1"/>
          <p:nvPr/>
        </p:nvSpPr>
        <p:spPr>
          <a:xfrm>
            <a:off x="4372001" y="6091534"/>
            <a:ext cx="4238599" cy="369332"/>
          </a:xfrm>
          <a:prstGeom prst="rect">
            <a:avLst/>
          </a:prstGeom>
          <a:noFill/>
        </p:spPr>
        <p:txBody>
          <a:bodyPr wrap="square" rtlCol="0">
            <a:spAutoFit/>
          </a:bodyPr>
          <a:lstStyle/>
          <a:p>
            <a:pPr algn="r"/>
            <a:r>
              <a:rPr lang="en-US" dirty="0"/>
              <a:t>DoDI 1020.03, February 8, 2018 </a:t>
            </a:r>
          </a:p>
        </p:txBody>
      </p:sp>
    </p:spTree>
    <p:extLst>
      <p:ext uri="{BB962C8B-B14F-4D97-AF65-F5344CB8AC3E}">
        <p14:creationId xmlns:p14="http://schemas.microsoft.com/office/powerpoint/2010/main" xmlns="" val="1775421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smtClean="0">
                <a:effectLst/>
                <a:cs typeface="Times New Roman" panose="02020603050405020304" pitchFamily="18" charset="0"/>
              </a:rPr>
              <a:t>Retaliation</a:t>
            </a:r>
            <a:endParaRPr lang="en-US" sz="4800" dirty="0">
              <a:effectLst/>
            </a:endParaRPr>
          </a:p>
        </p:txBody>
      </p:sp>
      <p:sp>
        <p:nvSpPr>
          <p:cNvPr id="2" name="Content Placeholder 1"/>
          <p:cNvSpPr>
            <a:spLocks noGrp="1"/>
          </p:cNvSpPr>
          <p:nvPr>
            <p:ph idx="1"/>
          </p:nvPr>
        </p:nvSpPr>
        <p:spPr>
          <a:xfrm>
            <a:off x="457200" y="1600200"/>
            <a:ext cx="8229600" cy="5074920"/>
          </a:xfrm>
        </p:spPr>
        <p:txBody>
          <a:bodyPr>
            <a:normAutofit/>
          </a:bodyPr>
          <a:lstStyle/>
          <a:p>
            <a:pPr marL="0" indent="0">
              <a:buNone/>
            </a:pPr>
            <a:r>
              <a:rPr lang="en-US" sz="3600" dirty="0" smtClean="0"/>
              <a:t>The </a:t>
            </a:r>
            <a:r>
              <a:rPr lang="en-US" sz="3600" dirty="0"/>
              <a:t>goal </a:t>
            </a:r>
            <a:r>
              <a:rPr lang="en-US" sz="3600" dirty="0" smtClean="0"/>
              <a:t>of the Retaliation question in the DEOCS </a:t>
            </a:r>
            <a:r>
              <a:rPr lang="en-US" sz="3600" dirty="0"/>
              <a:t>is </a:t>
            </a:r>
            <a:r>
              <a:rPr lang="en-US" sz="3600" dirty="0" smtClean="0"/>
              <a:t>to identify:</a:t>
            </a:r>
            <a:endParaRPr lang="en-US" i="1" dirty="0" smtClean="0"/>
          </a:p>
          <a:p>
            <a:pPr marL="0" indent="0" algn="ctr">
              <a:buNone/>
            </a:pPr>
            <a:r>
              <a:rPr lang="en-US" sz="3600" i="1" dirty="0" smtClean="0"/>
              <a:t>Military </a:t>
            </a:r>
            <a:r>
              <a:rPr lang="en-US" sz="3600" i="1" dirty="0"/>
              <a:t>member’s/employee’s perception of whether retaliation would occur if a sexual assault was reported in their unit/organization. </a:t>
            </a:r>
            <a:endParaRPr lang="en-US" sz="3600" i="1" dirty="0" smtClean="0"/>
          </a:p>
          <a:p>
            <a:pPr marL="0" indent="0" algn="ctr">
              <a:buNone/>
            </a:pPr>
            <a:endParaRPr lang="en-US" sz="3600" i="1" dirty="0"/>
          </a:p>
          <a:p>
            <a:pPr marL="0" indent="0" algn="ctr">
              <a:buNone/>
            </a:pPr>
            <a:r>
              <a:rPr lang="en-US" sz="3600" dirty="0" smtClean="0"/>
              <a:t>The DEOCS asks the following:</a:t>
            </a:r>
          </a:p>
        </p:txBody>
      </p:sp>
    </p:spTree>
    <p:extLst>
      <p:ext uri="{BB962C8B-B14F-4D97-AF65-F5344CB8AC3E}">
        <p14:creationId xmlns:p14="http://schemas.microsoft.com/office/powerpoint/2010/main" xmlns="" val="15040261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4800" dirty="0" smtClean="0"/>
              <a:t>Perceptions </a:t>
            </a:r>
            <a:r>
              <a:rPr lang="en-US" sz="4800" dirty="0"/>
              <a:t>of </a:t>
            </a:r>
            <a:r>
              <a:rPr lang="en-US" sz="4800" dirty="0" smtClean="0"/>
              <a:t>Retaliation</a:t>
            </a:r>
            <a:endParaRPr lang="en-US" sz="4800" dirty="0">
              <a:effectLst/>
            </a:endParaRPr>
          </a:p>
        </p:txBody>
      </p:sp>
      <p:sp>
        <p:nvSpPr>
          <p:cNvPr id="3" name="Content Placeholder 2"/>
          <p:cNvSpPr>
            <a:spLocks noGrp="1"/>
          </p:cNvSpPr>
          <p:nvPr>
            <p:ph idx="1"/>
          </p:nvPr>
        </p:nvSpPr>
        <p:spPr>
          <a:xfrm>
            <a:off x="166344" y="1246190"/>
            <a:ext cx="8805333" cy="5447645"/>
          </a:xfrm>
        </p:spPr>
        <p:txBody>
          <a:bodyPr>
            <a:noAutofit/>
          </a:bodyPr>
          <a:lstStyle/>
          <a:p>
            <a:pPr marL="0" indent="0">
              <a:buNone/>
            </a:pPr>
            <a:r>
              <a:rPr lang="en-US" dirty="0" smtClean="0"/>
              <a:t>In </a:t>
            </a:r>
            <a:r>
              <a:rPr lang="en-US" dirty="0"/>
              <a:t>my workgroup, reporters of sexual assault would be: </a:t>
            </a:r>
          </a:p>
          <a:p>
            <a:pPr marL="690563" indent="-346075">
              <a:buNone/>
            </a:pPr>
            <a:r>
              <a:rPr lang="en-US" sz="2800" dirty="0"/>
              <a:t>a. Excluded from social interactions or </a:t>
            </a:r>
            <a:r>
              <a:rPr lang="en-US" sz="2800" dirty="0" smtClean="0"/>
              <a:t>conversations</a:t>
            </a:r>
            <a:endParaRPr lang="en-US" sz="2800" dirty="0"/>
          </a:p>
          <a:p>
            <a:pPr marL="690563" indent="-346075">
              <a:buNone/>
            </a:pPr>
            <a:r>
              <a:rPr lang="en-US" sz="2800" dirty="0"/>
              <a:t>b. Subjected to insulting or disrespectful remarks or </a:t>
            </a:r>
            <a:r>
              <a:rPr lang="en-US" sz="2800" dirty="0" smtClean="0"/>
              <a:t>jokes </a:t>
            </a:r>
            <a:endParaRPr lang="en-US" sz="2800" dirty="0"/>
          </a:p>
          <a:p>
            <a:pPr marL="690563" indent="-346075">
              <a:buNone/>
            </a:pPr>
            <a:r>
              <a:rPr lang="en-US" sz="2800" dirty="0"/>
              <a:t>c. Blamed for causing </a:t>
            </a:r>
            <a:r>
              <a:rPr lang="en-US" sz="2800" dirty="0" smtClean="0"/>
              <a:t>problems</a:t>
            </a:r>
            <a:endParaRPr lang="en-US" sz="2800" dirty="0"/>
          </a:p>
          <a:p>
            <a:pPr marL="690563" indent="-346075">
              <a:buNone/>
            </a:pPr>
            <a:r>
              <a:rPr lang="en-US" sz="2800" dirty="0"/>
              <a:t>d. Denied career opportunities (e.g., denied training, awards, or promotions</a:t>
            </a:r>
            <a:r>
              <a:rPr lang="en-US" sz="2800" dirty="0" smtClean="0"/>
              <a:t>)</a:t>
            </a:r>
            <a:endParaRPr lang="en-US" sz="2800" dirty="0"/>
          </a:p>
          <a:p>
            <a:pPr marL="690563" indent="-346075">
              <a:buNone/>
            </a:pPr>
            <a:r>
              <a:rPr lang="en-US" sz="2800" dirty="0"/>
              <a:t>e. Disciplined or given other corrective </a:t>
            </a:r>
            <a:r>
              <a:rPr lang="en-US" sz="2800" dirty="0" smtClean="0"/>
              <a:t>action</a:t>
            </a:r>
            <a:endParaRPr lang="en-US" sz="2800" dirty="0"/>
          </a:p>
          <a:p>
            <a:pPr marL="690563" indent="-346075">
              <a:buNone/>
            </a:pPr>
            <a:r>
              <a:rPr lang="en-US" sz="2800" dirty="0"/>
              <a:t>f. </a:t>
            </a:r>
            <a:r>
              <a:rPr lang="en-US" sz="2800" dirty="0" smtClean="0"/>
              <a:t> Discouraged </a:t>
            </a:r>
            <a:r>
              <a:rPr lang="en-US" sz="2800" dirty="0"/>
              <a:t>from moving forward with the </a:t>
            </a:r>
            <a:r>
              <a:rPr lang="en-US" sz="2800" dirty="0" smtClean="0"/>
              <a:t>report</a:t>
            </a:r>
            <a:endParaRPr lang="en-US" sz="2800" dirty="0"/>
          </a:p>
        </p:txBody>
      </p:sp>
    </p:spTree>
    <p:extLst>
      <p:ext uri="{BB962C8B-B14F-4D97-AF65-F5344CB8AC3E}">
        <p14:creationId xmlns:p14="http://schemas.microsoft.com/office/powerpoint/2010/main" xmlns="" val="7455128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normAutofit/>
          </a:bodyPr>
          <a:lstStyle/>
          <a:p>
            <a:r>
              <a:rPr lang="en-US" sz="4800" dirty="0"/>
              <a:t>Perceptions of Retaliation</a:t>
            </a:r>
            <a:endParaRPr lang="en-US" sz="4800" dirty="0">
              <a:effectLst/>
            </a:endParaRPr>
          </a:p>
        </p:txBody>
      </p:sp>
      <p:sp>
        <p:nvSpPr>
          <p:cNvPr id="2" name="Content Placeholder 1"/>
          <p:cNvSpPr>
            <a:spLocks noGrp="1"/>
          </p:cNvSpPr>
          <p:nvPr>
            <p:ph idx="1"/>
          </p:nvPr>
        </p:nvSpPr>
        <p:spPr>
          <a:xfrm>
            <a:off x="457200" y="1600200"/>
            <a:ext cx="8229600" cy="5074920"/>
          </a:xfrm>
        </p:spPr>
        <p:txBody>
          <a:bodyPr>
            <a:normAutofit/>
          </a:bodyPr>
          <a:lstStyle/>
          <a:p>
            <a:pPr marL="0" indent="0">
              <a:buNone/>
            </a:pPr>
            <a:r>
              <a:rPr lang="en-US" sz="3600" dirty="0" smtClean="0"/>
              <a:t>Commanders can use this information to recognize early warning signs, develop strategies once they occur, </a:t>
            </a:r>
            <a:r>
              <a:rPr lang="en-US" sz="3600" dirty="0"/>
              <a:t>and </a:t>
            </a:r>
            <a:r>
              <a:rPr lang="en-US" sz="3600" dirty="0" smtClean="0"/>
              <a:t>subsequently hold members appropriately accountable afterwards.</a:t>
            </a:r>
            <a:endParaRPr lang="en-US" sz="3600" dirty="0"/>
          </a:p>
        </p:txBody>
      </p:sp>
    </p:spTree>
    <p:extLst>
      <p:ext uri="{BB962C8B-B14F-4D97-AF65-F5344CB8AC3E}">
        <p14:creationId xmlns:p14="http://schemas.microsoft.com/office/powerpoint/2010/main" xmlns="" val="16124944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sz="4800" dirty="0" smtClean="0">
                <a:effectLst/>
              </a:rPr>
              <a:t>Effects of Retaliation</a:t>
            </a:r>
            <a:endParaRPr lang="en-US" sz="4800" dirty="0">
              <a:effectLst/>
            </a:endParaRPr>
          </a:p>
        </p:txBody>
      </p:sp>
      <p:sp>
        <p:nvSpPr>
          <p:cNvPr id="3" name="Content Placeholder 2"/>
          <p:cNvSpPr>
            <a:spLocks noGrp="1"/>
          </p:cNvSpPr>
          <p:nvPr>
            <p:ph idx="1"/>
          </p:nvPr>
        </p:nvSpPr>
        <p:spPr>
          <a:xfrm>
            <a:off x="166344" y="1246190"/>
            <a:ext cx="8805333" cy="5447645"/>
          </a:xfrm>
        </p:spPr>
        <p:txBody>
          <a:bodyPr>
            <a:noAutofit/>
          </a:bodyPr>
          <a:lstStyle/>
          <a:p>
            <a:pPr marL="0" indent="0">
              <a:spcBef>
                <a:spcPts val="0"/>
              </a:spcBef>
              <a:buNone/>
            </a:pPr>
            <a:r>
              <a:rPr lang="en-US" sz="3600" b="1" dirty="0" smtClean="0"/>
              <a:t>Member</a:t>
            </a:r>
            <a:endParaRPr lang="en-US" b="1" dirty="0" smtClean="0"/>
          </a:p>
          <a:p>
            <a:pPr>
              <a:spcBef>
                <a:spcPts val="0"/>
              </a:spcBef>
            </a:pPr>
            <a:r>
              <a:rPr lang="en-US" dirty="0"/>
              <a:t>Lack of confidence, </a:t>
            </a:r>
            <a:r>
              <a:rPr lang="en-US" dirty="0" smtClean="0"/>
              <a:t>decisiveness, </a:t>
            </a:r>
            <a:r>
              <a:rPr lang="en-US" dirty="0"/>
              <a:t>and abilities to complete </a:t>
            </a:r>
            <a:r>
              <a:rPr lang="en-US" dirty="0" smtClean="0"/>
              <a:t>tasks</a:t>
            </a:r>
          </a:p>
          <a:p>
            <a:pPr>
              <a:spcBef>
                <a:spcPts val="0"/>
              </a:spcBef>
            </a:pPr>
            <a:r>
              <a:rPr lang="en-US" dirty="0"/>
              <a:t>Medical conditions arise of various types (e.g</a:t>
            </a:r>
            <a:r>
              <a:rPr lang="en-US" dirty="0" smtClean="0"/>
              <a:t>., </a:t>
            </a:r>
            <a:r>
              <a:rPr lang="en-US" dirty="0"/>
              <a:t>physiological, emotional) </a:t>
            </a:r>
          </a:p>
          <a:p>
            <a:pPr>
              <a:spcBef>
                <a:spcPts val="0"/>
              </a:spcBef>
            </a:pPr>
            <a:r>
              <a:rPr lang="en-US" dirty="0" smtClean="0"/>
              <a:t>Lack of trust in coworkers and leaders</a:t>
            </a:r>
          </a:p>
          <a:p>
            <a:pPr>
              <a:spcBef>
                <a:spcPts val="0"/>
              </a:spcBef>
            </a:pPr>
            <a:r>
              <a:rPr lang="en-US" dirty="0" smtClean="0"/>
              <a:t>Nervousness toward returning to work </a:t>
            </a:r>
          </a:p>
          <a:p>
            <a:pPr>
              <a:spcBef>
                <a:spcPts val="0"/>
              </a:spcBef>
            </a:pPr>
            <a:r>
              <a:rPr lang="en-US" dirty="0" smtClean="0"/>
              <a:t>Possible 2</a:t>
            </a:r>
            <a:r>
              <a:rPr lang="en-US" baseline="30000" dirty="0" smtClean="0"/>
              <a:t>nd</a:t>
            </a:r>
            <a:r>
              <a:rPr lang="en-US" dirty="0" smtClean="0"/>
              <a:t> and 3</a:t>
            </a:r>
            <a:r>
              <a:rPr lang="en-US" baseline="30000" dirty="0" smtClean="0"/>
              <a:t>rd</a:t>
            </a:r>
            <a:r>
              <a:rPr lang="en-US" dirty="0" smtClean="0"/>
              <a:t> order effects (e.g., UCMJ, self harm, anger toward others, career disruption) </a:t>
            </a:r>
            <a:endParaRPr lang="en-US" dirty="0"/>
          </a:p>
        </p:txBody>
      </p:sp>
    </p:spTree>
    <p:extLst>
      <p:ext uri="{BB962C8B-B14F-4D97-AF65-F5344CB8AC3E}">
        <p14:creationId xmlns:p14="http://schemas.microsoft.com/office/powerpoint/2010/main" xmlns="" val="2615723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POWERPOINT TEMPLATE as of 27 Feb 15">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798</TotalTime>
  <Words>948</Words>
  <Application>Microsoft Office PowerPoint</Application>
  <PresentationFormat>On-screen Show (4:3)</PresentationFormat>
  <Paragraphs>109</Paragraphs>
  <Slides>15</Slides>
  <Notes>14</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Office Theme</vt:lpstr>
      <vt:lpstr>POWERPOINT TEMPLATE as of 27 Feb 15</vt:lpstr>
      <vt:lpstr>Slide 1</vt:lpstr>
      <vt:lpstr>Introduction</vt:lpstr>
      <vt:lpstr>Introduction</vt:lpstr>
      <vt:lpstr>Lesson Objectives</vt:lpstr>
      <vt:lpstr>Retaliation</vt:lpstr>
      <vt:lpstr>Retaliation</vt:lpstr>
      <vt:lpstr>Perceptions of Retaliation</vt:lpstr>
      <vt:lpstr>Perceptions of Retaliation</vt:lpstr>
      <vt:lpstr>Effects of Retaliation</vt:lpstr>
      <vt:lpstr>Effects of Retaliation</vt:lpstr>
      <vt:lpstr>Strategies</vt:lpstr>
      <vt:lpstr>Strategies</vt:lpstr>
      <vt:lpstr>Strategies</vt:lpstr>
      <vt:lpstr>Strategies</vt:lpstr>
      <vt:lpstr>Summary</vt:lpstr>
    </vt:vector>
  </TitlesOfParts>
  <Company>U.S. Department of Defense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Calibri (Heading) 54 Font</dc:title>
  <dc:creator>SEMAN, SHAWN H CTR USAF AFSPC DEOMI/J-9</dc:creator>
  <cp:lastModifiedBy>Stacy March</cp:lastModifiedBy>
  <cp:revision>62</cp:revision>
  <dcterms:created xsi:type="dcterms:W3CDTF">2018-02-12T14:39:51Z</dcterms:created>
  <dcterms:modified xsi:type="dcterms:W3CDTF">2020-07-02T16:33:53Z</dcterms:modified>
</cp:coreProperties>
</file>