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7" r:id="rId3"/>
    <p:sldId id="276" r:id="rId4"/>
    <p:sldId id="287" r:id="rId5"/>
    <p:sldId id="263" r:id="rId6"/>
    <p:sldId id="283" r:id="rId7"/>
    <p:sldId id="271" r:id="rId8"/>
    <p:sldId id="265" r:id="rId9"/>
    <p:sldId id="280" r:id="rId10"/>
    <p:sldId id="269" r:id="rId11"/>
    <p:sldId id="284" r:id="rId12"/>
    <p:sldId id="285" r:id="rId13"/>
    <p:sldId id="286" r:id="rId14"/>
    <p:sldId id="281" r:id="rId15"/>
    <p:sldId id="282"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iffiDM1" initials="G" lastIdx="13" clrIdx="0">
    <p:extLst>
      <p:ext uri="{19B8F6BF-5375-455C-9EA6-DF929625EA0E}">
        <p15:presenceInfo xmlns:p15="http://schemas.microsoft.com/office/powerpoint/2012/main" userId="GriffiDM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1" autoAdjust="0"/>
    <p:restoredTop sz="90361" autoAdjust="0"/>
  </p:normalViewPr>
  <p:slideViewPr>
    <p:cSldViewPr snapToGrid="0">
      <p:cViewPr varScale="1">
        <p:scale>
          <a:sx n="99" d="100"/>
          <a:sy n="99" d="100"/>
        </p:scale>
        <p:origin x="1170"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C1C2E-A9C3-4291-A6C3-C4421C3B7828}" type="datetimeFigureOut">
              <a:rPr lang="en-US" smtClean="0"/>
              <a:t>11/14/2018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6A4B42-3BA1-4D94-8C6F-27138AD883F8}" type="slidenum">
              <a:rPr lang="en-US" smtClean="0"/>
              <a:t>‹#›</a:t>
            </a:fld>
            <a:endParaRPr lang="en-US" dirty="0"/>
          </a:p>
        </p:txBody>
      </p:sp>
    </p:spTree>
    <p:extLst>
      <p:ext uri="{BB962C8B-B14F-4D97-AF65-F5344CB8AC3E}">
        <p14:creationId xmlns:p14="http://schemas.microsoft.com/office/powerpoint/2010/main" val="175791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2</a:t>
            </a:fld>
            <a:endParaRPr lang="en-US" dirty="0"/>
          </a:p>
        </p:txBody>
      </p:sp>
    </p:spTree>
    <p:extLst>
      <p:ext uri="{BB962C8B-B14F-4D97-AF65-F5344CB8AC3E}">
        <p14:creationId xmlns:p14="http://schemas.microsoft.com/office/powerpoint/2010/main" val="2441259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http://sapr.mil/public/docs/reports/Retaliation/DoD_RPRS_Implementation_Plan.pdf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http://sapr.mil/index.php/svc-vlc </a:t>
            </a:r>
          </a:p>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11</a:t>
            </a:fld>
            <a:endParaRPr lang="en-US" dirty="0"/>
          </a:p>
        </p:txBody>
      </p:sp>
    </p:spTree>
    <p:extLst>
      <p:ext uri="{BB962C8B-B14F-4D97-AF65-F5344CB8AC3E}">
        <p14:creationId xmlns:p14="http://schemas.microsoft.com/office/powerpoint/2010/main" val="2152536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12</a:t>
            </a:fld>
            <a:endParaRPr lang="en-US" dirty="0"/>
          </a:p>
        </p:txBody>
      </p:sp>
    </p:spTree>
    <p:extLst>
      <p:ext uri="{BB962C8B-B14F-4D97-AF65-F5344CB8AC3E}">
        <p14:creationId xmlns:p14="http://schemas.microsoft.com/office/powerpoint/2010/main" val="213035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13</a:t>
            </a:fld>
            <a:endParaRPr lang="en-US" dirty="0"/>
          </a:p>
        </p:txBody>
      </p:sp>
    </p:spTree>
    <p:extLst>
      <p:ext uri="{BB962C8B-B14F-4D97-AF65-F5344CB8AC3E}">
        <p14:creationId xmlns:p14="http://schemas.microsoft.com/office/powerpoint/2010/main" val="996645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14</a:t>
            </a:fld>
            <a:endParaRPr lang="en-US" dirty="0"/>
          </a:p>
        </p:txBody>
      </p:sp>
    </p:spTree>
    <p:extLst>
      <p:ext uri="{BB962C8B-B14F-4D97-AF65-F5344CB8AC3E}">
        <p14:creationId xmlns:p14="http://schemas.microsoft.com/office/powerpoint/2010/main" val="2443710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15</a:t>
            </a:fld>
            <a:endParaRPr lang="en-US" dirty="0"/>
          </a:p>
        </p:txBody>
      </p:sp>
    </p:spTree>
    <p:extLst>
      <p:ext uri="{BB962C8B-B14F-4D97-AF65-F5344CB8AC3E}">
        <p14:creationId xmlns:p14="http://schemas.microsoft.com/office/powerpoint/2010/main" val="102862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 </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3</a:t>
            </a:fld>
            <a:endParaRPr lang="en-US" dirty="0"/>
          </a:p>
        </p:txBody>
      </p:sp>
    </p:spTree>
    <p:extLst>
      <p:ext uri="{BB962C8B-B14F-4D97-AF65-F5344CB8AC3E}">
        <p14:creationId xmlns:p14="http://schemas.microsoft.com/office/powerpoint/2010/main" val="1371834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4</a:t>
            </a:fld>
            <a:endParaRPr lang="en-US" dirty="0"/>
          </a:p>
        </p:txBody>
      </p:sp>
    </p:spTree>
    <p:extLst>
      <p:ext uri="{BB962C8B-B14F-4D97-AF65-F5344CB8AC3E}">
        <p14:creationId xmlns:p14="http://schemas.microsoft.com/office/powerpoint/2010/main" val="265389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5</a:t>
            </a:fld>
            <a:endParaRPr lang="en-US" dirty="0"/>
          </a:p>
        </p:txBody>
      </p:sp>
    </p:spTree>
    <p:extLst>
      <p:ext uri="{BB962C8B-B14F-4D97-AF65-F5344CB8AC3E}">
        <p14:creationId xmlns:p14="http://schemas.microsoft.com/office/powerpoint/2010/main" val="2400184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DEOCS factor explanation </a:t>
            </a:r>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6</a:t>
            </a:fld>
            <a:endParaRPr lang="en-US" dirty="0"/>
          </a:p>
        </p:txBody>
      </p:sp>
    </p:spTree>
    <p:extLst>
      <p:ext uri="{BB962C8B-B14F-4D97-AF65-F5344CB8AC3E}">
        <p14:creationId xmlns:p14="http://schemas.microsoft.com/office/powerpoint/2010/main" val="3784584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DEOCS Question</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7</a:t>
            </a:fld>
            <a:endParaRPr lang="en-US" dirty="0"/>
          </a:p>
        </p:txBody>
      </p:sp>
    </p:spTree>
    <p:extLst>
      <p:ext uri="{BB962C8B-B14F-4D97-AF65-F5344CB8AC3E}">
        <p14:creationId xmlns:p14="http://schemas.microsoft.com/office/powerpoint/2010/main" val="218672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DEOCS Question</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8</a:t>
            </a:fld>
            <a:endParaRPr lang="en-US" dirty="0"/>
          </a:p>
        </p:txBody>
      </p:sp>
    </p:spTree>
    <p:extLst>
      <p:ext uri="{BB962C8B-B14F-4D97-AF65-F5344CB8AC3E}">
        <p14:creationId xmlns:p14="http://schemas.microsoft.com/office/powerpoint/2010/main" val="754545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t>9</a:t>
            </a:fld>
            <a:endParaRPr lang="en-US" dirty="0"/>
          </a:p>
        </p:txBody>
      </p:sp>
    </p:spTree>
    <p:extLst>
      <p:ext uri="{BB962C8B-B14F-4D97-AF65-F5344CB8AC3E}">
        <p14:creationId xmlns:p14="http://schemas.microsoft.com/office/powerpoint/2010/main" val="994117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http://sapr.mil/public/docs/reports/Retaliation/DoD_RPRS_Implementation_Plan.pdf</a:t>
            </a:r>
          </a:p>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10</a:t>
            </a:fld>
            <a:endParaRPr lang="en-US" dirty="0"/>
          </a:p>
        </p:txBody>
      </p:sp>
    </p:spTree>
    <p:extLst>
      <p:ext uri="{BB962C8B-B14F-4D97-AF65-F5344CB8AC3E}">
        <p14:creationId xmlns:p14="http://schemas.microsoft.com/office/powerpoint/2010/main" val="1692284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pic>
        <p:nvPicPr>
          <p:cNvPr id="7" name="Picture 6" descr="dna title.jpg"/>
          <p:cNvPicPr>
            <a:picLocks noChangeAspect="1"/>
          </p:cNvPicPr>
          <p:nvPr userDrawn="1"/>
        </p:nvPicPr>
        <p:blipFill>
          <a:blip r:embed="rId2" cstate="print"/>
          <a:stretch>
            <a:fillRect/>
          </a:stretch>
        </p:blipFill>
        <p:spPr>
          <a:xfrm>
            <a:off x="2234" y="0"/>
            <a:ext cx="9141768" cy="6858000"/>
          </a:xfrm>
          <a:prstGeom prst="rect">
            <a:avLst/>
          </a:prstGeom>
        </p:spPr>
      </p:pic>
      <p:sp>
        <p:nvSpPr>
          <p:cNvPr id="8" name="Title 1"/>
          <p:cNvSpPr txBox="1">
            <a:spLocks/>
          </p:cNvSpPr>
          <p:nvPr userDrawn="1"/>
        </p:nvSpPr>
        <p:spPr>
          <a:xfrm>
            <a:off x="0" y="2094567"/>
            <a:ext cx="9144000" cy="25287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smtClean="0">
                <a:solidFill>
                  <a:schemeClr val="bg1"/>
                </a:solidFill>
              </a:rPr>
              <a:t>Increasing Your Organization’s </a:t>
            </a:r>
            <a:br>
              <a:rPr lang="en-US" sz="5400" b="1" dirty="0" smtClean="0">
                <a:solidFill>
                  <a:schemeClr val="bg1"/>
                </a:solidFill>
              </a:rPr>
            </a:br>
            <a:r>
              <a:rPr lang="en-US" sz="5400" b="1" dirty="0" smtClean="0">
                <a:solidFill>
                  <a:schemeClr val="bg1"/>
                </a:solidFill>
              </a:rPr>
              <a:t>Sexual Assault Response   Climate</a:t>
            </a:r>
            <a:endParaRPr lang="en-US" sz="5400" b="1" dirty="0">
              <a:solidFill>
                <a:schemeClr val="bg1"/>
              </a:solidFill>
            </a:endParaRPr>
          </a:p>
        </p:txBody>
      </p:sp>
    </p:spTree>
    <p:extLst>
      <p:ext uri="{BB962C8B-B14F-4D97-AF65-F5344CB8AC3E}">
        <p14:creationId xmlns:p14="http://schemas.microsoft.com/office/powerpoint/2010/main" val="200526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5153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672399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0" y="0"/>
            <a:ext cx="9141768" cy="6858000"/>
          </a:xfrm>
          <a:prstGeom prst="rect">
            <a:avLst/>
          </a:prstGeom>
        </p:spPr>
      </p:pic>
      <p:sp>
        <p:nvSpPr>
          <p:cNvPr id="2" name="Title 1"/>
          <p:cNvSpPr>
            <a:spLocks noGrp="1"/>
          </p:cNvSpPr>
          <p:nvPr>
            <p:ph type="ctrTitle" hasCustomPrompt="1"/>
          </p:nvPr>
        </p:nvSpPr>
        <p:spPr>
          <a:xfrm>
            <a:off x="0" y="2130425"/>
            <a:ext cx="9144000" cy="1470025"/>
          </a:xfrm>
        </p:spPr>
        <p:txBody>
          <a:bodyPr>
            <a:noAutofit/>
          </a:bodyPr>
          <a:lstStyle>
            <a:lvl1pPr>
              <a:defRPr sz="5500">
                <a:effectLst>
                  <a:outerShdw blurRad="38100" dist="38100" dir="2700000" algn="tl">
                    <a:srgbClr val="000000">
                      <a:alpha val="43137"/>
                    </a:srgbClr>
                  </a:outerShdw>
                </a:effectLst>
              </a:defRPr>
            </a:lvl1pPr>
          </a:lstStyle>
          <a:p>
            <a:r>
              <a:rPr lang="en-US" dirty="0" smtClean="0"/>
              <a:t>CLICK TO EDIT MASTER TITLE</a:t>
            </a:r>
            <a:endParaRPr lang="en-US" dirty="0"/>
          </a:p>
        </p:txBody>
      </p:sp>
      <p:sp>
        <p:nvSpPr>
          <p:cNvPr id="3" name="Subtitle 2"/>
          <p:cNvSpPr>
            <a:spLocks noGrp="1"/>
          </p:cNvSpPr>
          <p:nvPr>
            <p:ph type="subTitle" idx="1" hasCustomPrompt="1"/>
          </p:nvPr>
        </p:nvSpPr>
        <p:spPr>
          <a:xfrm>
            <a:off x="1152525" y="3590925"/>
            <a:ext cx="7487622" cy="1752600"/>
          </a:xfrm>
        </p:spPr>
        <p:txBody>
          <a:bodyPr/>
          <a:lstStyle>
            <a:lvl1pPr marL="0" indent="0" algn="l">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703253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solidFill>
                  <a:schemeClr val="bg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5361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hasCustomPrompt="1"/>
          </p:nvPr>
        </p:nvSpPr>
        <p:spPr>
          <a:xfrm>
            <a:off x="722312" y="4692650"/>
            <a:ext cx="8263067" cy="1362075"/>
          </a:xfrm>
        </p:spPr>
        <p:txBody>
          <a:bodyPr anchor="t">
            <a:noAutofit/>
          </a:bodyPr>
          <a:lstStyle>
            <a:lvl1pPr algn="l">
              <a:defRPr sz="4000" b="0" cap="none">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91672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5763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9556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3930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Date Placeholder 1"/>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3884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0">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u="none">
                <a:solidFill>
                  <a:schemeClr val="bg1"/>
                </a:solidFill>
                <a:effectLst>
                  <a:outerShdw blurRad="38100" dist="38100" dir="2700000" algn="tl">
                    <a:srgbClr val="000000">
                      <a:alpha val="43137"/>
                    </a:srgb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817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3721291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dna notes I.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279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417040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117700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21453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64340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66759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146437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t>‹#›</a:t>
            </a:fld>
            <a:endParaRPr lang="en-US" dirty="0"/>
          </a:p>
        </p:txBody>
      </p:sp>
    </p:spTree>
    <p:extLst>
      <p:ext uri="{BB962C8B-B14F-4D97-AF65-F5344CB8AC3E}">
        <p14:creationId xmlns:p14="http://schemas.microsoft.com/office/powerpoint/2010/main" val="2014079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2.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C7949-DB88-4832-B407-BCD67B7DCCF0}" type="datetimeFigureOut">
              <a:rPr lang="en-US" smtClean="0"/>
              <a:t>11/14/2018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25D9D-6E10-44F5-95A6-3681D47008C0}" type="slidenum">
              <a:rPr lang="en-US" smtClean="0"/>
              <a:t>‹#›</a:t>
            </a:fld>
            <a:endParaRPr lang="en-US" dirty="0"/>
          </a:p>
        </p:txBody>
      </p:sp>
    </p:spTree>
    <p:extLst>
      <p:ext uri="{BB962C8B-B14F-4D97-AF65-F5344CB8AC3E}">
        <p14:creationId xmlns:p14="http://schemas.microsoft.com/office/powerpoint/2010/main" val="2192597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CB4A2-81E5-46C4-8860-71C0B7FCCD10}" type="datetimeFigureOut">
              <a:rPr lang="en-US" smtClean="0">
                <a:solidFill>
                  <a:prstClr val="black">
                    <a:tint val="75000"/>
                  </a:prstClr>
                </a:solidFill>
              </a:rPr>
              <a:pPr/>
              <a:t>11/14/2018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pic>
        <p:nvPicPr>
          <p:cNvPr id="9" name="Picture 8" descr="dna body.jpg"/>
          <p:cNvPicPr>
            <a:picLocks noChangeAspect="1"/>
          </p:cNvPicPr>
          <p:nvPr/>
        </p:nvPicPr>
        <p:blipFill>
          <a:blip r:embed="rId11" cstate="print"/>
          <a:stretch>
            <a:fillRect/>
          </a:stretch>
        </p:blipFill>
        <p:spPr>
          <a:xfrm>
            <a:off x="1116" y="0"/>
            <a:ext cx="9141768" cy="6858000"/>
          </a:xfrm>
          <a:prstGeom prst="rect">
            <a:avLst/>
          </a:prstGeom>
        </p:spPr>
      </p:pic>
    </p:spTree>
    <p:extLst>
      <p:ext uri="{BB962C8B-B14F-4D97-AF65-F5344CB8AC3E}">
        <p14:creationId xmlns:p14="http://schemas.microsoft.com/office/powerpoint/2010/main" val="8485838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sapr.mil/"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www.safehelpline.org/"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apr.mil/public/docs/reports/Retaliation/Retailation_Info_Paper_071117.pdf"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8064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457200" y="1389017"/>
            <a:ext cx="8229600" cy="5085080"/>
          </a:xfrm>
        </p:spPr>
        <p:txBody>
          <a:bodyPr>
            <a:normAutofit/>
          </a:bodyPr>
          <a:lstStyle/>
          <a:p>
            <a:r>
              <a:rPr lang="en-US" sz="3600" dirty="0" smtClean="0"/>
              <a:t>Develop </a:t>
            </a:r>
            <a:r>
              <a:rPr lang="en-US" sz="3600" dirty="0"/>
              <a:t>a standard, comprehensive </a:t>
            </a:r>
            <a:r>
              <a:rPr lang="en-US" sz="3600" dirty="0" smtClean="0"/>
              <a:t>response </a:t>
            </a:r>
            <a:r>
              <a:rPr lang="en-US" sz="3600" dirty="0"/>
              <a:t>process to ensure Service members have the means to report incidents </a:t>
            </a:r>
            <a:r>
              <a:rPr lang="en-US" sz="3600" dirty="0" smtClean="0"/>
              <a:t>and </a:t>
            </a:r>
            <a:r>
              <a:rPr lang="en-US" sz="3600" dirty="0"/>
              <a:t>obtain support throughout the </a:t>
            </a:r>
            <a:r>
              <a:rPr lang="en-US" sz="3600" dirty="0" smtClean="0"/>
              <a:t>process</a:t>
            </a:r>
            <a:r>
              <a:rPr lang="en-US" sz="3600" dirty="0"/>
              <a:t>, while holding offenders appropriately </a:t>
            </a:r>
            <a:r>
              <a:rPr lang="en-US" sz="3600" dirty="0" smtClean="0"/>
              <a:t>accountable for their behavior. </a:t>
            </a:r>
            <a:endParaRPr lang="en-US" sz="3600" dirty="0"/>
          </a:p>
        </p:txBody>
      </p:sp>
    </p:spTree>
    <p:extLst>
      <p:ext uri="{BB962C8B-B14F-4D97-AF65-F5344CB8AC3E}">
        <p14:creationId xmlns:p14="http://schemas.microsoft.com/office/powerpoint/2010/main" val="1956924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Strategies </a:t>
            </a:r>
            <a:r>
              <a:rPr lang="en-US" sz="4000" dirty="0">
                <a:effectLst/>
                <a:cs typeface="Times New Roman" panose="02020603050405020304" pitchFamily="18" charset="0"/>
              </a:rPr>
              <a:t>(cont.)</a:t>
            </a:r>
            <a:endParaRPr lang="en-US" sz="4800" dirty="0">
              <a:effectLst/>
            </a:endParaRPr>
          </a:p>
        </p:txBody>
      </p:sp>
      <p:sp>
        <p:nvSpPr>
          <p:cNvPr id="2" name="Content Placeholder 1"/>
          <p:cNvSpPr>
            <a:spLocks noGrp="1"/>
          </p:cNvSpPr>
          <p:nvPr>
            <p:ph idx="1"/>
          </p:nvPr>
        </p:nvSpPr>
        <p:spPr>
          <a:xfrm>
            <a:off x="457200" y="1378131"/>
            <a:ext cx="8229600" cy="5085080"/>
          </a:xfrm>
        </p:spPr>
        <p:txBody>
          <a:bodyPr>
            <a:normAutofit/>
          </a:bodyPr>
          <a:lstStyle/>
          <a:p>
            <a:r>
              <a:rPr lang="en-US" sz="3600" dirty="0" smtClean="0"/>
              <a:t>Provide comprehensive support </a:t>
            </a:r>
            <a:r>
              <a:rPr lang="en-US" sz="3600" dirty="0"/>
              <a:t>to </a:t>
            </a:r>
            <a:r>
              <a:rPr lang="en-US" sz="3600" dirty="0" smtClean="0"/>
              <a:t>reporters to </a:t>
            </a:r>
            <a:r>
              <a:rPr lang="en-US" sz="3600" dirty="0"/>
              <a:t>leverage the retaliation response </a:t>
            </a:r>
            <a:r>
              <a:rPr lang="en-US" sz="3600" dirty="0" smtClean="0"/>
              <a:t>process, use: </a:t>
            </a:r>
          </a:p>
          <a:p>
            <a:pPr lvl="1">
              <a:buFont typeface="Arial" panose="020B0604020202020204" pitchFamily="34" charset="0"/>
              <a:buChar char="•"/>
            </a:pPr>
            <a:r>
              <a:rPr lang="en-US" sz="3200" dirty="0" smtClean="0"/>
              <a:t>SARCs/SAPR VAs</a:t>
            </a:r>
          </a:p>
          <a:p>
            <a:pPr lvl="1">
              <a:buFont typeface="Arial" panose="020B0604020202020204" pitchFamily="34" charset="0"/>
              <a:buChar char="•"/>
            </a:pPr>
            <a:r>
              <a:rPr lang="en-US" sz="3200" dirty="0"/>
              <a:t>Victims' Legal </a:t>
            </a:r>
            <a:r>
              <a:rPr lang="en-US" sz="3200" dirty="0" smtClean="0"/>
              <a:t>Counsel/Special </a:t>
            </a:r>
            <a:r>
              <a:rPr lang="en-US" sz="3200" dirty="0"/>
              <a:t>Victims' Counsel</a:t>
            </a:r>
            <a:r>
              <a:rPr lang="en-US" sz="3200" dirty="0" smtClean="0"/>
              <a:t> </a:t>
            </a:r>
          </a:p>
          <a:p>
            <a:pPr lvl="1">
              <a:buFont typeface="Arial" panose="020B0604020202020204" pitchFamily="34" charset="0"/>
              <a:buChar char="•"/>
            </a:pPr>
            <a:r>
              <a:rPr lang="en-US" sz="3200" dirty="0" smtClean="0"/>
              <a:t>Chain of Command</a:t>
            </a:r>
            <a:endParaRPr lang="en-US" sz="3200" dirty="0"/>
          </a:p>
        </p:txBody>
      </p:sp>
    </p:spTree>
    <p:extLst>
      <p:ext uri="{BB962C8B-B14F-4D97-AF65-F5344CB8AC3E}">
        <p14:creationId xmlns:p14="http://schemas.microsoft.com/office/powerpoint/2010/main" val="3606190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Strategies </a:t>
            </a:r>
            <a:r>
              <a:rPr lang="en-US" sz="4000" dirty="0">
                <a:effectLst/>
                <a:cs typeface="Times New Roman" panose="02020603050405020304" pitchFamily="18" charset="0"/>
              </a:rPr>
              <a:t>(cont.)</a:t>
            </a:r>
            <a:endParaRPr lang="en-US" sz="4800" dirty="0">
              <a:effectLst/>
            </a:endParaRPr>
          </a:p>
        </p:txBody>
      </p:sp>
      <p:sp>
        <p:nvSpPr>
          <p:cNvPr id="2" name="Content Placeholder 1"/>
          <p:cNvSpPr>
            <a:spLocks noGrp="1"/>
          </p:cNvSpPr>
          <p:nvPr>
            <p:ph idx="1"/>
          </p:nvPr>
        </p:nvSpPr>
        <p:spPr>
          <a:xfrm>
            <a:off x="457200" y="1508760"/>
            <a:ext cx="8229600" cy="5085080"/>
          </a:xfrm>
        </p:spPr>
        <p:txBody>
          <a:bodyPr>
            <a:normAutofit lnSpcReduction="10000"/>
          </a:bodyPr>
          <a:lstStyle/>
          <a:p>
            <a:r>
              <a:rPr lang="en-US" sz="3600" dirty="0"/>
              <a:t>Educate </a:t>
            </a:r>
            <a:r>
              <a:rPr lang="en-US" sz="3600" dirty="0" smtClean="0"/>
              <a:t>yourself, your peers, </a:t>
            </a:r>
            <a:r>
              <a:rPr lang="en-US" sz="3600" dirty="0"/>
              <a:t>and </a:t>
            </a:r>
            <a:r>
              <a:rPr lang="en-US" sz="3600" dirty="0" smtClean="0"/>
              <a:t>your subordinates on resources available </a:t>
            </a:r>
            <a:r>
              <a:rPr lang="en-US" sz="3600" dirty="0"/>
              <a:t>to </a:t>
            </a:r>
            <a:r>
              <a:rPr lang="en-US" sz="3600" dirty="0" smtClean="0"/>
              <a:t>increase reporting knowledge by:</a:t>
            </a:r>
          </a:p>
          <a:p>
            <a:pPr lvl="1">
              <a:buFont typeface="Arial" panose="020B0604020202020204" pitchFamily="34" charset="0"/>
              <a:buChar char="•"/>
            </a:pPr>
            <a:r>
              <a:rPr lang="en-US" sz="3200" dirty="0" smtClean="0"/>
              <a:t>Ensuring bulletin boards are updated and clearly visible</a:t>
            </a:r>
          </a:p>
          <a:p>
            <a:pPr lvl="1">
              <a:buFont typeface="Arial" panose="020B0604020202020204" pitchFamily="34" charset="0"/>
              <a:buChar char="•"/>
            </a:pPr>
            <a:r>
              <a:rPr lang="en-US" sz="3200" dirty="0" smtClean="0"/>
              <a:t>Advertising victim advocates’ names and phone numbers (hotline numbers)</a:t>
            </a:r>
          </a:p>
          <a:p>
            <a:pPr lvl="1">
              <a:buFont typeface="Arial" panose="020B0604020202020204" pitchFamily="34" charset="0"/>
              <a:buChar char="•"/>
            </a:pPr>
            <a:r>
              <a:rPr lang="en-US" sz="3200" dirty="0" smtClean="0"/>
              <a:t>Display websites such as: </a:t>
            </a:r>
            <a:r>
              <a:rPr lang="en-US" sz="3200" dirty="0" smtClean="0">
                <a:hlinkClick r:id="rId3"/>
              </a:rPr>
              <a:t>www.sapr.mil</a:t>
            </a:r>
            <a:r>
              <a:rPr lang="en-US" sz="3200" dirty="0" smtClean="0"/>
              <a:t>, </a:t>
            </a:r>
            <a:r>
              <a:rPr lang="en-US" sz="3200" dirty="0" smtClean="0">
                <a:hlinkClick r:id="rId4"/>
              </a:rPr>
              <a:t>www.safehelpline.org</a:t>
            </a:r>
            <a:r>
              <a:rPr lang="en-US" sz="3200" dirty="0" smtClean="0"/>
              <a:t>, and your local agencies SAPR website   </a:t>
            </a:r>
          </a:p>
          <a:p>
            <a:pPr marL="0" indent="0">
              <a:buNone/>
            </a:pPr>
            <a:endParaRPr lang="en-US" sz="2600" dirty="0" smtClean="0"/>
          </a:p>
        </p:txBody>
      </p:sp>
    </p:spTree>
    <p:extLst>
      <p:ext uri="{BB962C8B-B14F-4D97-AF65-F5344CB8AC3E}">
        <p14:creationId xmlns:p14="http://schemas.microsoft.com/office/powerpoint/2010/main" val="4123230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 </a:t>
            </a:r>
            <a:r>
              <a:rPr lang="en-US" sz="4000" dirty="0" smtClean="0">
                <a:effectLst/>
                <a:cs typeface="Times New Roman" panose="02020603050405020304" pitchFamily="18" charset="0"/>
              </a:rPr>
              <a:t>(cont.)</a:t>
            </a:r>
            <a:endParaRPr lang="en-US" sz="4000" dirty="0">
              <a:effectLst/>
            </a:endParaRPr>
          </a:p>
        </p:txBody>
      </p:sp>
      <p:sp>
        <p:nvSpPr>
          <p:cNvPr id="2" name="Content Placeholder 1"/>
          <p:cNvSpPr>
            <a:spLocks noGrp="1"/>
          </p:cNvSpPr>
          <p:nvPr>
            <p:ph idx="1"/>
          </p:nvPr>
        </p:nvSpPr>
        <p:spPr>
          <a:xfrm>
            <a:off x="457200" y="1508760"/>
            <a:ext cx="8229600" cy="5085080"/>
          </a:xfrm>
        </p:spPr>
        <p:txBody>
          <a:bodyPr>
            <a:normAutofit/>
          </a:bodyPr>
          <a:lstStyle/>
          <a:p>
            <a:r>
              <a:rPr lang="en-US" dirty="0" smtClean="0"/>
              <a:t>Conduct (commander approved) realistic training, demonstrating whom to contact after a sexual assault</a:t>
            </a:r>
          </a:p>
          <a:p>
            <a:r>
              <a:rPr lang="en-US" dirty="0"/>
              <a:t>Discuss regularly and display the reporting options available after a sexual assault</a:t>
            </a:r>
          </a:p>
          <a:p>
            <a:r>
              <a:rPr lang="en-US" dirty="0" smtClean="0"/>
              <a:t>Ensure </a:t>
            </a:r>
            <a:r>
              <a:rPr lang="en-US" b="1" dirty="0"/>
              <a:t>all leaders participate in all training events</a:t>
            </a:r>
            <a:r>
              <a:rPr lang="en-US" dirty="0"/>
              <a:t> (introduce guest speakers, provide closing </a:t>
            </a:r>
            <a:r>
              <a:rPr lang="en-US" dirty="0" smtClean="0"/>
              <a:t>remarks, etc.)</a:t>
            </a:r>
            <a:endParaRPr lang="en-US" dirty="0"/>
          </a:p>
          <a:p>
            <a:endParaRPr lang="en-US" sz="3600" dirty="0">
              <a:solidFill>
                <a:srgbClr val="FF0000"/>
              </a:solidFill>
            </a:endParaRPr>
          </a:p>
        </p:txBody>
      </p:sp>
    </p:spTree>
    <p:extLst>
      <p:ext uri="{BB962C8B-B14F-4D97-AF65-F5344CB8AC3E}">
        <p14:creationId xmlns:p14="http://schemas.microsoft.com/office/powerpoint/2010/main" val="3277281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effectLst/>
                <a:cs typeface="Times New Roman" panose="02020603050405020304" pitchFamily="18" charset="0"/>
              </a:rPr>
              <a:t>Strategies </a:t>
            </a:r>
            <a:r>
              <a:rPr lang="en-US" sz="4000" dirty="0">
                <a:effectLst/>
                <a:cs typeface="Times New Roman" panose="02020603050405020304" pitchFamily="18" charset="0"/>
              </a:rPr>
              <a:t>(cont.)</a:t>
            </a:r>
            <a:endParaRPr lang="en-US" sz="4800" dirty="0">
              <a:effectLst/>
            </a:endParaRPr>
          </a:p>
        </p:txBody>
      </p:sp>
      <p:sp>
        <p:nvSpPr>
          <p:cNvPr id="2" name="Content Placeholder 1"/>
          <p:cNvSpPr>
            <a:spLocks noGrp="1"/>
          </p:cNvSpPr>
          <p:nvPr>
            <p:ph idx="1"/>
          </p:nvPr>
        </p:nvSpPr>
        <p:spPr>
          <a:xfrm>
            <a:off x="457200" y="1378131"/>
            <a:ext cx="8229600" cy="5349240"/>
          </a:xfrm>
        </p:spPr>
        <p:txBody>
          <a:bodyPr>
            <a:normAutofit fontScale="85000" lnSpcReduction="10000"/>
          </a:bodyPr>
          <a:lstStyle/>
          <a:p>
            <a:r>
              <a:rPr lang="en-US" sz="4200" dirty="0" smtClean="0"/>
              <a:t>Invite subject matter experts to </a:t>
            </a:r>
            <a:r>
              <a:rPr lang="en-US" sz="4200" dirty="0"/>
              <a:t>discuss their </a:t>
            </a:r>
            <a:r>
              <a:rPr lang="en-US" sz="4200" dirty="0" smtClean="0"/>
              <a:t>roles, responsibilities/capabilities after a </a:t>
            </a:r>
            <a:r>
              <a:rPr lang="en-US" sz="4200" dirty="0"/>
              <a:t>sexual </a:t>
            </a:r>
            <a:r>
              <a:rPr lang="en-US" sz="4200" dirty="0" smtClean="0"/>
              <a:t>assault:</a:t>
            </a:r>
          </a:p>
          <a:p>
            <a:pPr lvl="1">
              <a:buFont typeface="Arial" panose="020B0604020202020204" pitchFamily="34" charset="0"/>
              <a:buChar char="•"/>
            </a:pPr>
            <a:r>
              <a:rPr lang="en-US" sz="3300" dirty="0" smtClean="0"/>
              <a:t>SARC/SAPR VA </a:t>
            </a:r>
          </a:p>
          <a:p>
            <a:pPr lvl="1">
              <a:buFont typeface="Arial" panose="020B0604020202020204" pitchFamily="34" charset="0"/>
              <a:buChar char="•"/>
            </a:pPr>
            <a:r>
              <a:rPr lang="en-US" sz="3300" dirty="0" smtClean="0"/>
              <a:t>Medical </a:t>
            </a:r>
            <a:r>
              <a:rPr lang="en-US" dirty="0" smtClean="0"/>
              <a:t>(</a:t>
            </a:r>
            <a:r>
              <a:rPr lang="en-US" dirty="0"/>
              <a:t>First </a:t>
            </a:r>
            <a:r>
              <a:rPr lang="en-US" dirty="0" smtClean="0"/>
              <a:t>Responders, Behavioral Health, SANE)</a:t>
            </a:r>
            <a:endParaRPr lang="en-US" sz="3300" dirty="0" smtClean="0"/>
          </a:p>
          <a:p>
            <a:pPr lvl="1">
              <a:buFont typeface="Arial" panose="020B0604020202020204" pitchFamily="34" charset="0"/>
              <a:buChar char="•"/>
            </a:pPr>
            <a:r>
              <a:rPr lang="en-US" sz="3300" dirty="0" smtClean="0"/>
              <a:t>Legal </a:t>
            </a:r>
          </a:p>
          <a:p>
            <a:pPr lvl="1">
              <a:buFont typeface="Arial" panose="020B0604020202020204" pitchFamily="34" charset="0"/>
              <a:buChar char="•"/>
            </a:pPr>
            <a:r>
              <a:rPr lang="en-US" sz="3300" dirty="0" smtClean="0"/>
              <a:t>Spiritual</a:t>
            </a:r>
          </a:p>
          <a:p>
            <a:pPr lvl="1" indent="-284163">
              <a:buFont typeface="Arial" panose="020B0604020202020204" pitchFamily="34" charset="0"/>
              <a:buChar char="•"/>
            </a:pPr>
            <a:r>
              <a:rPr lang="en-US" sz="3300" dirty="0"/>
              <a:t>Police </a:t>
            </a:r>
            <a:r>
              <a:rPr lang="en-US" dirty="0"/>
              <a:t>(military and civilian) </a:t>
            </a:r>
          </a:p>
          <a:p>
            <a:pPr lvl="1" indent="-284163">
              <a:buFont typeface="Arial" panose="020B0604020202020204" pitchFamily="34" charset="0"/>
              <a:buChar char="•"/>
            </a:pPr>
            <a:r>
              <a:rPr lang="en-US" sz="3300" dirty="0"/>
              <a:t>Military Criminal Investigative </a:t>
            </a:r>
            <a:r>
              <a:rPr lang="en-US" sz="3300" dirty="0" smtClean="0"/>
              <a:t>Organizations </a:t>
            </a:r>
            <a:r>
              <a:rPr lang="en-US" dirty="0"/>
              <a:t>(e.g. CID, </a:t>
            </a:r>
            <a:r>
              <a:rPr lang="en-US" dirty="0" smtClean="0"/>
              <a:t>OSI, NCIS</a:t>
            </a:r>
            <a:r>
              <a:rPr lang="en-US" dirty="0"/>
              <a:t>)</a:t>
            </a:r>
            <a:endParaRPr lang="en-US" sz="3300" dirty="0"/>
          </a:p>
          <a:p>
            <a:pPr lvl="1" indent="-284163">
              <a:buFont typeface="Arial" panose="020B0604020202020204" pitchFamily="34" charset="0"/>
              <a:buChar char="•"/>
            </a:pPr>
            <a:r>
              <a:rPr lang="en-US" sz="3300" dirty="0" smtClean="0"/>
              <a:t>Commander</a:t>
            </a:r>
          </a:p>
        </p:txBody>
      </p:sp>
    </p:spTree>
    <p:extLst>
      <p:ext uri="{BB962C8B-B14F-4D97-AF65-F5344CB8AC3E}">
        <p14:creationId xmlns:p14="http://schemas.microsoft.com/office/powerpoint/2010/main" val="1773264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Summary</a:t>
            </a:r>
            <a:endParaRPr lang="en-US" sz="4800" dirty="0">
              <a:effectLst/>
            </a:endParaRPr>
          </a:p>
        </p:txBody>
      </p:sp>
      <p:sp>
        <p:nvSpPr>
          <p:cNvPr id="2" name="Content Placeholder 1"/>
          <p:cNvSpPr>
            <a:spLocks noGrp="1"/>
          </p:cNvSpPr>
          <p:nvPr>
            <p:ph idx="1"/>
          </p:nvPr>
        </p:nvSpPr>
        <p:spPr>
          <a:xfrm>
            <a:off x="243840" y="1356360"/>
            <a:ext cx="8483600" cy="5257800"/>
          </a:xfrm>
        </p:spPr>
        <p:txBody>
          <a:bodyPr>
            <a:normAutofit/>
          </a:bodyPr>
          <a:lstStyle/>
          <a:p>
            <a:pPr marL="0" indent="0">
              <a:buNone/>
            </a:pPr>
            <a:r>
              <a:rPr lang="en-US" dirty="0"/>
              <a:t>All reports of sexual assault (or sexual </a:t>
            </a:r>
            <a:r>
              <a:rPr lang="en-US" dirty="0" smtClean="0"/>
              <a:t>harassment" </a:t>
            </a:r>
            <a:r>
              <a:rPr lang="en-US" dirty="0"/>
              <a:t>must be taken seriously.  Only when victims have confidence in the chain of command can they receive the full support available to them (i.e., appropriate care, legal advice, investigation into the incident, expedited transfer, etc.).  It is up to the chain of command to establish a climate that gives Service members the confidence to report sexual assault and sexual harassment.</a:t>
            </a:r>
            <a:endParaRPr lang="en-US" sz="1800" dirty="0">
              <a:solidFill>
                <a:srgbClr val="FF0000"/>
              </a:solidFill>
            </a:endParaRPr>
          </a:p>
        </p:txBody>
      </p:sp>
      <p:sp>
        <p:nvSpPr>
          <p:cNvPr id="5" name="Rectangle 4"/>
          <p:cNvSpPr/>
          <p:nvPr/>
        </p:nvSpPr>
        <p:spPr>
          <a:xfrm>
            <a:off x="0" y="5914349"/>
            <a:ext cx="9011920" cy="276999"/>
          </a:xfrm>
          <a:prstGeom prst="rect">
            <a:avLst/>
          </a:prstGeom>
        </p:spPr>
        <p:txBody>
          <a:bodyPr wrap="square">
            <a:spAutoFit/>
          </a:bodyPr>
          <a:lstStyle/>
          <a:p>
            <a:pPr lvl="0" algn="r">
              <a:defRPr/>
            </a:pPr>
            <a:r>
              <a:rPr lang="en-US" sz="1200" dirty="0">
                <a:hlinkClick r:id="rId3"/>
              </a:rPr>
              <a:t>http://</a:t>
            </a:r>
            <a:r>
              <a:rPr lang="en-US" sz="1200" dirty="0" smtClean="0">
                <a:hlinkClick r:id="rId3"/>
              </a:rPr>
              <a:t>sapr.mil/public/docs/reports/Retaliation/Retailation_Info_Paper_071117.pdf</a:t>
            </a:r>
            <a:r>
              <a:rPr lang="en-US" sz="1200" dirty="0" smtClean="0"/>
              <a:t> </a:t>
            </a:r>
            <a:endParaRPr lang="en-US" sz="1200" dirty="0"/>
          </a:p>
        </p:txBody>
      </p:sp>
    </p:spTree>
    <p:extLst>
      <p:ext uri="{BB962C8B-B14F-4D97-AF65-F5344CB8AC3E}">
        <p14:creationId xmlns:p14="http://schemas.microsoft.com/office/powerpoint/2010/main" val="3729055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Introduction</a:t>
            </a:r>
            <a:endParaRPr lang="en-US" sz="4800" dirty="0">
              <a:effectLst/>
            </a:endParaRPr>
          </a:p>
        </p:txBody>
      </p:sp>
      <p:sp>
        <p:nvSpPr>
          <p:cNvPr id="3" name="Content Placeholder 2"/>
          <p:cNvSpPr>
            <a:spLocks noGrp="1"/>
          </p:cNvSpPr>
          <p:nvPr>
            <p:ph idx="1"/>
          </p:nvPr>
        </p:nvSpPr>
        <p:spPr>
          <a:xfrm>
            <a:off x="391887" y="1246190"/>
            <a:ext cx="8360228" cy="5447645"/>
          </a:xfrm>
        </p:spPr>
        <p:txBody>
          <a:bodyPr>
            <a:noAutofit/>
          </a:bodyPr>
          <a:lstStyle/>
          <a:p>
            <a:pPr marL="0" indent="0" algn="ctr">
              <a:buNone/>
            </a:pPr>
            <a:r>
              <a:rPr lang="en-US" sz="3600" u="sng" dirty="0" smtClean="0"/>
              <a:t>Sexual assault is a crime; </a:t>
            </a:r>
            <a:r>
              <a:rPr lang="en-US" sz="3600" dirty="0" smtClean="0"/>
              <a:t>and no two assaults </a:t>
            </a:r>
            <a:r>
              <a:rPr lang="en-US" sz="3600" dirty="0"/>
              <a:t>are </a:t>
            </a:r>
            <a:r>
              <a:rPr lang="en-US" sz="3600" dirty="0" smtClean="0"/>
              <a:t>ever the same. </a:t>
            </a:r>
          </a:p>
          <a:p>
            <a:pPr marL="0" indent="0" algn="ctr">
              <a:buNone/>
            </a:pPr>
            <a:endParaRPr lang="en-US" sz="1200" dirty="0" smtClean="0"/>
          </a:p>
          <a:p>
            <a:pPr marL="0" indent="0">
              <a:buNone/>
            </a:pPr>
            <a:r>
              <a:rPr lang="en-US" dirty="0" smtClean="0"/>
              <a:t>Everyone will have a different reaction including the:</a:t>
            </a:r>
          </a:p>
          <a:p>
            <a:r>
              <a:rPr lang="en-US" dirty="0" smtClean="0"/>
              <a:t>reporter of the assault, </a:t>
            </a:r>
          </a:p>
          <a:p>
            <a:r>
              <a:rPr lang="en-US" dirty="0" smtClean="0"/>
              <a:t>first responder, </a:t>
            </a:r>
          </a:p>
          <a:p>
            <a:r>
              <a:rPr lang="en-US" dirty="0" smtClean="0"/>
              <a:t>Commander, and </a:t>
            </a:r>
          </a:p>
          <a:p>
            <a:r>
              <a:rPr lang="en-US" dirty="0" smtClean="0"/>
              <a:t>others who become aware of the assault.</a:t>
            </a:r>
          </a:p>
        </p:txBody>
      </p:sp>
    </p:spTree>
    <p:extLst>
      <p:ext uri="{BB962C8B-B14F-4D97-AF65-F5344CB8AC3E}">
        <p14:creationId xmlns:p14="http://schemas.microsoft.com/office/powerpoint/2010/main" val="3807590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Introduction</a:t>
            </a:r>
            <a:endParaRPr lang="en-US" sz="4800" dirty="0">
              <a:effectLst/>
            </a:endParaRPr>
          </a:p>
        </p:txBody>
      </p:sp>
      <p:sp>
        <p:nvSpPr>
          <p:cNvPr id="3" name="Content Placeholder 2"/>
          <p:cNvSpPr>
            <a:spLocks noGrp="1"/>
          </p:cNvSpPr>
          <p:nvPr>
            <p:ph idx="1"/>
          </p:nvPr>
        </p:nvSpPr>
        <p:spPr>
          <a:xfrm>
            <a:off x="457200" y="1273629"/>
            <a:ext cx="8207829" cy="5420206"/>
          </a:xfrm>
        </p:spPr>
        <p:txBody>
          <a:bodyPr>
            <a:noAutofit/>
          </a:bodyPr>
          <a:lstStyle/>
          <a:p>
            <a:pPr marL="0" indent="0">
              <a:buNone/>
            </a:pPr>
            <a:r>
              <a:rPr lang="en-US" sz="3600" dirty="0" smtClean="0"/>
              <a:t>Taking all reports seriously, respecting ones privacy, and getting the </a:t>
            </a:r>
            <a:r>
              <a:rPr lang="en-US" sz="3600" dirty="0"/>
              <a:t>sexual assault </a:t>
            </a:r>
            <a:r>
              <a:rPr lang="en-US" sz="3600" dirty="0" smtClean="0"/>
              <a:t>victim the </a:t>
            </a:r>
            <a:r>
              <a:rPr lang="en-US" sz="3600" dirty="0"/>
              <a:t>care (</a:t>
            </a:r>
            <a:r>
              <a:rPr lang="en-US" sz="3600" dirty="0" smtClean="0"/>
              <a:t>immediate and long term) they need </a:t>
            </a:r>
            <a:r>
              <a:rPr lang="en-US" sz="3600" u="sng" dirty="0" smtClean="0"/>
              <a:t>must always</a:t>
            </a:r>
            <a:r>
              <a:rPr lang="en-US" sz="3600" dirty="0" smtClean="0"/>
              <a:t> be a priority for all leaders.</a:t>
            </a:r>
          </a:p>
        </p:txBody>
      </p:sp>
    </p:spTree>
    <p:extLst>
      <p:ext uri="{BB962C8B-B14F-4D97-AF65-F5344CB8AC3E}">
        <p14:creationId xmlns:p14="http://schemas.microsoft.com/office/powerpoint/2010/main" val="2961948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Lesson Objectives</a:t>
            </a:r>
            <a:endParaRPr lang="en-US" sz="4800" dirty="0">
              <a:effectLst/>
            </a:endParaRPr>
          </a:p>
        </p:txBody>
      </p:sp>
      <p:sp>
        <p:nvSpPr>
          <p:cNvPr id="2" name="Content Placeholder 1"/>
          <p:cNvSpPr>
            <a:spLocks noGrp="1"/>
          </p:cNvSpPr>
          <p:nvPr>
            <p:ph idx="1"/>
          </p:nvPr>
        </p:nvSpPr>
        <p:spPr/>
        <p:txBody>
          <a:bodyPr>
            <a:normAutofit/>
          </a:bodyPr>
          <a:lstStyle/>
          <a:p>
            <a:r>
              <a:rPr lang="en-US" sz="3600" dirty="0"/>
              <a:t>I</a:t>
            </a:r>
            <a:r>
              <a:rPr lang="en-US" sz="3600" dirty="0" smtClean="0"/>
              <a:t>dentify an Organization’s Sexual </a:t>
            </a:r>
            <a:r>
              <a:rPr lang="en-US" sz="3600" dirty="0"/>
              <a:t>Assault Response </a:t>
            </a:r>
            <a:r>
              <a:rPr lang="en-US" sz="3600" dirty="0" smtClean="0"/>
              <a:t>Climate</a:t>
            </a:r>
          </a:p>
          <a:p>
            <a:r>
              <a:rPr lang="en-US" sz="3600" dirty="0" smtClean="0"/>
              <a:t>Recognize the Negative Effects of a low Sexual </a:t>
            </a:r>
            <a:r>
              <a:rPr lang="en-US" sz="3600" dirty="0"/>
              <a:t>Assault Response </a:t>
            </a:r>
            <a:r>
              <a:rPr lang="en-US" sz="3600" dirty="0" smtClean="0"/>
              <a:t>Climate</a:t>
            </a:r>
          </a:p>
          <a:p>
            <a:r>
              <a:rPr lang="en-US" sz="3600" dirty="0" smtClean="0"/>
              <a:t>Know the Strategies to Increase an Organization’s </a:t>
            </a:r>
            <a:r>
              <a:rPr lang="en-US" sz="3600" dirty="0"/>
              <a:t>Sexual Assault Response Climate</a:t>
            </a:r>
          </a:p>
          <a:p>
            <a:endParaRPr lang="en-US" sz="3600" dirty="0" smtClean="0">
              <a:solidFill>
                <a:srgbClr val="FF0000"/>
              </a:solidFill>
            </a:endParaRPr>
          </a:p>
        </p:txBody>
      </p:sp>
    </p:spTree>
    <p:extLst>
      <p:ext uri="{BB962C8B-B14F-4D97-AF65-F5344CB8AC3E}">
        <p14:creationId xmlns:p14="http://schemas.microsoft.com/office/powerpoint/2010/main" val="1232998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800" dirty="0"/>
              <a:t>Sexual Assault </a:t>
            </a:r>
            <a:r>
              <a:rPr lang="en-US" sz="4800" dirty="0" smtClean="0"/>
              <a:t>Response Climate</a:t>
            </a:r>
            <a:endParaRPr lang="en-US" dirty="0">
              <a:effectLst/>
            </a:endParaRPr>
          </a:p>
        </p:txBody>
      </p:sp>
      <p:sp>
        <p:nvSpPr>
          <p:cNvPr id="3" name="Content Placeholder 2"/>
          <p:cNvSpPr>
            <a:spLocks noGrp="1"/>
          </p:cNvSpPr>
          <p:nvPr>
            <p:ph idx="1"/>
          </p:nvPr>
        </p:nvSpPr>
        <p:spPr>
          <a:xfrm>
            <a:off x="193040" y="1366520"/>
            <a:ext cx="8595360" cy="4525963"/>
          </a:xfrm>
        </p:spPr>
        <p:txBody>
          <a:bodyPr>
            <a:normAutofit fontScale="92500"/>
          </a:bodyPr>
          <a:lstStyle/>
          <a:p>
            <a:pPr marL="0" indent="0">
              <a:buNone/>
            </a:pPr>
            <a:r>
              <a:rPr lang="en-US" sz="3900" dirty="0" smtClean="0"/>
              <a:t>According to the DEOCS, a Sexual Assault Response Climate is described as:</a:t>
            </a:r>
          </a:p>
          <a:p>
            <a:pPr marL="457200" indent="0">
              <a:buNone/>
            </a:pPr>
            <a:r>
              <a:rPr lang="en-US" sz="3500" dirty="0" smtClean="0"/>
              <a:t>A military member’s or employee’s perception of whether their chain of command/supervision would take appropriate action to address an Unrestricted Report of sexual assault and the extent to which leadership would support and encourage recovery.</a:t>
            </a:r>
            <a:endParaRPr lang="en-US" sz="3500" dirty="0"/>
          </a:p>
        </p:txBody>
      </p:sp>
    </p:spTree>
    <p:extLst>
      <p:ext uri="{BB962C8B-B14F-4D97-AF65-F5344CB8AC3E}">
        <p14:creationId xmlns:p14="http://schemas.microsoft.com/office/powerpoint/2010/main" val="512932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800" dirty="0"/>
              <a:t>Sexual Assault Response Climate</a:t>
            </a:r>
            <a:endParaRPr lang="en-US" dirty="0">
              <a:effectLst/>
            </a:endParaRPr>
          </a:p>
        </p:txBody>
      </p:sp>
      <p:sp>
        <p:nvSpPr>
          <p:cNvPr id="3" name="Content Placeholder 2"/>
          <p:cNvSpPr>
            <a:spLocks noGrp="1"/>
          </p:cNvSpPr>
          <p:nvPr>
            <p:ph idx="1"/>
          </p:nvPr>
        </p:nvSpPr>
        <p:spPr/>
        <p:txBody>
          <a:bodyPr/>
          <a:lstStyle/>
          <a:p>
            <a:pPr marL="0" indent="0">
              <a:buNone/>
            </a:pPr>
            <a:endParaRPr lang="en-US" sz="5400" dirty="0" smtClean="0">
              <a:solidFill>
                <a:srgbClr val="FF0000"/>
              </a:solidFill>
            </a:endParaRPr>
          </a:p>
          <a:p>
            <a:pPr marL="0" indent="0" algn="ctr">
              <a:buNone/>
            </a:pPr>
            <a:r>
              <a:rPr lang="en-US" sz="3600" dirty="0" smtClean="0"/>
              <a:t>The </a:t>
            </a:r>
            <a:r>
              <a:rPr lang="en-US" sz="3600" dirty="0"/>
              <a:t>DEOCS asks the following </a:t>
            </a:r>
            <a:r>
              <a:rPr lang="en-US" sz="3600" dirty="0" smtClean="0"/>
              <a:t>question to identify an individual’s perception of </a:t>
            </a:r>
            <a:r>
              <a:rPr lang="en-US" sz="3600" dirty="0"/>
              <a:t>their </a:t>
            </a:r>
            <a:r>
              <a:rPr lang="en-US" sz="3600" dirty="0" smtClean="0"/>
              <a:t>organization’s </a:t>
            </a:r>
            <a:r>
              <a:rPr lang="en-US" sz="3600" dirty="0"/>
              <a:t>Sexual Assault Response </a:t>
            </a:r>
            <a:r>
              <a:rPr lang="en-US" sz="3600" dirty="0" smtClean="0"/>
              <a:t>Climate.</a:t>
            </a:r>
            <a:endParaRPr lang="en-US" sz="3600" dirty="0"/>
          </a:p>
        </p:txBody>
      </p:sp>
    </p:spTree>
    <p:extLst>
      <p:ext uri="{BB962C8B-B14F-4D97-AF65-F5344CB8AC3E}">
        <p14:creationId xmlns:p14="http://schemas.microsoft.com/office/powerpoint/2010/main" val="1775421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sz="3600" dirty="0" smtClean="0"/>
              <a:t>If </a:t>
            </a:r>
            <a:r>
              <a:rPr lang="en-US" sz="3600" dirty="0"/>
              <a:t>a coworker were to report a sexual assault, my chain of command/supervision would: </a:t>
            </a:r>
            <a:endParaRPr lang="en-US" sz="3600" dirty="0" smtClean="0"/>
          </a:p>
          <a:p>
            <a:pPr marL="457200" indent="1588">
              <a:buNone/>
            </a:pPr>
            <a:r>
              <a:rPr lang="en-US" sz="2800" dirty="0" smtClean="0"/>
              <a:t>a</a:t>
            </a:r>
            <a:r>
              <a:rPr lang="en-US" sz="2800" dirty="0"/>
              <a:t>. Take the report seriously. </a:t>
            </a:r>
          </a:p>
          <a:p>
            <a:pPr marL="457200" indent="1588">
              <a:buNone/>
            </a:pPr>
            <a:r>
              <a:rPr lang="en-US" sz="2800" dirty="0"/>
              <a:t>b. Keep the knowledge of the report limited to those with a need to know. </a:t>
            </a:r>
          </a:p>
          <a:p>
            <a:pPr marL="457200" indent="1588">
              <a:buNone/>
            </a:pPr>
            <a:r>
              <a:rPr lang="en-US" sz="2800" dirty="0"/>
              <a:t>c. Discourage military members or employees from spreading rumors and speculation about the allegation. </a:t>
            </a:r>
          </a:p>
          <a:p>
            <a:pPr marL="457200" indent="1588">
              <a:buNone/>
            </a:pPr>
            <a:r>
              <a:rPr lang="en-US" sz="2800" dirty="0"/>
              <a:t>d. Promote healthcare, legal, or other support services to the reporter. </a:t>
            </a:r>
          </a:p>
          <a:p>
            <a:pPr marL="457200" indent="1588">
              <a:buNone/>
            </a:pPr>
            <a:r>
              <a:rPr lang="en-US" sz="2800" dirty="0"/>
              <a:t>e. Support the individual for speaking up. </a:t>
            </a:r>
          </a:p>
        </p:txBody>
      </p:sp>
      <p:sp>
        <p:nvSpPr>
          <p:cNvPr id="4" name="Title 1"/>
          <p:cNvSpPr txBox="1">
            <a:spLocks/>
          </p:cNvSpPr>
          <p:nvPr/>
        </p:nvSpPr>
        <p:spPr>
          <a:xfrm>
            <a:off x="0" y="1175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4800" dirty="0"/>
              <a:t>Sexual Assault Response Climate</a:t>
            </a:r>
            <a:endParaRPr lang="en-US" dirty="0">
              <a:effectLst/>
            </a:endParaRPr>
          </a:p>
        </p:txBody>
      </p:sp>
    </p:spTree>
    <p:extLst>
      <p:ext uri="{BB962C8B-B14F-4D97-AF65-F5344CB8AC3E}">
        <p14:creationId xmlns:p14="http://schemas.microsoft.com/office/powerpoint/2010/main" val="745512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44" y="1246190"/>
            <a:ext cx="8805333" cy="5447645"/>
          </a:xfrm>
        </p:spPr>
        <p:txBody>
          <a:bodyPr>
            <a:noAutofit/>
          </a:bodyPr>
          <a:lstStyle/>
          <a:p>
            <a:pPr marL="0" indent="0">
              <a:buNone/>
            </a:pPr>
            <a:endParaRPr lang="en-US" sz="3600" dirty="0" smtClean="0">
              <a:solidFill>
                <a:srgbClr val="FF0000"/>
              </a:solidFill>
            </a:endParaRPr>
          </a:p>
          <a:p>
            <a:pPr marL="0" indent="0">
              <a:buNone/>
            </a:pPr>
            <a:endParaRPr lang="en-US" sz="3600" dirty="0">
              <a:solidFill>
                <a:srgbClr val="FF0000"/>
              </a:solidFill>
            </a:endParaRPr>
          </a:p>
          <a:p>
            <a:pPr marL="0" indent="0" algn="ctr">
              <a:buNone/>
            </a:pPr>
            <a:r>
              <a:rPr lang="en-US" sz="3600" dirty="0" smtClean="0"/>
              <a:t>Commanders </a:t>
            </a:r>
            <a:r>
              <a:rPr lang="en-US" sz="3600" dirty="0"/>
              <a:t>can use </a:t>
            </a:r>
            <a:r>
              <a:rPr lang="en-US" sz="3600" dirty="0" smtClean="0"/>
              <a:t>the results from this DEOCS question to identify </a:t>
            </a:r>
            <a:r>
              <a:rPr lang="en-US" sz="3600" dirty="0"/>
              <a:t>their members </a:t>
            </a:r>
            <a:r>
              <a:rPr lang="en-US" sz="3600" dirty="0" smtClean="0"/>
              <a:t>perception of the Sexual Assault Response Climate.</a:t>
            </a:r>
            <a:endParaRPr lang="en-US" sz="3600" dirty="0"/>
          </a:p>
        </p:txBody>
      </p:sp>
      <p:sp>
        <p:nvSpPr>
          <p:cNvPr id="4" name="Title 1"/>
          <p:cNvSpPr txBox="1">
            <a:spLocks/>
          </p:cNvSpPr>
          <p:nvPr/>
        </p:nvSpPr>
        <p:spPr>
          <a:xfrm>
            <a:off x="0" y="1175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r>
              <a:rPr lang="en-US" sz="4800" dirty="0"/>
              <a:t>Sexual Assault Response Climate</a:t>
            </a:r>
            <a:endParaRPr lang="en-US" dirty="0">
              <a:effectLst/>
            </a:endParaRPr>
          </a:p>
        </p:txBody>
      </p:sp>
    </p:spTree>
    <p:extLst>
      <p:ext uri="{BB962C8B-B14F-4D97-AF65-F5344CB8AC3E}">
        <p14:creationId xmlns:p14="http://schemas.microsoft.com/office/powerpoint/2010/main" val="2644673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Negative Effects</a:t>
            </a:r>
            <a:endParaRPr lang="en-US" sz="4800" dirty="0">
              <a:effectLst/>
            </a:endParaRPr>
          </a:p>
        </p:txBody>
      </p:sp>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dirty="0" smtClean="0"/>
              <a:t>When a service member lacks the confidence that their chain of command will support him or her after being sexually assaulted, there is a greater probability he or she will not report being sexually assaulted and seek care (medical</a:t>
            </a:r>
            <a:r>
              <a:rPr lang="en-US" dirty="0"/>
              <a:t>, legal, spiritual or other </a:t>
            </a:r>
            <a:r>
              <a:rPr lang="en-US" dirty="0" smtClean="0"/>
              <a:t>services).</a:t>
            </a:r>
          </a:p>
          <a:p>
            <a:pPr marL="0" indent="0">
              <a:buNone/>
            </a:pPr>
            <a:endParaRPr lang="en-US" dirty="0"/>
          </a:p>
          <a:p>
            <a:pPr marL="0" indent="0">
              <a:buNone/>
            </a:pPr>
            <a:r>
              <a:rPr lang="en-US" dirty="0"/>
              <a:t>When the chain of command is not notified of a sexual assault, the offender cannot be held appropriately accountable for his or her behavior.</a:t>
            </a:r>
            <a:endParaRPr lang="en-US" sz="2400" dirty="0"/>
          </a:p>
        </p:txBody>
      </p:sp>
    </p:spTree>
    <p:extLst>
      <p:ext uri="{BB962C8B-B14F-4D97-AF65-F5344CB8AC3E}">
        <p14:creationId xmlns:p14="http://schemas.microsoft.com/office/powerpoint/2010/main" val="2615723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OWERPOINT TEMPLATE as of 27 Feb 15">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1449</TotalTime>
  <Words>714</Words>
  <Application>Microsoft Office PowerPoint</Application>
  <PresentationFormat>On-screen Show (4:3)</PresentationFormat>
  <Paragraphs>86</Paragraphs>
  <Slides>15</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POWERPOINT TEMPLATE as of 27 Feb 15</vt:lpstr>
      <vt:lpstr>PowerPoint Presentation</vt:lpstr>
      <vt:lpstr>Introduction</vt:lpstr>
      <vt:lpstr>Introduction</vt:lpstr>
      <vt:lpstr>Lesson Objectives</vt:lpstr>
      <vt:lpstr>Sexual Assault Response Climate</vt:lpstr>
      <vt:lpstr>Sexual Assault Response Climate</vt:lpstr>
      <vt:lpstr>PowerPoint Presentation</vt:lpstr>
      <vt:lpstr>PowerPoint Presentation</vt:lpstr>
      <vt:lpstr>Negative Effects</vt:lpstr>
      <vt:lpstr>Strategies</vt:lpstr>
      <vt:lpstr>Strategies (cont.)</vt:lpstr>
      <vt:lpstr>Strategies (cont.)</vt:lpstr>
      <vt:lpstr>Strategies (cont.)</vt:lpstr>
      <vt:lpstr>Strategies (cont.)</vt:lpstr>
      <vt:lpstr>Summary</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Calibri (Heading) 54 Font</dc:title>
  <dc:creator>SEMAN, SHAWN H CTR USAF AFSPC DEOMI/J-9</dc:creator>
  <cp:lastModifiedBy>STEINKE, JAY C GS-13 DHRA DEOMI/R&amp;D</cp:lastModifiedBy>
  <cp:revision>123</cp:revision>
  <dcterms:created xsi:type="dcterms:W3CDTF">2018-02-12T14:39:51Z</dcterms:created>
  <dcterms:modified xsi:type="dcterms:W3CDTF">2018-11-14T18:57:11Z</dcterms:modified>
</cp:coreProperties>
</file>