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7" r:id="rId3"/>
    <p:sldId id="276" r:id="rId4"/>
    <p:sldId id="266" r:id="rId5"/>
    <p:sldId id="278" r:id="rId6"/>
    <p:sldId id="263" r:id="rId7"/>
    <p:sldId id="283" r:id="rId8"/>
    <p:sldId id="271" r:id="rId9"/>
    <p:sldId id="265" r:id="rId10"/>
    <p:sldId id="279" r:id="rId11"/>
    <p:sldId id="280" r:id="rId12"/>
    <p:sldId id="269" r:id="rId13"/>
    <p:sldId id="284" r:id="rId14"/>
    <p:sldId id="285" r:id="rId15"/>
    <p:sldId id="286" r:id="rId16"/>
    <p:sldId id="274" r:id="rId17"/>
    <p:sldId id="281"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iffiDM1" initials="G" lastIdx="14" clrIdx="0">
    <p:extLst>
      <p:ext uri="{19B8F6BF-5375-455C-9EA6-DF929625EA0E}">
        <p15:presenceInfo xmlns:p15="http://schemas.microsoft.com/office/powerpoint/2012/main" userId="GriffiDM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9" autoAdjust="0"/>
    <p:restoredTop sz="67266" autoAdjust="0"/>
  </p:normalViewPr>
  <p:slideViewPr>
    <p:cSldViewPr snapToGrid="0">
      <p:cViewPr varScale="1">
        <p:scale>
          <a:sx n="73" d="100"/>
          <a:sy n="73" d="100"/>
        </p:scale>
        <p:origin x="1920"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C1C2E-A9C3-4291-A6C3-C4421C3B7828}" type="datetimeFigureOut">
              <a:rPr lang="en-US" smtClean="0"/>
              <a:t>11/14/2018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6A4B42-3BA1-4D94-8C6F-27138AD883F8}" type="slidenum">
              <a:rPr lang="en-US" smtClean="0"/>
              <a:t>‹#›</a:t>
            </a:fld>
            <a:endParaRPr lang="en-US" dirty="0"/>
          </a:p>
        </p:txBody>
      </p:sp>
    </p:spTree>
    <p:extLst>
      <p:ext uri="{BB962C8B-B14F-4D97-AF65-F5344CB8AC3E}">
        <p14:creationId xmlns:p14="http://schemas.microsoft.com/office/powerpoint/2010/main" val="175791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2</a:t>
            </a:fld>
            <a:endParaRPr lang="en-US" dirty="0"/>
          </a:p>
        </p:txBody>
      </p:sp>
    </p:spTree>
    <p:extLst>
      <p:ext uri="{BB962C8B-B14F-4D97-AF65-F5344CB8AC3E}">
        <p14:creationId xmlns:p14="http://schemas.microsoft.com/office/powerpoint/2010/main" val="2441259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11</a:t>
            </a:fld>
            <a:endParaRPr lang="en-US" dirty="0"/>
          </a:p>
        </p:txBody>
      </p:sp>
    </p:spTree>
    <p:extLst>
      <p:ext uri="{BB962C8B-B14F-4D97-AF65-F5344CB8AC3E}">
        <p14:creationId xmlns:p14="http://schemas.microsoft.com/office/powerpoint/2010/main" val="994117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15</a:t>
            </a:fld>
            <a:endParaRPr lang="en-US" dirty="0"/>
          </a:p>
        </p:txBody>
      </p:sp>
    </p:spTree>
    <p:extLst>
      <p:ext uri="{BB962C8B-B14F-4D97-AF65-F5344CB8AC3E}">
        <p14:creationId xmlns:p14="http://schemas.microsoft.com/office/powerpoint/2010/main" val="2639272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16</a:t>
            </a:fld>
            <a:endParaRPr lang="en-US" dirty="0"/>
          </a:p>
        </p:txBody>
      </p:sp>
    </p:spTree>
    <p:extLst>
      <p:ext uri="{BB962C8B-B14F-4D97-AF65-F5344CB8AC3E}">
        <p14:creationId xmlns:p14="http://schemas.microsoft.com/office/powerpoint/2010/main" val="996645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17</a:t>
            </a:fld>
            <a:endParaRPr lang="en-US" dirty="0"/>
          </a:p>
        </p:txBody>
      </p:sp>
    </p:spTree>
    <p:extLst>
      <p:ext uri="{BB962C8B-B14F-4D97-AF65-F5344CB8AC3E}">
        <p14:creationId xmlns:p14="http://schemas.microsoft.com/office/powerpoint/2010/main" val="102862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3</a:t>
            </a:fld>
            <a:endParaRPr lang="en-US" dirty="0"/>
          </a:p>
        </p:txBody>
      </p:sp>
    </p:spTree>
    <p:extLst>
      <p:ext uri="{BB962C8B-B14F-4D97-AF65-F5344CB8AC3E}">
        <p14:creationId xmlns:p14="http://schemas.microsoft.com/office/powerpoint/2010/main" val="675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4</a:t>
            </a:fld>
            <a:endParaRPr lang="en-US" dirty="0"/>
          </a:p>
        </p:txBody>
      </p:sp>
    </p:spTree>
    <p:extLst>
      <p:ext uri="{BB962C8B-B14F-4D97-AF65-F5344CB8AC3E}">
        <p14:creationId xmlns:p14="http://schemas.microsoft.com/office/powerpoint/2010/main" val="2834697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5</a:t>
            </a:fld>
            <a:endParaRPr lang="en-US" dirty="0"/>
          </a:p>
        </p:txBody>
      </p:sp>
    </p:spTree>
    <p:extLst>
      <p:ext uri="{BB962C8B-B14F-4D97-AF65-F5344CB8AC3E}">
        <p14:creationId xmlns:p14="http://schemas.microsoft.com/office/powerpoint/2010/main" val="2653892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6</a:t>
            </a:fld>
            <a:endParaRPr lang="en-US" dirty="0"/>
          </a:p>
        </p:txBody>
      </p:sp>
    </p:spTree>
    <p:extLst>
      <p:ext uri="{BB962C8B-B14F-4D97-AF65-F5344CB8AC3E}">
        <p14:creationId xmlns:p14="http://schemas.microsoft.com/office/powerpoint/2010/main" val="2400184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7</a:t>
            </a:fld>
            <a:endParaRPr lang="en-US" dirty="0"/>
          </a:p>
        </p:txBody>
      </p:sp>
    </p:spTree>
    <p:extLst>
      <p:ext uri="{BB962C8B-B14F-4D97-AF65-F5344CB8AC3E}">
        <p14:creationId xmlns:p14="http://schemas.microsoft.com/office/powerpoint/2010/main" val="378458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8</a:t>
            </a:fld>
            <a:endParaRPr lang="en-US" dirty="0"/>
          </a:p>
        </p:txBody>
      </p:sp>
    </p:spTree>
    <p:extLst>
      <p:ext uri="{BB962C8B-B14F-4D97-AF65-F5344CB8AC3E}">
        <p14:creationId xmlns:p14="http://schemas.microsoft.com/office/powerpoint/2010/main" val="218672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9</a:t>
            </a:fld>
            <a:endParaRPr lang="en-US" dirty="0"/>
          </a:p>
        </p:txBody>
      </p:sp>
    </p:spTree>
    <p:extLst>
      <p:ext uri="{BB962C8B-B14F-4D97-AF65-F5344CB8AC3E}">
        <p14:creationId xmlns:p14="http://schemas.microsoft.com/office/powerpoint/2010/main" val="2003124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10</a:t>
            </a:fld>
            <a:endParaRPr lang="en-US" dirty="0"/>
          </a:p>
        </p:txBody>
      </p:sp>
    </p:spTree>
    <p:extLst>
      <p:ext uri="{BB962C8B-B14F-4D97-AF65-F5344CB8AC3E}">
        <p14:creationId xmlns:p14="http://schemas.microsoft.com/office/powerpoint/2010/main" val="754545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pic>
        <p:nvPicPr>
          <p:cNvPr id="7" name="Picture 6" descr="dna title.jpg"/>
          <p:cNvPicPr>
            <a:picLocks noChangeAspect="1"/>
          </p:cNvPicPr>
          <p:nvPr userDrawn="1"/>
        </p:nvPicPr>
        <p:blipFill>
          <a:blip r:embed="rId2" cstate="print"/>
          <a:stretch>
            <a:fillRect/>
          </a:stretch>
        </p:blipFill>
        <p:spPr>
          <a:xfrm>
            <a:off x="0" y="0"/>
            <a:ext cx="9141768" cy="6858000"/>
          </a:xfrm>
          <a:prstGeom prst="rect">
            <a:avLst/>
          </a:prstGeom>
        </p:spPr>
      </p:pic>
      <p:sp>
        <p:nvSpPr>
          <p:cNvPr id="8" name="Title 1"/>
          <p:cNvSpPr txBox="1">
            <a:spLocks/>
          </p:cNvSpPr>
          <p:nvPr userDrawn="1"/>
        </p:nvSpPr>
        <p:spPr>
          <a:xfrm>
            <a:off x="-69669" y="2164646"/>
            <a:ext cx="9144000" cy="25287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smtClean="0">
                <a:solidFill>
                  <a:schemeClr val="bg1"/>
                </a:solidFill>
              </a:rPr>
              <a:t>Increasing</a:t>
            </a:r>
            <a:br>
              <a:rPr lang="en-US" sz="5400" b="1" dirty="0" smtClean="0">
                <a:solidFill>
                  <a:schemeClr val="bg1"/>
                </a:solidFill>
              </a:rPr>
            </a:br>
            <a:r>
              <a:rPr lang="en-US" sz="5400" b="1" dirty="0" smtClean="0">
                <a:solidFill>
                  <a:schemeClr val="bg1"/>
                </a:solidFill>
              </a:rPr>
              <a:t>Sexual Assault Reporting Knowledge</a:t>
            </a:r>
            <a:endParaRPr lang="en-US" sz="5400" b="1" dirty="0">
              <a:solidFill>
                <a:schemeClr val="bg1"/>
              </a:solidFill>
            </a:endParaRPr>
          </a:p>
        </p:txBody>
      </p:sp>
    </p:spTree>
    <p:extLst>
      <p:ext uri="{BB962C8B-B14F-4D97-AF65-F5344CB8AC3E}">
        <p14:creationId xmlns:p14="http://schemas.microsoft.com/office/powerpoint/2010/main" val="200526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67239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0" y="0"/>
            <a:ext cx="9141768" cy="6858000"/>
          </a:xfrm>
          <a:prstGeom prst="rect">
            <a:avLst/>
          </a:prstGeom>
        </p:spPr>
      </p:pic>
      <p:sp>
        <p:nvSpPr>
          <p:cNvPr id="2" name="Title 1"/>
          <p:cNvSpPr>
            <a:spLocks noGrp="1"/>
          </p:cNvSpPr>
          <p:nvPr>
            <p:ph type="ctrTitle" hasCustomPrompt="1"/>
          </p:nvPr>
        </p:nvSpPr>
        <p:spPr>
          <a:xfrm>
            <a:off x="0" y="2130425"/>
            <a:ext cx="9144000" cy="1470025"/>
          </a:xfrm>
        </p:spPr>
        <p:txBody>
          <a:bodyPr>
            <a:noAutofit/>
          </a:bodyPr>
          <a:lstStyle>
            <a:lvl1pPr>
              <a:defRPr sz="5500">
                <a:effectLst>
                  <a:outerShdw blurRad="38100" dist="38100" dir="2700000" algn="tl">
                    <a:srgbClr val="000000">
                      <a:alpha val="43137"/>
                    </a:srgbClr>
                  </a:outerShdw>
                </a:effectLst>
              </a:defRPr>
            </a:lvl1pPr>
          </a:lstStyle>
          <a:p>
            <a:r>
              <a:rPr lang="en-US" dirty="0"/>
              <a:t>CLICK TO EDIT MASTER TITLE</a:t>
            </a:r>
          </a:p>
        </p:txBody>
      </p:sp>
      <p:sp>
        <p:nvSpPr>
          <p:cNvPr id="3" name="Subtitle 2"/>
          <p:cNvSpPr>
            <a:spLocks noGrp="1"/>
          </p:cNvSpPr>
          <p:nvPr>
            <p:ph type="subTitle" idx="1" hasCustomPrompt="1"/>
          </p:nvPr>
        </p:nvSpPr>
        <p:spPr>
          <a:xfrm>
            <a:off x="1152525" y="3590925"/>
            <a:ext cx="7487622" cy="1752600"/>
          </a:xfrm>
        </p:spPr>
        <p:txBody>
          <a:bodyPr/>
          <a:lstStyle>
            <a:lvl1pPr marL="0" indent="0" algn="l">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7032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5361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hasCustomPrompt="1"/>
          </p:nvPr>
        </p:nvSpPr>
        <p:spPr>
          <a:xfrm>
            <a:off x="722312" y="4692650"/>
            <a:ext cx="8263067" cy="1362075"/>
          </a:xfrm>
        </p:spPr>
        <p:txBody>
          <a:bodyPr anchor="t">
            <a:noAutofit/>
          </a:bodyPr>
          <a:lstStyle>
            <a:lvl1pPr algn="l">
              <a:defRPr sz="4000" b="0" cap="none">
                <a:solidFill>
                  <a:schemeClr val="bg1"/>
                </a:solidFill>
                <a:effectLst>
                  <a:outerShdw blurRad="38100" dist="38100" dir="2700000" algn="tl">
                    <a:srgbClr val="000000">
                      <a:alpha val="43137"/>
                    </a:srgbClr>
                  </a:outerShdw>
                </a:effectLst>
              </a:defRPr>
            </a:lvl1pPr>
          </a:lstStyle>
          <a:p>
            <a:r>
              <a:rPr lang="en-US" dirty="0"/>
              <a:t>CLICK TO EDIT MASTER TITLE STYLE</a:t>
            </a:r>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9167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5763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9556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3930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Date Placeholder 1"/>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38844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0">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u="none">
                <a:solidFill>
                  <a:schemeClr val="bg1"/>
                </a:solidFill>
                <a:effectLst>
                  <a:outerShdw blurRad="38100" dist="38100" dir="2700000" algn="tl">
                    <a:srgbClr val="000000">
                      <a:alpha val="43137"/>
                    </a:srgb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817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dna notes I.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279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41704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117700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21453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64340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66759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46437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01407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5153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jpe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C7949-DB88-4832-B407-BCD67B7DCCF0}" type="datetimeFigureOut">
              <a:rPr lang="en-US" smtClean="0"/>
              <a:t>11/14/2018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25D9D-6E10-44F5-95A6-3681D47008C0}" type="slidenum">
              <a:rPr lang="en-US" smtClean="0"/>
              <a:t>‹#›</a:t>
            </a:fld>
            <a:endParaRPr lang="en-US" dirty="0"/>
          </a:p>
        </p:txBody>
      </p:sp>
    </p:spTree>
    <p:extLst>
      <p:ext uri="{BB962C8B-B14F-4D97-AF65-F5344CB8AC3E}">
        <p14:creationId xmlns:p14="http://schemas.microsoft.com/office/powerpoint/2010/main" val="219259715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pic>
        <p:nvPicPr>
          <p:cNvPr id="9" name="Picture 8" descr="dna body.jpg"/>
          <p:cNvPicPr>
            <a:picLocks noChangeAspect="1"/>
          </p:cNvPicPr>
          <p:nvPr/>
        </p:nvPicPr>
        <p:blipFill>
          <a:blip r:embed="rId11" cstate="print"/>
          <a:stretch>
            <a:fillRect/>
          </a:stretch>
        </p:blipFill>
        <p:spPr>
          <a:xfrm>
            <a:off x="1116" y="0"/>
            <a:ext cx="9141768" cy="6858000"/>
          </a:xfrm>
          <a:prstGeom prst="rect">
            <a:avLst/>
          </a:prstGeom>
        </p:spPr>
      </p:pic>
    </p:spTree>
    <p:extLst>
      <p:ext uri="{BB962C8B-B14F-4D97-AF65-F5344CB8AC3E}">
        <p14:creationId xmlns:p14="http://schemas.microsoft.com/office/powerpoint/2010/main" val="8485838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8064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44" y="1246190"/>
            <a:ext cx="8805333" cy="5447645"/>
          </a:xfrm>
        </p:spPr>
        <p:txBody>
          <a:bodyPr>
            <a:noAutofit/>
          </a:bodyPr>
          <a:lstStyle/>
          <a:p>
            <a:pPr marL="0" indent="0">
              <a:buNone/>
            </a:pPr>
            <a:endParaRPr lang="en-US" sz="3600" dirty="0"/>
          </a:p>
          <a:p>
            <a:pPr marL="0" indent="0">
              <a:buNone/>
            </a:pPr>
            <a:endParaRPr lang="en-US" sz="3600" dirty="0"/>
          </a:p>
          <a:p>
            <a:pPr marL="0" indent="0" algn="ctr">
              <a:buNone/>
            </a:pPr>
            <a:r>
              <a:rPr lang="en-US" sz="3600" dirty="0"/>
              <a:t>Commanders can use the results from these two DEOCS questions to determine if their unit requires improvements to knowledge.</a:t>
            </a:r>
          </a:p>
        </p:txBody>
      </p:sp>
      <p:sp>
        <p:nvSpPr>
          <p:cNvPr id="4" name="Title 1"/>
          <p:cNvSpPr txBox="1">
            <a:spLocks/>
          </p:cNvSpPr>
          <p:nvPr/>
        </p:nvSpPr>
        <p:spPr>
          <a:xfrm>
            <a:off x="0" y="1175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4800" dirty="0"/>
              <a:t>Sexual Assault Reporting Knowledge</a:t>
            </a:r>
            <a:endParaRPr lang="en-US" dirty="0">
              <a:effectLst/>
            </a:endParaRPr>
          </a:p>
        </p:txBody>
      </p:sp>
    </p:spTree>
    <p:extLst>
      <p:ext uri="{BB962C8B-B14F-4D97-AF65-F5344CB8AC3E}">
        <p14:creationId xmlns:p14="http://schemas.microsoft.com/office/powerpoint/2010/main" val="2644673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a:effectLst/>
              </a:rPr>
              <a:t>Mission Impact</a:t>
            </a:r>
          </a:p>
        </p:txBody>
      </p:sp>
      <p:sp>
        <p:nvSpPr>
          <p:cNvPr id="3" name="Content Placeholder 2"/>
          <p:cNvSpPr>
            <a:spLocks noGrp="1"/>
          </p:cNvSpPr>
          <p:nvPr>
            <p:ph idx="1"/>
          </p:nvPr>
        </p:nvSpPr>
        <p:spPr>
          <a:xfrm>
            <a:off x="166344" y="1246190"/>
            <a:ext cx="8805333" cy="5447645"/>
          </a:xfrm>
        </p:spPr>
        <p:txBody>
          <a:bodyPr>
            <a:noAutofit/>
          </a:bodyPr>
          <a:lstStyle/>
          <a:p>
            <a:pPr marL="0" indent="0">
              <a:spcBef>
                <a:spcPts val="0"/>
              </a:spcBef>
              <a:buNone/>
            </a:pPr>
            <a:r>
              <a:rPr lang="en-US" sz="2800" dirty="0"/>
              <a:t>Sexual assault is a crime that:</a:t>
            </a:r>
          </a:p>
          <a:p>
            <a:pPr>
              <a:spcBef>
                <a:spcPts val="0"/>
              </a:spcBef>
            </a:pPr>
            <a:r>
              <a:rPr lang="en-US" sz="2800" dirty="0"/>
              <a:t>Decreases mission readiness by eroding the health and welfare of the force.</a:t>
            </a:r>
          </a:p>
          <a:p>
            <a:pPr>
              <a:spcBef>
                <a:spcPts val="0"/>
              </a:spcBef>
            </a:pPr>
            <a:r>
              <a:rPr lang="en-US" sz="2800" dirty="0"/>
              <a:t>Distracts personnel from the mission</a:t>
            </a:r>
          </a:p>
          <a:p>
            <a:pPr>
              <a:spcBef>
                <a:spcPts val="0"/>
              </a:spcBef>
            </a:pPr>
            <a:r>
              <a:rPr lang="en-US" sz="2800" dirty="0"/>
              <a:t>Takes a lasting human toll</a:t>
            </a:r>
          </a:p>
          <a:p>
            <a:pPr marL="0" indent="0">
              <a:spcBef>
                <a:spcPts val="0"/>
              </a:spcBef>
              <a:buNone/>
            </a:pPr>
            <a:endParaRPr lang="en-US" sz="2800" dirty="0"/>
          </a:p>
          <a:p>
            <a:pPr marL="0" indent="0">
              <a:spcBef>
                <a:spcPts val="0"/>
              </a:spcBef>
              <a:buNone/>
            </a:pPr>
            <a:r>
              <a:rPr lang="en-US" sz="2800" dirty="0"/>
              <a:t>The DoD encourages greater reporting of sexual assault to:</a:t>
            </a:r>
          </a:p>
          <a:p>
            <a:pPr>
              <a:spcBef>
                <a:spcPts val="0"/>
              </a:spcBef>
            </a:pPr>
            <a:r>
              <a:rPr lang="en-US" sz="2800" dirty="0"/>
              <a:t>Provide victimized Service members with restorative care and support needed to recover</a:t>
            </a:r>
          </a:p>
          <a:p>
            <a:pPr>
              <a:spcBef>
                <a:spcPts val="0"/>
              </a:spcBef>
            </a:pPr>
            <a:r>
              <a:rPr lang="en-US" sz="2800" dirty="0"/>
              <a:t>Promote good order and discipline within the force</a:t>
            </a:r>
          </a:p>
          <a:p>
            <a:pPr>
              <a:spcBef>
                <a:spcPts val="0"/>
              </a:spcBef>
            </a:pPr>
            <a:r>
              <a:rPr lang="en-US" sz="2800" dirty="0"/>
              <a:t>Hold offenders appropriately accountable</a:t>
            </a:r>
          </a:p>
          <a:p>
            <a:pPr>
              <a:spcBef>
                <a:spcPts val="0"/>
              </a:spcBef>
            </a:pPr>
            <a:endParaRPr lang="en-US" sz="2800" dirty="0"/>
          </a:p>
        </p:txBody>
      </p:sp>
    </p:spTree>
    <p:extLst>
      <p:ext uri="{BB962C8B-B14F-4D97-AF65-F5344CB8AC3E}">
        <p14:creationId xmlns:p14="http://schemas.microsoft.com/office/powerpoint/2010/main" val="261572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20C6-AA0C-D949-98BC-DDD2F55E614F}"/>
              </a:ext>
            </a:extLst>
          </p:cNvPr>
          <p:cNvSpPr>
            <a:spLocks noGrp="1"/>
          </p:cNvSpPr>
          <p:nvPr>
            <p:ph type="title"/>
          </p:nvPr>
        </p:nvSpPr>
        <p:spPr/>
        <p:txBody>
          <a:bodyPr/>
          <a:lstStyle/>
          <a:p>
            <a:r>
              <a:rPr lang="en-US" dirty="0"/>
              <a:t>Why Restricted Reporting?</a:t>
            </a:r>
          </a:p>
        </p:txBody>
      </p:sp>
      <p:sp>
        <p:nvSpPr>
          <p:cNvPr id="3" name="Content Placeholder 2">
            <a:extLst>
              <a:ext uri="{FF2B5EF4-FFF2-40B4-BE49-F238E27FC236}">
                <a16:creationId xmlns:a16="http://schemas.microsoft.com/office/drawing/2014/main" id="{CD9E6DEE-F2F7-C946-8BFA-ED7E8FE4257A}"/>
              </a:ext>
            </a:extLst>
          </p:cNvPr>
          <p:cNvSpPr>
            <a:spLocks noGrp="1"/>
          </p:cNvSpPr>
          <p:nvPr>
            <p:ph idx="1"/>
          </p:nvPr>
        </p:nvSpPr>
        <p:spPr>
          <a:xfrm>
            <a:off x="381000" y="1317171"/>
            <a:ext cx="8577943" cy="5540829"/>
          </a:xfrm>
        </p:spPr>
        <p:txBody>
          <a:bodyPr>
            <a:normAutofit/>
          </a:bodyPr>
          <a:lstStyle/>
          <a:p>
            <a:r>
              <a:rPr lang="en-US" sz="2800" dirty="0"/>
              <a:t>Some leaders voice frustration with Restricted Reporting because they believe it prevents:</a:t>
            </a:r>
          </a:p>
          <a:p>
            <a:pPr lvl="1"/>
            <a:r>
              <a:rPr lang="en-US" dirty="0"/>
              <a:t>Taking action on an allegation of sexual assault</a:t>
            </a:r>
          </a:p>
          <a:p>
            <a:pPr lvl="1"/>
            <a:r>
              <a:rPr lang="en-US" dirty="0"/>
              <a:t>Supporting victims</a:t>
            </a:r>
          </a:p>
          <a:p>
            <a:pPr lvl="1"/>
            <a:r>
              <a:rPr lang="en-US" dirty="0"/>
              <a:t>Holding offenders appropriately accountable</a:t>
            </a:r>
          </a:p>
          <a:p>
            <a:r>
              <a:rPr lang="en-US" sz="2800" dirty="0"/>
              <a:t>The Department enacted Restricted Reporting in 2005 because experts advised that many victims would rather stay silent than have to participate in the military justice system.</a:t>
            </a:r>
          </a:p>
        </p:txBody>
      </p:sp>
    </p:spTree>
    <p:extLst>
      <p:ext uri="{BB962C8B-B14F-4D97-AF65-F5344CB8AC3E}">
        <p14:creationId xmlns:p14="http://schemas.microsoft.com/office/powerpoint/2010/main" val="2787823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20C6-AA0C-D949-98BC-DDD2F55E614F}"/>
              </a:ext>
            </a:extLst>
          </p:cNvPr>
          <p:cNvSpPr>
            <a:spLocks noGrp="1"/>
          </p:cNvSpPr>
          <p:nvPr>
            <p:ph type="title"/>
          </p:nvPr>
        </p:nvSpPr>
        <p:spPr/>
        <p:txBody>
          <a:bodyPr/>
          <a:lstStyle/>
          <a:p>
            <a:r>
              <a:rPr lang="en-US" dirty="0"/>
              <a:t>Why Restricted Reporting? </a:t>
            </a:r>
          </a:p>
        </p:txBody>
      </p:sp>
      <p:sp>
        <p:nvSpPr>
          <p:cNvPr id="3" name="Content Placeholder 2">
            <a:extLst>
              <a:ext uri="{FF2B5EF4-FFF2-40B4-BE49-F238E27FC236}">
                <a16:creationId xmlns:a16="http://schemas.microsoft.com/office/drawing/2014/main" id="{CD9E6DEE-F2F7-C946-8BFA-ED7E8FE4257A}"/>
              </a:ext>
            </a:extLst>
          </p:cNvPr>
          <p:cNvSpPr>
            <a:spLocks noGrp="1"/>
          </p:cNvSpPr>
          <p:nvPr>
            <p:ph idx="1"/>
          </p:nvPr>
        </p:nvSpPr>
        <p:spPr>
          <a:xfrm>
            <a:off x="381000" y="1317171"/>
            <a:ext cx="8577943" cy="5540829"/>
          </a:xfrm>
        </p:spPr>
        <p:txBody>
          <a:bodyPr>
            <a:normAutofit fontScale="92500" lnSpcReduction="20000"/>
          </a:bodyPr>
          <a:lstStyle/>
          <a:p>
            <a:r>
              <a:rPr lang="en-US" dirty="0"/>
              <a:t>Twelve years of research with the Restricted Reporting option has found:</a:t>
            </a:r>
          </a:p>
          <a:p>
            <a:pPr lvl="1"/>
            <a:r>
              <a:rPr lang="en-US" dirty="0"/>
              <a:t>Restricted Reporting accounts for about a quarter of all sexual assault reports made each year.</a:t>
            </a:r>
          </a:p>
          <a:p>
            <a:pPr lvl="1"/>
            <a:r>
              <a:rPr lang="en-US" dirty="0"/>
              <a:t>About 20 percent of all Restricted Reports convert to an Unrestricted Report annually.</a:t>
            </a:r>
          </a:p>
          <a:p>
            <a:pPr lvl="1"/>
            <a:r>
              <a:rPr lang="en-US" dirty="0"/>
              <a:t>Most Service members convert their Restricted Report within 30 to 60 days; conversions fall off quickly after that time.</a:t>
            </a:r>
          </a:p>
          <a:p>
            <a:pPr lvl="1"/>
            <a:r>
              <a:rPr lang="en-US" dirty="0"/>
              <a:t>Service members are more likely to make any report of sexual assault knowing they have a Restricted (confidential) option. </a:t>
            </a:r>
          </a:p>
          <a:p>
            <a:pPr lvl="1"/>
            <a:r>
              <a:rPr lang="en-US" b="1" dirty="0"/>
              <a:t>Service members say that removing the Restricted option would deter many from making any report at all.</a:t>
            </a:r>
          </a:p>
        </p:txBody>
      </p:sp>
    </p:spTree>
    <p:extLst>
      <p:ext uri="{BB962C8B-B14F-4D97-AF65-F5344CB8AC3E}">
        <p14:creationId xmlns:p14="http://schemas.microsoft.com/office/powerpoint/2010/main" val="38713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20C6-AA0C-D949-98BC-DDD2F55E614F}"/>
              </a:ext>
            </a:extLst>
          </p:cNvPr>
          <p:cNvSpPr>
            <a:spLocks noGrp="1"/>
          </p:cNvSpPr>
          <p:nvPr>
            <p:ph type="title"/>
          </p:nvPr>
        </p:nvSpPr>
        <p:spPr/>
        <p:txBody>
          <a:bodyPr/>
          <a:lstStyle/>
          <a:p>
            <a:r>
              <a:rPr lang="en-US" dirty="0"/>
              <a:t>Why Restricted Reporting?</a:t>
            </a:r>
          </a:p>
        </p:txBody>
      </p:sp>
      <p:sp>
        <p:nvSpPr>
          <p:cNvPr id="3" name="Content Placeholder 2">
            <a:extLst>
              <a:ext uri="{FF2B5EF4-FFF2-40B4-BE49-F238E27FC236}">
                <a16:creationId xmlns:a16="http://schemas.microsoft.com/office/drawing/2014/main" id="{CD9E6DEE-F2F7-C946-8BFA-ED7E8FE4257A}"/>
              </a:ext>
            </a:extLst>
          </p:cNvPr>
          <p:cNvSpPr>
            <a:spLocks noGrp="1"/>
          </p:cNvSpPr>
          <p:nvPr>
            <p:ph idx="1"/>
          </p:nvPr>
        </p:nvSpPr>
        <p:spPr>
          <a:xfrm>
            <a:off x="381000" y="1317171"/>
            <a:ext cx="8577943" cy="5540829"/>
          </a:xfrm>
        </p:spPr>
        <p:txBody>
          <a:bodyPr>
            <a:normAutofit/>
          </a:bodyPr>
          <a:lstStyle/>
          <a:p>
            <a:r>
              <a:rPr lang="en-US" sz="2800" dirty="0"/>
              <a:t>Overall reporting of sexual assault increased when the DoD made the Restricted option available and has continued in the past decade.</a:t>
            </a:r>
          </a:p>
          <a:p>
            <a:pPr lvl="1"/>
            <a:r>
              <a:rPr lang="en-US" sz="2400" dirty="0"/>
              <a:t>Reporting of sexual assault increased from 1,600 reports in 2004 to 6,769 reports in 2018.</a:t>
            </a:r>
          </a:p>
          <a:p>
            <a:pPr lvl="1"/>
            <a:r>
              <a:rPr lang="en-US" sz="2400" dirty="0"/>
              <a:t>At the same time, occurrence of sexual assault decreased by over half, with the annual estimated number of military victims decreasing from 34,000 in 2006 to 14,500 in 2016.</a:t>
            </a:r>
            <a:endParaRPr lang="en-US" dirty="0"/>
          </a:p>
        </p:txBody>
      </p:sp>
    </p:spTree>
    <p:extLst>
      <p:ext uri="{BB962C8B-B14F-4D97-AF65-F5344CB8AC3E}">
        <p14:creationId xmlns:p14="http://schemas.microsoft.com/office/powerpoint/2010/main" val="3215848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261257" y="1338943"/>
            <a:ext cx="8643257" cy="5519057"/>
          </a:xfrm>
        </p:spPr>
        <p:txBody>
          <a:bodyPr>
            <a:normAutofit/>
          </a:bodyPr>
          <a:lstStyle/>
          <a:p>
            <a:r>
              <a:rPr lang="en-US" sz="2800" dirty="0"/>
              <a:t>Most Service members believe they will never be a victim or perpetrator of sexual assault.  Consequently, they do not see the need to know about available response services and reporting options.</a:t>
            </a:r>
          </a:p>
          <a:p>
            <a:r>
              <a:rPr lang="en-US" sz="2800" dirty="0"/>
              <a:t>Improve reporting knowledge by:</a:t>
            </a:r>
          </a:p>
          <a:p>
            <a:pPr lvl="1"/>
            <a:r>
              <a:rPr lang="en-US" sz="2400" dirty="0"/>
              <a:t>Speaking regularly about your desire for every unit member to know their reporting options so they can help others get help.</a:t>
            </a:r>
          </a:p>
          <a:p>
            <a:pPr lvl="1"/>
            <a:r>
              <a:rPr lang="en-US" sz="2400" dirty="0"/>
              <a:t>Requiring your command team to reinforce your message about sexual assault reporting at regular intervals in small group meetings.</a:t>
            </a:r>
          </a:p>
          <a:p>
            <a:pPr lvl="1"/>
            <a:r>
              <a:rPr lang="en-US" sz="2400" dirty="0"/>
              <a:t>Inviting the Sexual Assault Response Coordinator and/or Victim Advocate to speak at Commander Calls and other events to reinforce information about reporting options.</a:t>
            </a:r>
          </a:p>
        </p:txBody>
      </p:sp>
    </p:spTree>
    <p:extLst>
      <p:ext uri="{BB962C8B-B14F-4D97-AF65-F5344CB8AC3E}">
        <p14:creationId xmlns:p14="http://schemas.microsoft.com/office/powerpoint/2010/main" val="984412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000" dirty="0">
              <a:effectLst/>
            </a:endParaRPr>
          </a:p>
        </p:txBody>
      </p:sp>
      <p:sp>
        <p:nvSpPr>
          <p:cNvPr id="2" name="Content Placeholder 1"/>
          <p:cNvSpPr>
            <a:spLocks noGrp="1"/>
          </p:cNvSpPr>
          <p:nvPr>
            <p:ph idx="1"/>
          </p:nvPr>
        </p:nvSpPr>
        <p:spPr>
          <a:xfrm>
            <a:off x="457200" y="1349829"/>
            <a:ext cx="8534400" cy="5244011"/>
          </a:xfrm>
        </p:spPr>
        <p:txBody>
          <a:bodyPr>
            <a:normAutofit lnSpcReduction="10000"/>
          </a:bodyPr>
          <a:lstStyle/>
          <a:p>
            <a:r>
              <a:rPr lang="en-US" dirty="0"/>
              <a:t>Improve reporting knowledge by:</a:t>
            </a:r>
          </a:p>
          <a:p>
            <a:pPr lvl="1"/>
            <a:r>
              <a:rPr lang="en-US" dirty="0"/>
              <a:t>Employing a scenario based discussion that identifies whom to contact after a sexual assault</a:t>
            </a:r>
          </a:p>
          <a:p>
            <a:pPr lvl="1"/>
            <a:r>
              <a:rPr lang="en-US" dirty="0"/>
              <a:t>Ensuring all unit leaders participate in sexual assault training events </a:t>
            </a:r>
          </a:p>
          <a:p>
            <a:pPr lvl="2"/>
            <a:r>
              <a:rPr lang="en-US" dirty="0"/>
              <a:t>Leadership presence instantly communicates the importance of training to members; leadership absence sends the message that the topic is unimportant.</a:t>
            </a:r>
          </a:p>
          <a:p>
            <a:pPr lvl="2"/>
            <a:r>
              <a:rPr lang="en-US" dirty="0"/>
              <a:t>Consider introducing guest speakers, providing opening or closing remarks, sharing your experience as a leader, etc.</a:t>
            </a:r>
          </a:p>
          <a:p>
            <a:pPr lvl="1"/>
            <a:r>
              <a:rPr lang="en-US" dirty="0"/>
              <a:t>Display information within the unit about sexual assault reporting options.</a:t>
            </a:r>
          </a:p>
          <a:p>
            <a:endParaRPr lang="en-US" sz="3600" dirty="0">
              <a:solidFill>
                <a:srgbClr val="FF0000"/>
              </a:solidFill>
            </a:endParaRPr>
          </a:p>
        </p:txBody>
      </p:sp>
    </p:spTree>
    <p:extLst>
      <p:ext uri="{BB962C8B-B14F-4D97-AF65-F5344CB8AC3E}">
        <p14:creationId xmlns:p14="http://schemas.microsoft.com/office/powerpoint/2010/main" val="3277281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Summary</a:t>
            </a:r>
            <a:endParaRPr lang="en-US" sz="4800" dirty="0">
              <a:effectLst/>
            </a:endParaRPr>
          </a:p>
        </p:txBody>
      </p:sp>
      <p:sp>
        <p:nvSpPr>
          <p:cNvPr id="2" name="Content Placeholder 1"/>
          <p:cNvSpPr>
            <a:spLocks noGrp="1"/>
          </p:cNvSpPr>
          <p:nvPr>
            <p:ph idx="1"/>
          </p:nvPr>
        </p:nvSpPr>
        <p:spPr>
          <a:xfrm>
            <a:off x="457200" y="1600200"/>
            <a:ext cx="8229600" cy="5257800"/>
          </a:xfrm>
        </p:spPr>
        <p:txBody>
          <a:bodyPr>
            <a:normAutofit fontScale="92500" lnSpcReduction="10000"/>
          </a:bodyPr>
          <a:lstStyle/>
          <a:p>
            <a:pPr marL="0" indent="0" algn="ctr">
              <a:buNone/>
            </a:pPr>
            <a:r>
              <a:rPr lang="en-US" sz="2800" dirty="0"/>
              <a:t>Sexual assault is a crime that negatively </a:t>
            </a:r>
            <a:br>
              <a:rPr lang="en-US" sz="2800" dirty="0"/>
            </a:br>
            <a:r>
              <a:rPr lang="en-US" sz="2800" dirty="0"/>
              <a:t>impacts your mission.</a:t>
            </a:r>
            <a:br>
              <a:rPr lang="en-US" sz="2800" dirty="0"/>
            </a:br>
            <a:endParaRPr lang="en-US" sz="2800" dirty="0"/>
          </a:p>
          <a:p>
            <a:pPr marL="0" indent="0" algn="ctr">
              <a:buNone/>
            </a:pPr>
            <a:r>
              <a:rPr lang="en-US" sz="2800" dirty="0"/>
              <a:t>Informed Service members can help victims get the care they need to return to duty.</a:t>
            </a:r>
          </a:p>
          <a:p>
            <a:pPr marL="0" indent="0" algn="ctr">
              <a:buNone/>
            </a:pPr>
            <a:endParaRPr lang="en-US" sz="2800" dirty="0"/>
          </a:p>
          <a:p>
            <a:pPr marL="0" indent="0" algn="ctr">
              <a:buNone/>
            </a:pPr>
            <a:r>
              <a:rPr lang="en-US" sz="2800" dirty="0"/>
              <a:t>Your leadership team’s emphasis on the importance of reporting can motivate Service member interest and improved knowledge.</a:t>
            </a:r>
          </a:p>
          <a:p>
            <a:pPr marL="0" indent="0" algn="ctr">
              <a:buNone/>
            </a:pPr>
            <a:endParaRPr lang="en-US" sz="2800" dirty="0"/>
          </a:p>
          <a:p>
            <a:pPr marL="0" indent="0" algn="ctr">
              <a:buNone/>
            </a:pPr>
            <a:r>
              <a:rPr lang="en-US" sz="2800" dirty="0"/>
              <a:t>Encourage Service members that when in doubt, </a:t>
            </a:r>
            <a:br>
              <a:rPr lang="en-US" sz="2800" dirty="0"/>
            </a:br>
            <a:r>
              <a:rPr lang="en-US" sz="2800" dirty="0"/>
              <a:t>contact a SARC, VA, or healthcare provider to talk about their sexual assault reporting options.</a:t>
            </a:r>
          </a:p>
          <a:p>
            <a:pPr marL="0" indent="0" algn="ctr">
              <a:buNone/>
            </a:pPr>
            <a:endParaRPr lang="en-US" sz="1100" dirty="0"/>
          </a:p>
          <a:p>
            <a:pPr marL="0" indent="0" algn="ctr">
              <a:buNone/>
            </a:pPr>
            <a:endParaRPr lang="en-US" sz="1300" dirty="0"/>
          </a:p>
        </p:txBody>
      </p:sp>
    </p:spTree>
    <p:extLst>
      <p:ext uri="{BB962C8B-B14F-4D97-AF65-F5344CB8AC3E}">
        <p14:creationId xmlns:p14="http://schemas.microsoft.com/office/powerpoint/2010/main" val="3729055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a:effectLst/>
              </a:rPr>
              <a:t>Introduction</a:t>
            </a:r>
          </a:p>
        </p:txBody>
      </p:sp>
      <p:sp>
        <p:nvSpPr>
          <p:cNvPr id="3" name="Content Placeholder 2"/>
          <p:cNvSpPr>
            <a:spLocks noGrp="1"/>
          </p:cNvSpPr>
          <p:nvPr>
            <p:ph idx="1"/>
          </p:nvPr>
        </p:nvSpPr>
        <p:spPr>
          <a:xfrm>
            <a:off x="166344" y="1246190"/>
            <a:ext cx="8977656" cy="5611810"/>
          </a:xfrm>
        </p:spPr>
        <p:txBody>
          <a:bodyPr>
            <a:normAutofit lnSpcReduction="10000"/>
          </a:bodyPr>
          <a:lstStyle/>
          <a:p>
            <a:pPr marL="0" indent="0" algn="ctr">
              <a:buNone/>
            </a:pPr>
            <a:r>
              <a:rPr lang="en-US" sz="2800" b="1" dirty="0"/>
              <a:t>Scenario</a:t>
            </a:r>
          </a:p>
          <a:p>
            <a:pPr marL="0" indent="0">
              <a:buNone/>
            </a:pPr>
            <a:r>
              <a:rPr lang="en-US" sz="3600" dirty="0"/>
              <a:t>	</a:t>
            </a:r>
            <a:r>
              <a:rPr lang="en-US" sz="2400" dirty="0"/>
              <a:t>PFC Jones was hazed by other military members and anally penetrated with an object. He wants to talk to someone about his experience.  He is afraid of how he will be viewed by command. He is considering a Restricted Report but wants more information. </a:t>
            </a:r>
          </a:p>
          <a:p>
            <a:pPr marL="0" indent="0">
              <a:buNone/>
            </a:pPr>
            <a:r>
              <a:rPr lang="en-US" sz="2400" dirty="0"/>
              <a:t>	He decides to go to the legal office. He is referred to the Victim Witness Assistance Program (VWAP). When he tells the VWAP representative what happened to him, she informs him that she cannot honor his request for a Restricted Report.  Against his will she notifies criminal investigators and his command of the incident.</a:t>
            </a:r>
          </a:p>
          <a:p>
            <a:pPr marL="0" indent="0">
              <a:buNone/>
            </a:pPr>
            <a:r>
              <a:rPr lang="en-US" sz="2400" dirty="0"/>
              <a:t>	PFC Jones subsequently refuses to participate in the investigation. He also refuses to access care. Over the next few months his duty performance deteriorates. He experiences threats from the members who hazed him, but tells no one. He is eventually discharged from the military for poor performance.</a:t>
            </a:r>
            <a:endParaRPr lang="en-US" sz="2800" dirty="0"/>
          </a:p>
          <a:p>
            <a:pPr marL="0" indent="0">
              <a:buNone/>
            </a:pPr>
            <a:endParaRPr lang="en-US" sz="3600" dirty="0"/>
          </a:p>
        </p:txBody>
      </p:sp>
    </p:spTree>
    <p:extLst>
      <p:ext uri="{BB962C8B-B14F-4D97-AF65-F5344CB8AC3E}">
        <p14:creationId xmlns:p14="http://schemas.microsoft.com/office/powerpoint/2010/main" val="380759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a:effectLst/>
              </a:rPr>
              <a:t>Introduction</a:t>
            </a:r>
          </a:p>
        </p:txBody>
      </p:sp>
      <p:sp>
        <p:nvSpPr>
          <p:cNvPr id="3" name="Content Placeholder 2"/>
          <p:cNvSpPr>
            <a:spLocks noGrp="1"/>
          </p:cNvSpPr>
          <p:nvPr>
            <p:ph idx="1"/>
          </p:nvPr>
        </p:nvSpPr>
        <p:spPr>
          <a:xfrm>
            <a:off x="166344" y="1246190"/>
            <a:ext cx="8805333" cy="5447645"/>
          </a:xfrm>
        </p:spPr>
        <p:txBody>
          <a:bodyPr>
            <a:noAutofit/>
          </a:bodyPr>
          <a:lstStyle/>
          <a:p>
            <a:pPr marL="0" indent="0">
              <a:buNone/>
            </a:pPr>
            <a:endParaRPr lang="en-US" sz="3600" dirty="0"/>
          </a:p>
          <a:p>
            <a:pPr marL="0" indent="0" algn="ctr">
              <a:buNone/>
            </a:pPr>
            <a:r>
              <a:rPr lang="en-US" sz="2800" dirty="0"/>
              <a:t>Why did the VWAP representative decline to take a Restricted Report from PFC Jones?</a:t>
            </a:r>
          </a:p>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2800" dirty="0"/>
              <a:t>Under DoD policy, VWAP personnel cannot take a Restricted Report of sexual assault.</a:t>
            </a:r>
          </a:p>
          <a:p>
            <a:pPr marL="0" indent="0">
              <a:buNone/>
            </a:pPr>
            <a:endParaRPr lang="en-US" sz="4000" dirty="0"/>
          </a:p>
          <a:p>
            <a:pPr marL="0" indent="0" algn="ctr">
              <a:buNone/>
            </a:pPr>
            <a:endParaRPr lang="en-US" sz="2400" dirty="0"/>
          </a:p>
        </p:txBody>
      </p:sp>
    </p:spTree>
    <p:extLst>
      <p:ext uri="{BB962C8B-B14F-4D97-AF65-F5344CB8AC3E}">
        <p14:creationId xmlns:p14="http://schemas.microsoft.com/office/powerpoint/2010/main" val="170097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a:effectLst/>
              </a:rPr>
              <a:t>Introduction</a:t>
            </a:r>
          </a:p>
        </p:txBody>
      </p:sp>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sz="3600" dirty="0"/>
              <a:t>	</a:t>
            </a:r>
            <a:br>
              <a:rPr lang="en-US" sz="3600" dirty="0"/>
            </a:br>
            <a:r>
              <a:rPr lang="en-US" sz="3600" dirty="0"/>
              <a:t>	</a:t>
            </a:r>
            <a:r>
              <a:rPr lang="en-US" sz="2800" dirty="0"/>
              <a:t>With all the emphasis on sexual assault prevention and response and related training in the US military, you might think PFC Jones would remember that the Sexual Assault Response Coordinator or a Victim Advocate would be the best place for information about Restricted Reporting. </a:t>
            </a:r>
            <a:br>
              <a:rPr lang="en-US" sz="2800" dirty="0"/>
            </a:br>
            <a:endParaRPr lang="en-US" sz="2800" dirty="0"/>
          </a:p>
          <a:p>
            <a:pPr marL="0" indent="0">
              <a:buNone/>
            </a:pPr>
            <a:r>
              <a:rPr lang="en-US" sz="2800" dirty="0"/>
              <a:t>	However, every year, about 20 percent of Service members taking the climate survey inaccurately identify who can and cannot take a Restricted Report.</a:t>
            </a:r>
          </a:p>
          <a:p>
            <a:pPr marL="0" indent="0">
              <a:buNone/>
            </a:pPr>
            <a:endParaRPr lang="en-US" sz="3600" dirty="0"/>
          </a:p>
        </p:txBody>
      </p:sp>
    </p:spTree>
    <p:extLst>
      <p:ext uri="{BB962C8B-B14F-4D97-AF65-F5344CB8AC3E}">
        <p14:creationId xmlns:p14="http://schemas.microsoft.com/office/powerpoint/2010/main" val="2135471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Lesson Objectives</a:t>
            </a:r>
            <a:endParaRPr lang="en-US" sz="4800" dirty="0">
              <a:effectLst/>
            </a:endParaRPr>
          </a:p>
        </p:txBody>
      </p:sp>
      <p:sp>
        <p:nvSpPr>
          <p:cNvPr id="2" name="Content Placeholder 1"/>
          <p:cNvSpPr>
            <a:spLocks noGrp="1"/>
          </p:cNvSpPr>
          <p:nvPr>
            <p:ph idx="1"/>
          </p:nvPr>
        </p:nvSpPr>
        <p:spPr/>
        <p:txBody>
          <a:bodyPr>
            <a:normAutofit fontScale="92500"/>
          </a:bodyPr>
          <a:lstStyle/>
          <a:p>
            <a:r>
              <a:rPr lang="en-US" sz="3600" dirty="0"/>
              <a:t>Explain Sexual Assault Reporting Knowledge</a:t>
            </a:r>
          </a:p>
          <a:p>
            <a:r>
              <a:rPr lang="en-US" sz="3600" dirty="0"/>
              <a:t>Identify your Organization’s Awareness of Sexual Assault Reporting Knowledge</a:t>
            </a:r>
          </a:p>
          <a:p>
            <a:r>
              <a:rPr lang="en-US" sz="3600" dirty="0"/>
              <a:t>Recognize How Poor Sexual Assault Reporting Knowledge Impacts Your Mission </a:t>
            </a:r>
          </a:p>
          <a:p>
            <a:r>
              <a:rPr lang="en-US" sz="3600" dirty="0"/>
              <a:t>Know the Strategies to Improve Your Unit’s Sexual Assault Reporting Knowledge</a:t>
            </a:r>
          </a:p>
        </p:txBody>
      </p:sp>
    </p:spTree>
    <p:extLst>
      <p:ext uri="{BB962C8B-B14F-4D97-AF65-F5344CB8AC3E}">
        <p14:creationId xmlns:p14="http://schemas.microsoft.com/office/powerpoint/2010/main" val="123299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800" dirty="0"/>
              <a:t>Sexual Assault Reporting Knowledge</a:t>
            </a:r>
            <a:endParaRPr lang="en-US" dirty="0">
              <a:effectLst/>
            </a:endParaRPr>
          </a:p>
        </p:txBody>
      </p:sp>
      <p:sp>
        <p:nvSpPr>
          <p:cNvPr id="3" name="Content Placeholder 2"/>
          <p:cNvSpPr>
            <a:spLocks noGrp="1"/>
          </p:cNvSpPr>
          <p:nvPr>
            <p:ph idx="1"/>
          </p:nvPr>
        </p:nvSpPr>
        <p:spPr/>
        <p:txBody>
          <a:bodyPr/>
          <a:lstStyle/>
          <a:p>
            <a:pPr marL="0" indent="0">
              <a:buNone/>
            </a:pPr>
            <a:r>
              <a:rPr lang="en-US" sz="3600" dirty="0"/>
              <a:t>Sexual Assault Reporting Knowledge is described on the DEOCS as:</a:t>
            </a:r>
            <a:endParaRPr lang="en-US" sz="5400" dirty="0">
              <a:solidFill>
                <a:srgbClr val="FF0000"/>
              </a:solidFill>
            </a:endParaRPr>
          </a:p>
          <a:p>
            <a:pPr marL="457200" indent="0">
              <a:buNone/>
            </a:pPr>
            <a:r>
              <a:rPr lang="en-US" sz="3600" dirty="0"/>
              <a:t>A Service member’s knowledge of sexual assault reporting options and the parties that can take such reports.</a:t>
            </a:r>
          </a:p>
          <a:p>
            <a:pPr marL="0" indent="0">
              <a:buNone/>
            </a:pPr>
            <a:endParaRPr lang="en-US" sz="3600" dirty="0">
              <a:solidFill>
                <a:srgbClr val="FF0000"/>
              </a:solidFill>
            </a:endParaRPr>
          </a:p>
        </p:txBody>
      </p:sp>
    </p:spTree>
    <p:extLst>
      <p:ext uri="{BB962C8B-B14F-4D97-AF65-F5344CB8AC3E}">
        <p14:creationId xmlns:p14="http://schemas.microsoft.com/office/powerpoint/2010/main" val="512932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800" dirty="0"/>
              <a:t>Sexual Assault Reporting Knowledge</a:t>
            </a:r>
            <a:endParaRPr lang="en-US" dirty="0">
              <a:effectLst/>
            </a:endParaRPr>
          </a:p>
        </p:txBody>
      </p:sp>
      <p:sp>
        <p:nvSpPr>
          <p:cNvPr id="3" name="Content Placeholder 2"/>
          <p:cNvSpPr>
            <a:spLocks noGrp="1"/>
          </p:cNvSpPr>
          <p:nvPr>
            <p:ph idx="1"/>
          </p:nvPr>
        </p:nvSpPr>
        <p:spPr/>
        <p:txBody>
          <a:bodyPr/>
          <a:lstStyle/>
          <a:p>
            <a:pPr marL="0" indent="0">
              <a:buNone/>
            </a:pPr>
            <a:endParaRPr lang="en-US" sz="5400" dirty="0">
              <a:solidFill>
                <a:srgbClr val="FF0000"/>
              </a:solidFill>
            </a:endParaRPr>
          </a:p>
          <a:p>
            <a:pPr marL="0" indent="0" algn="ctr">
              <a:buNone/>
            </a:pPr>
            <a:r>
              <a:rPr lang="en-US" sz="3600" dirty="0"/>
              <a:t>The DEOCS asks the following two questions to identify an individual’s knowledge of their available Sexual Assault Reporting Options.</a:t>
            </a:r>
            <a:endParaRPr lang="en-US" sz="3600" dirty="0">
              <a:solidFill>
                <a:srgbClr val="FF0000"/>
              </a:solidFill>
            </a:endParaRPr>
          </a:p>
        </p:txBody>
      </p:sp>
    </p:spTree>
    <p:extLst>
      <p:ext uri="{BB962C8B-B14F-4D97-AF65-F5344CB8AC3E}">
        <p14:creationId xmlns:p14="http://schemas.microsoft.com/office/powerpoint/2010/main" val="1775421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dirty="0"/>
              <a:t>All the following types of people can receive an Unrestricted Report of sexual assault. However, a Restricted (confidential) Report can only be made to certain people. Please identify which of the following types of people can and cannot take a Restricted Report. </a:t>
            </a:r>
            <a:endParaRPr lang="en-US" sz="2400" dirty="0"/>
          </a:p>
          <a:p>
            <a:pPr marL="233363" indent="0">
              <a:buNone/>
            </a:pPr>
            <a:r>
              <a:rPr lang="en-US" sz="2400" dirty="0"/>
              <a:t>a. Sexual Assault Response Coordinator </a:t>
            </a:r>
            <a:r>
              <a:rPr lang="en-US" sz="2400" dirty="0">
                <a:solidFill>
                  <a:srgbClr val="00B050"/>
                </a:solidFill>
              </a:rPr>
              <a:t>(True)</a:t>
            </a:r>
          </a:p>
          <a:p>
            <a:pPr marL="233363" indent="0">
              <a:buNone/>
            </a:pPr>
            <a:r>
              <a:rPr lang="en-US" sz="2400" dirty="0"/>
              <a:t>b. Victim Advocate </a:t>
            </a:r>
            <a:r>
              <a:rPr lang="en-US" sz="2400" dirty="0">
                <a:solidFill>
                  <a:srgbClr val="00B050"/>
                </a:solidFill>
              </a:rPr>
              <a:t>(True)</a:t>
            </a:r>
            <a:endParaRPr lang="en-US" sz="2400" dirty="0"/>
          </a:p>
          <a:p>
            <a:pPr marL="233363" indent="0">
              <a:buNone/>
            </a:pPr>
            <a:r>
              <a:rPr lang="en-US" sz="2400" dirty="0"/>
              <a:t>c. Military Service Healthcare Personnel </a:t>
            </a:r>
            <a:r>
              <a:rPr lang="en-US" sz="2400" dirty="0">
                <a:solidFill>
                  <a:srgbClr val="00B050"/>
                </a:solidFill>
              </a:rPr>
              <a:t>(True)</a:t>
            </a:r>
            <a:endParaRPr lang="en-US" sz="2400" dirty="0"/>
          </a:p>
          <a:p>
            <a:pPr marL="233363" indent="0">
              <a:buNone/>
            </a:pPr>
            <a:r>
              <a:rPr lang="en-US" sz="2400" dirty="0"/>
              <a:t>d. Anyone in my chain of command or supervision </a:t>
            </a:r>
            <a:r>
              <a:rPr lang="en-US" sz="2400" dirty="0">
                <a:solidFill>
                  <a:srgbClr val="FF0000"/>
                </a:solidFill>
              </a:rPr>
              <a:t>(False)</a:t>
            </a:r>
          </a:p>
          <a:p>
            <a:pPr marL="233363" indent="0">
              <a:buNone/>
            </a:pPr>
            <a:r>
              <a:rPr lang="en-US" sz="2400" dirty="0"/>
              <a:t>e. Criminal investigator and/or military police officer </a:t>
            </a:r>
            <a:r>
              <a:rPr lang="en-US" sz="2400" dirty="0">
                <a:solidFill>
                  <a:srgbClr val="FF0000"/>
                </a:solidFill>
              </a:rPr>
              <a:t>(False)</a:t>
            </a:r>
          </a:p>
          <a:p>
            <a:pPr marL="233363" indent="0">
              <a:buNone/>
            </a:pPr>
            <a:endParaRPr lang="en-US" sz="2400" dirty="0"/>
          </a:p>
        </p:txBody>
      </p:sp>
      <p:sp>
        <p:nvSpPr>
          <p:cNvPr id="4" name="Title 1"/>
          <p:cNvSpPr txBox="1">
            <a:spLocks/>
          </p:cNvSpPr>
          <p:nvPr/>
        </p:nvSpPr>
        <p:spPr>
          <a:xfrm>
            <a:off x="0" y="1175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4800" dirty="0"/>
              <a:t>Sexual Assault Reporting Knowledge</a:t>
            </a:r>
            <a:endParaRPr lang="en-US" dirty="0">
              <a:effectLst/>
            </a:endParaRPr>
          </a:p>
        </p:txBody>
      </p:sp>
    </p:spTree>
    <p:extLst>
      <p:ext uri="{BB962C8B-B14F-4D97-AF65-F5344CB8AC3E}">
        <p14:creationId xmlns:p14="http://schemas.microsoft.com/office/powerpoint/2010/main" val="745512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dirty="0"/>
              <a:t>Service members who report they were sexually assaulted are eligible for the service of a military attorney. </a:t>
            </a:r>
          </a:p>
          <a:p>
            <a:pPr marL="233363" indent="0">
              <a:buNone/>
            </a:pPr>
            <a:r>
              <a:rPr lang="en-US" sz="2800" dirty="0"/>
              <a:t>a. True </a:t>
            </a:r>
            <a:r>
              <a:rPr lang="en-US" sz="2800" dirty="0">
                <a:solidFill>
                  <a:srgbClr val="00B050"/>
                </a:solidFill>
              </a:rPr>
              <a:t>(Correct Answer)</a:t>
            </a:r>
            <a:endParaRPr lang="en-US" sz="2800" dirty="0"/>
          </a:p>
          <a:p>
            <a:pPr marL="233363" indent="0">
              <a:buNone/>
            </a:pPr>
            <a:r>
              <a:rPr lang="en-US" sz="2800" dirty="0"/>
              <a:t>b. False </a:t>
            </a:r>
          </a:p>
          <a:p>
            <a:pPr marL="233363" indent="0">
              <a:buNone/>
            </a:pPr>
            <a:r>
              <a:rPr lang="en-US" sz="2800" dirty="0"/>
              <a:t>c. Not sure/Do not know </a:t>
            </a:r>
            <a:endParaRPr lang="en-US" sz="2400" dirty="0"/>
          </a:p>
        </p:txBody>
      </p:sp>
      <p:sp>
        <p:nvSpPr>
          <p:cNvPr id="4" name="Title 1"/>
          <p:cNvSpPr txBox="1">
            <a:spLocks/>
          </p:cNvSpPr>
          <p:nvPr/>
        </p:nvSpPr>
        <p:spPr>
          <a:xfrm>
            <a:off x="0" y="1175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4800" dirty="0"/>
              <a:t>Sexual Assault Reporting Knowledge</a:t>
            </a:r>
            <a:endParaRPr lang="en-US" dirty="0">
              <a:effectLst/>
            </a:endParaRPr>
          </a:p>
        </p:txBody>
      </p:sp>
    </p:spTree>
    <p:extLst>
      <p:ext uri="{BB962C8B-B14F-4D97-AF65-F5344CB8AC3E}">
        <p14:creationId xmlns:p14="http://schemas.microsoft.com/office/powerpoint/2010/main" val="436440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OWERPOINT TEMPLATE as of 27 Feb 15">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1385</TotalTime>
  <Words>807</Words>
  <Application>Microsoft Office PowerPoint</Application>
  <PresentationFormat>On-screen Show (4:3)</PresentationFormat>
  <Paragraphs>103</Paragraphs>
  <Slides>17</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Times New Roman</vt:lpstr>
      <vt:lpstr>Office Theme</vt:lpstr>
      <vt:lpstr>POWERPOINT TEMPLATE as of 27 Feb 15</vt:lpstr>
      <vt:lpstr>PowerPoint Presentation</vt:lpstr>
      <vt:lpstr>Introduction</vt:lpstr>
      <vt:lpstr>Introduction</vt:lpstr>
      <vt:lpstr>Introduction</vt:lpstr>
      <vt:lpstr>Lesson Objectives</vt:lpstr>
      <vt:lpstr>Sexual Assault Reporting Knowledge</vt:lpstr>
      <vt:lpstr>Sexual Assault Reporting Knowledge</vt:lpstr>
      <vt:lpstr>PowerPoint Presentation</vt:lpstr>
      <vt:lpstr>PowerPoint Presentation</vt:lpstr>
      <vt:lpstr>PowerPoint Presentation</vt:lpstr>
      <vt:lpstr>Mission Impact</vt:lpstr>
      <vt:lpstr>Why Restricted Reporting?</vt:lpstr>
      <vt:lpstr>Why Restricted Reporting? </vt:lpstr>
      <vt:lpstr>Why Restricted Reporting?</vt:lpstr>
      <vt:lpstr>Strategies</vt:lpstr>
      <vt:lpstr>Strategies</vt:lpstr>
      <vt:lpstr>Summary</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Calibri (Heading) 54 Font</dc:title>
  <dc:creator>SEMAN, SHAWN H CTR USAF AFSPC DEOMI/J-9</dc:creator>
  <cp:lastModifiedBy>STEINKE, JAY C GS-13 DHRA DEOMI/R&amp;D</cp:lastModifiedBy>
  <cp:revision>108</cp:revision>
  <dcterms:created xsi:type="dcterms:W3CDTF">2018-02-12T14:39:51Z</dcterms:created>
  <dcterms:modified xsi:type="dcterms:W3CDTF">2018-11-14T18:53:13Z</dcterms:modified>
</cp:coreProperties>
</file>